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charts/chart2.xml" ContentType="application/vnd.openxmlformats-officedocument.drawingml.chart+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00"/>
  </p:notesMasterIdLst>
  <p:handoutMasterIdLst>
    <p:handoutMasterId r:id="rId101"/>
  </p:handoutMasterIdLst>
  <p:sldIdLst>
    <p:sldId id="507" r:id="rId6"/>
    <p:sldId id="257" r:id="rId7"/>
    <p:sldId id="578" r:id="rId8"/>
    <p:sldId id="579" r:id="rId9"/>
    <p:sldId id="390" r:id="rId10"/>
    <p:sldId id="564" r:id="rId11"/>
    <p:sldId id="479" r:id="rId12"/>
    <p:sldId id="480" r:id="rId13"/>
    <p:sldId id="539" r:id="rId14"/>
    <p:sldId id="574" r:id="rId15"/>
    <p:sldId id="482" r:id="rId16"/>
    <p:sldId id="559" r:id="rId17"/>
    <p:sldId id="540" r:id="rId18"/>
    <p:sldId id="481" r:id="rId19"/>
    <p:sldId id="541" r:id="rId20"/>
    <p:sldId id="475" r:id="rId21"/>
    <p:sldId id="400" r:id="rId22"/>
    <p:sldId id="422" r:id="rId23"/>
    <p:sldId id="448" r:id="rId24"/>
    <p:sldId id="406" r:id="rId25"/>
    <p:sldId id="415" r:id="rId26"/>
    <p:sldId id="417" r:id="rId27"/>
    <p:sldId id="418" r:id="rId28"/>
    <p:sldId id="451" r:id="rId29"/>
    <p:sldId id="450" r:id="rId30"/>
    <p:sldId id="438" r:id="rId31"/>
    <p:sldId id="484" r:id="rId32"/>
    <p:sldId id="561" r:id="rId33"/>
    <p:sldId id="485" r:id="rId34"/>
    <p:sldId id="488" r:id="rId35"/>
    <p:sldId id="489" r:id="rId36"/>
    <p:sldId id="490" r:id="rId37"/>
    <p:sldId id="382" r:id="rId38"/>
    <p:sldId id="383" r:id="rId39"/>
    <p:sldId id="384" r:id="rId40"/>
    <p:sldId id="577" r:id="rId41"/>
    <p:sldId id="308" r:id="rId42"/>
    <p:sldId id="563" r:id="rId43"/>
    <p:sldId id="568" r:id="rId44"/>
    <p:sldId id="569" r:id="rId45"/>
    <p:sldId id="562" r:id="rId46"/>
    <p:sldId id="491" r:id="rId47"/>
    <p:sldId id="492" r:id="rId48"/>
    <p:sldId id="350" r:id="rId49"/>
    <p:sldId id="493" r:id="rId50"/>
    <p:sldId id="494" r:id="rId51"/>
    <p:sldId id="495" r:id="rId52"/>
    <p:sldId id="329" r:id="rId53"/>
    <p:sldId id="328" r:id="rId54"/>
    <p:sldId id="527" r:id="rId55"/>
    <p:sldId id="311" r:id="rId56"/>
    <p:sldId id="315" r:id="rId57"/>
    <p:sldId id="463" r:id="rId58"/>
    <p:sldId id="464" r:id="rId59"/>
    <p:sldId id="356" r:id="rId60"/>
    <p:sldId id="520" r:id="rId61"/>
    <p:sldId id="516" r:id="rId62"/>
    <p:sldId id="515" r:id="rId63"/>
    <p:sldId id="534" r:id="rId64"/>
    <p:sldId id="533" r:id="rId65"/>
    <p:sldId id="532" r:id="rId66"/>
    <p:sldId id="500" r:id="rId67"/>
    <p:sldId id="502" r:id="rId68"/>
    <p:sldId id="503" r:id="rId69"/>
    <p:sldId id="528" r:id="rId70"/>
    <p:sldId id="529" r:id="rId71"/>
    <p:sldId id="546" r:id="rId72"/>
    <p:sldId id="545" r:id="rId73"/>
    <p:sldId id="553" r:id="rId74"/>
    <p:sldId id="552" r:id="rId75"/>
    <p:sldId id="551" r:id="rId76"/>
    <p:sldId id="523" r:id="rId77"/>
    <p:sldId id="522" r:id="rId78"/>
    <p:sldId id="505" r:id="rId79"/>
    <p:sldId id="521" r:id="rId80"/>
    <p:sldId id="514" r:id="rId81"/>
    <p:sldId id="526" r:id="rId82"/>
    <p:sldId id="525" r:id="rId83"/>
    <p:sldId id="340" r:id="rId84"/>
    <p:sldId id="524" r:id="rId85"/>
    <p:sldId id="512" r:id="rId86"/>
    <p:sldId id="543" r:id="rId87"/>
    <p:sldId id="513" r:id="rId88"/>
    <p:sldId id="346" r:id="rId89"/>
    <p:sldId id="510" r:id="rId90"/>
    <p:sldId id="511" r:id="rId91"/>
    <p:sldId id="509" r:id="rId92"/>
    <p:sldId id="452" r:id="rId93"/>
    <p:sldId id="453" r:id="rId94"/>
    <p:sldId id="454" r:id="rId95"/>
    <p:sldId id="571" r:id="rId96"/>
    <p:sldId id="576" r:id="rId97"/>
    <p:sldId id="573" r:id="rId98"/>
    <p:sldId id="580" r:id="rId99"/>
  </p:sldIdLst>
  <p:sldSz cx="12192000" cy="6858000"/>
  <p:notesSz cx="7010400" cy="111252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FFFF66"/>
    <a:srgbClr val="CC00FF"/>
    <a:srgbClr val="FFFF99"/>
    <a:srgbClr val="FFFF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1" autoAdjust="0"/>
    <p:restoredTop sz="96238" autoAdjust="0"/>
  </p:normalViewPr>
  <p:slideViewPr>
    <p:cSldViewPr snapToGrid="0">
      <p:cViewPr varScale="1">
        <p:scale>
          <a:sx n="69" d="100"/>
          <a:sy n="69" d="100"/>
        </p:scale>
        <p:origin x="780"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file:///\\S-serviu-arica\oo.hh\UNIDAD%20GESTION%20INTERNA%20-%20AOL\PLAN%20Zona%20Norte\Proyectos%20para%20plan%20zona%20norte.xlsx" TargetMode="External"/><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2" Type="http://schemas.openxmlformats.org/officeDocument/2006/relationships/oleObject" Target="file:///\\S-serviu-arica\oo.hh\UNIDAD%20GESTION%20INTERNA%20-%20AOL\PLAN%20Zona%20Norte\Proyectos%20para%20plan%20zona%20norte.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s-CL" sz="1200" dirty="0"/>
              <a:t>PROYECCCION</a:t>
            </a:r>
            <a:r>
              <a:rPr lang="es-CL" sz="1200" baseline="0" dirty="0"/>
              <a:t> 2019</a:t>
            </a:r>
            <a:endParaRPr lang="es-CL" sz="1200" dirty="0"/>
          </a:p>
        </c:rich>
      </c:tx>
      <c:layout>
        <c:manualLayout>
          <c:xMode val="edge"/>
          <c:yMode val="edge"/>
          <c:x val="0.63725065616797893"/>
          <c:y val="7.5485564304461933E-2"/>
        </c:manualLayout>
      </c:layout>
      <c:overlay val="1"/>
    </c:title>
    <c:autoTitleDeleted val="0"/>
    <c:plotArea>
      <c:layout/>
      <c:pieChart>
        <c:varyColors val="1"/>
        <c:ser>
          <c:idx val="3"/>
          <c:order val="3"/>
          <c:dPt>
            <c:idx val="0"/>
            <c:bubble3D val="0"/>
            <c:spPr>
              <a:solidFill>
                <a:srgbClr val="4472C4">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0-A5FA-4D52-B9D7-B6B9D4344F81}"/>
              </c:ext>
            </c:extLst>
          </c:dPt>
          <c:dPt>
            <c:idx val="1"/>
            <c:bubble3D val="0"/>
            <c:spPr>
              <a:solidFill>
                <a:srgbClr val="ED7D3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A5FA-4D52-B9D7-B6B9D4344F81}"/>
              </c:ext>
            </c:extLst>
          </c:dPt>
          <c:cat>
            <c:strRef>
              <c:f>Hoja1!$G$33:$H$33</c:f>
              <c:strCache>
                <c:ptCount val="2"/>
                <c:pt idx="0">
                  <c:v>APORTE MINVU</c:v>
                </c:pt>
                <c:pt idx="1">
                  <c:v>APORTE FONDO CONVERGENCIA</c:v>
                </c:pt>
              </c:strCache>
            </c:strRef>
          </c:cat>
          <c:val>
            <c:numRef>
              <c:f>Hoja1!$G$38:$H$38</c:f>
              <c:numCache>
                <c:formatCode>#,##0.0000</c:formatCode>
                <c:ptCount val="2"/>
                <c:pt idx="0">
                  <c:v>1001524</c:v>
                </c:pt>
                <c:pt idx="1">
                  <c:v>260596</c:v>
                </c:pt>
              </c:numCache>
            </c:numRef>
          </c:val>
          <c:extLst>
            <c:ext xmlns:c16="http://schemas.microsoft.com/office/drawing/2014/chart" uri="{C3380CC4-5D6E-409C-BE32-E72D297353CC}">
              <c16:uniqueId val="{00000000-F50A-49CE-8F39-CBC807C19031}"/>
            </c:ext>
          </c:extLst>
        </c:ser>
        <c:ser>
          <c:idx val="2"/>
          <c:order val="2"/>
          <c:cat>
            <c:strRef>
              <c:f>Hoja1!$G$33:$H$33</c:f>
              <c:strCache>
                <c:ptCount val="2"/>
                <c:pt idx="0">
                  <c:v>APORTE MINVU</c:v>
                </c:pt>
                <c:pt idx="1">
                  <c:v>APORTE FONDO CONVERGENCIA</c:v>
                </c:pt>
              </c:strCache>
            </c:strRef>
          </c:cat>
          <c:val>
            <c:numRef>
              <c:f>Hoja1!$G$29:$H$29</c:f>
              <c:numCache>
                <c:formatCode>#,##0.0000</c:formatCode>
                <c:ptCount val="2"/>
                <c:pt idx="0">
                  <c:v>363006.68</c:v>
                </c:pt>
                <c:pt idx="1">
                  <c:v>14550</c:v>
                </c:pt>
              </c:numCache>
            </c:numRef>
          </c:val>
          <c:extLst>
            <c:ext xmlns:c16="http://schemas.microsoft.com/office/drawing/2014/chart" uri="{C3380CC4-5D6E-409C-BE32-E72D297353CC}">
              <c16:uniqueId val="{00000001-F50A-49CE-8F39-CBC807C19031}"/>
            </c:ext>
          </c:extLst>
        </c:ser>
        <c:ser>
          <c:idx val="1"/>
          <c:order val="1"/>
          <c:cat>
            <c:strRef>
              <c:f>Hoja1!$G$33:$H$33</c:f>
              <c:strCache>
                <c:ptCount val="2"/>
                <c:pt idx="0">
                  <c:v>APORTE MINVU</c:v>
                </c:pt>
                <c:pt idx="1">
                  <c:v>APORTE FONDO CONVERGENCIA</c:v>
                </c:pt>
              </c:strCache>
            </c:strRef>
          </c:cat>
          <c:val>
            <c:numRef>
              <c:f>Hoja1!$G$22:$H$22</c:f>
              <c:numCache>
                <c:formatCode>#,##0.0000</c:formatCode>
                <c:ptCount val="2"/>
                <c:pt idx="0">
                  <c:v>807309</c:v>
                </c:pt>
                <c:pt idx="1">
                  <c:v>40934</c:v>
                </c:pt>
              </c:numCache>
            </c:numRef>
          </c:val>
          <c:extLst>
            <c:ext xmlns:c16="http://schemas.microsoft.com/office/drawing/2014/chart" uri="{C3380CC4-5D6E-409C-BE32-E72D297353CC}">
              <c16:uniqueId val="{00000002-F50A-49CE-8F39-CBC807C19031}"/>
            </c:ext>
          </c:extLst>
        </c:ser>
        <c:ser>
          <c:idx val="0"/>
          <c:order val="0"/>
          <c:cat>
            <c:strRef>
              <c:f>Hoja1!$G$33:$H$33</c:f>
              <c:strCache>
                <c:ptCount val="2"/>
                <c:pt idx="0">
                  <c:v>APORTE MINVU</c:v>
                </c:pt>
                <c:pt idx="1">
                  <c:v>APORTE FONDO CONVERGENCIA</c:v>
                </c:pt>
              </c:strCache>
            </c:strRef>
          </c:cat>
          <c:val>
            <c:numRef>
              <c:f>Hoja1!$G$14:$H$14</c:f>
              <c:numCache>
                <c:formatCode>#,##0.0000</c:formatCode>
                <c:ptCount val="2"/>
                <c:pt idx="0">
                  <c:v>1508041.497</c:v>
                </c:pt>
                <c:pt idx="1">
                  <c:v>480395.31900000002</c:v>
                </c:pt>
              </c:numCache>
            </c:numRef>
          </c:val>
          <c:extLst>
            <c:ext xmlns:c16="http://schemas.microsoft.com/office/drawing/2014/chart" uri="{C3380CC4-5D6E-409C-BE32-E72D297353CC}">
              <c16:uniqueId val="{00000003-F50A-49CE-8F39-CBC807C1903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s-CL"/>
        </a:p>
      </c:txPr>
    </c:legend>
    <c:plotVisOnly val="1"/>
    <c:dispBlanksAs val="gap"/>
    <c:showDLblsOverMax val="0"/>
  </c:chart>
  <c:spPr>
    <a:noFill/>
    <a:ln>
      <a:solidFill>
        <a:schemeClr val="accent1"/>
      </a:solid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s-CL" sz="1200" dirty="0"/>
              <a:t>PROYECCION</a:t>
            </a:r>
            <a:r>
              <a:rPr lang="es-CL" sz="1200" baseline="0" dirty="0"/>
              <a:t> 2020-2022</a:t>
            </a:r>
            <a:endParaRPr lang="es-CL" sz="1200" dirty="0"/>
          </a:p>
        </c:rich>
      </c:tx>
      <c:layout>
        <c:manualLayout>
          <c:xMode val="edge"/>
          <c:yMode val="edge"/>
          <c:x val="0.58447287839020112"/>
          <c:y val="7.5485564304461947E-2"/>
        </c:manualLayout>
      </c:layout>
      <c:overlay val="1"/>
    </c:title>
    <c:autoTitleDeleted val="0"/>
    <c:plotArea>
      <c:layout/>
      <c:pieChart>
        <c:varyColors val="1"/>
        <c:ser>
          <c:idx val="4"/>
          <c:order val="4"/>
          <c:spPr>
            <a:solidFill>
              <a:srgbClr val="4472C4">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idx val="1"/>
            <c:bubble3D val="0"/>
            <c:spPr>
              <a:solidFill>
                <a:srgbClr val="ED7D3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0-4A13-462C-A384-0BA3B0BB8B9A}"/>
              </c:ext>
            </c:extLst>
          </c:dPt>
          <c:cat>
            <c:strRef>
              <c:f>Hoja1!$G$55:$H$55</c:f>
              <c:strCache>
                <c:ptCount val="2"/>
                <c:pt idx="0">
                  <c:v>APORTE MINVU</c:v>
                </c:pt>
                <c:pt idx="1">
                  <c:v>APORTE FONDO CONVERGENCIA</c:v>
                </c:pt>
              </c:strCache>
            </c:strRef>
          </c:cat>
          <c:val>
            <c:numRef>
              <c:f>Hoja1!$E$49:$F$49</c:f>
              <c:numCache>
                <c:formatCode>#,##0.0000</c:formatCode>
                <c:ptCount val="2"/>
                <c:pt idx="0">
                  <c:v>1531400</c:v>
                </c:pt>
                <c:pt idx="1">
                  <c:v>235600</c:v>
                </c:pt>
              </c:numCache>
            </c:numRef>
          </c:val>
          <c:extLst>
            <c:ext xmlns:c16="http://schemas.microsoft.com/office/drawing/2014/chart" uri="{C3380CC4-5D6E-409C-BE32-E72D297353CC}">
              <c16:uniqueId val="{00000000-9E9C-477B-B1F9-E877713380A1}"/>
            </c:ext>
          </c:extLst>
        </c:ser>
        <c:ser>
          <c:idx val="3"/>
          <c:order val="3"/>
          <c:cat>
            <c:strRef>
              <c:f>Hoja1!$G$55:$H$55</c:f>
              <c:strCache>
                <c:ptCount val="2"/>
                <c:pt idx="0">
                  <c:v>APORTE MINVU</c:v>
                </c:pt>
                <c:pt idx="1">
                  <c:v>APORTE FONDO CONVERGENCIA</c:v>
                </c:pt>
              </c:strCache>
            </c:strRef>
          </c:cat>
          <c:val>
            <c:numRef>
              <c:f>Hoja1!$G$38:$H$38</c:f>
              <c:numCache>
                <c:formatCode>#,##0.0000</c:formatCode>
                <c:ptCount val="2"/>
                <c:pt idx="0">
                  <c:v>1001524</c:v>
                </c:pt>
                <c:pt idx="1">
                  <c:v>260596</c:v>
                </c:pt>
              </c:numCache>
            </c:numRef>
          </c:val>
          <c:extLst>
            <c:ext xmlns:c16="http://schemas.microsoft.com/office/drawing/2014/chart" uri="{C3380CC4-5D6E-409C-BE32-E72D297353CC}">
              <c16:uniqueId val="{00000001-9E9C-477B-B1F9-E877713380A1}"/>
            </c:ext>
          </c:extLst>
        </c:ser>
        <c:ser>
          <c:idx val="2"/>
          <c:order val="2"/>
          <c:cat>
            <c:strRef>
              <c:f>Hoja1!$G$55:$H$55</c:f>
              <c:strCache>
                <c:ptCount val="2"/>
                <c:pt idx="0">
                  <c:v>APORTE MINVU</c:v>
                </c:pt>
                <c:pt idx="1">
                  <c:v>APORTE FONDO CONVERGENCIA</c:v>
                </c:pt>
              </c:strCache>
            </c:strRef>
          </c:cat>
          <c:val>
            <c:numRef>
              <c:f>Hoja1!$G$29:$H$29</c:f>
              <c:numCache>
                <c:formatCode>#,##0.0000</c:formatCode>
                <c:ptCount val="2"/>
                <c:pt idx="0">
                  <c:v>363006.68</c:v>
                </c:pt>
                <c:pt idx="1">
                  <c:v>14550</c:v>
                </c:pt>
              </c:numCache>
            </c:numRef>
          </c:val>
          <c:extLst>
            <c:ext xmlns:c16="http://schemas.microsoft.com/office/drawing/2014/chart" uri="{C3380CC4-5D6E-409C-BE32-E72D297353CC}">
              <c16:uniqueId val="{00000002-9E9C-477B-B1F9-E877713380A1}"/>
            </c:ext>
          </c:extLst>
        </c:ser>
        <c:ser>
          <c:idx val="1"/>
          <c:order val="1"/>
          <c:cat>
            <c:strRef>
              <c:f>Hoja1!$G$55:$H$55</c:f>
              <c:strCache>
                <c:ptCount val="2"/>
                <c:pt idx="0">
                  <c:v>APORTE MINVU</c:v>
                </c:pt>
                <c:pt idx="1">
                  <c:v>APORTE FONDO CONVERGENCIA</c:v>
                </c:pt>
              </c:strCache>
            </c:strRef>
          </c:cat>
          <c:val>
            <c:numRef>
              <c:f>Hoja1!$G$22:$H$22</c:f>
              <c:numCache>
                <c:formatCode>#,##0.0000</c:formatCode>
                <c:ptCount val="2"/>
                <c:pt idx="0">
                  <c:v>807309</c:v>
                </c:pt>
                <c:pt idx="1">
                  <c:v>40934</c:v>
                </c:pt>
              </c:numCache>
            </c:numRef>
          </c:val>
          <c:extLst>
            <c:ext xmlns:c16="http://schemas.microsoft.com/office/drawing/2014/chart" uri="{C3380CC4-5D6E-409C-BE32-E72D297353CC}">
              <c16:uniqueId val="{00000003-9E9C-477B-B1F9-E877713380A1}"/>
            </c:ext>
          </c:extLst>
        </c:ser>
        <c:ser>
          <c:idx val="0"/>
          <c:order val="0"/>
          <c:cat>
            <c:strRef>
              <c:f>Hoja1!$G$55:$H$55</c:f>
              <c:strCache>
                <c:ptCount val="2"/>
                <c:pt idx="0">
                  <c:v>APORTE MINVU</c:v>
                </c:pt>
                <c:pt idx="1">
                  <c:v>APORTE FONDO CONVERGENCIA</c:v>
                </c:pt>
              </c:strCache>
            </c:strRef>
          </c:cat>
          <c:val>
            <c:numRef>
              <c:f>Hoja1!$G$14:$H$14</c:f>
              <c:numCache>
                <c:formatCode>#,##0.0000</c:formatCode>
                <c:ptCount val="2"/>
                <c:pt idx="0">
                  <c:v>1508041.497</c:v>
                </c:pt>
                <c:pt idx="1">
                  <c:v>480395.31900000002</c:v>
                </c:pt>
              </c:numCache>
            </c:numRef>
          </c:val>
          <c:extLst>
            <c:ext xmlns:c16="http://schemas.microsoft.com/office/drawing/2014/chart" uri="{C3380CC4-5D6E-409C-BE32-E72D297353CC}">
              <c16:uniqueId val="{00000004-9E9C-477B-B1F9-E877713380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s-CL"/>
        </a:p>
      </c:txPr>
    </c:legend>
    <c:plotVisOnly val="1"/>
    <c:dispBlanksAs val="gap"/>
    <c:showDLblsOverMax val="0"/>
  </c:chart>
  <c:spPr>
    <a:noFill/>
    <a:ln>
      <a:solidFill>
        <a:schemeClr val="accent1"/>
      </a:solidFill>
    </a:ln>
  </c:sp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7"/>
            <a:ext cx="3038476" cy="558540"/>
          </a:xfrm>
          <a:prstGeom prst="rect">
            <a:avLst/>
          </a:prstGeom>
        </p:spPr>
        <p:txBody>
          <a:bodyPr vert="horz" lIns="91425" tIns="45712" rIns="91425" bIns="45712" rtlCol="0"/>
          <a:lstStyle>
            <a:lvl1pPr algn="l">
              <a:defRPr sz="1200"/>
            </a:lvl1pPr>
          </a:lstStyle>
          <a:p>
            <a:endParaRPr lang="es-CL" dirty="0"/>
          </a:p>
        </p:txBody>
      </p:sp>
      <p:sp>
        <p:nvSpPr>
          <p:cNvPr id="3" name="Marcador de fecha 2"/>
          <p:cNvSpPr>
            <a:spLocks noGrp="1"/>
          </p:cNvSpPr>
          <p:nvPr>
            <p:ph type="dt" sz="quarter" idx="1"/>
          </p:nvPr>
        </p:nvSpPr>
        <p:spPr>
          <a:xfrm>
            <a:off x="3970340" y="7"/>
            <a:ext cx="3038476" cy="558540"/>
          </a:xfrm>
          <a:prstGeom prst="rect">
            <a:avLst/>
          </a:prstGeom>
        </p:spPr>
        <p:txBody>
          <a:bodyPr vert="horz" lIns="91425" tIns="45712" rIns="91425" bIns="45712" rtlCol="0"/>
          <a:lstStyle>
            <a:lvl1pPr algn="r">
              <a:defRPr sz="1200"/>
            </a:lvl1pPr>
          </a:lstStyle>
          <a:p>
            <a:fld id="{79F830F5-7731-4D4A-8B41-E77D898E1502}" type="datetimeFigureOut">
              <a:rPr lang="es-CL" smtClean="0"/>
              <a:t>22-05-2020</a:t>
            </a:fld>
            <a:endParaRPr lang="es-CL" dirty="0"/>
          </a:p>
        </p:txBody>
      </p:sp>
      <p:sp>
        <p:nvSpPr>
          <p:cNvPr id="4" name="Marcador de pie de página 3"/>
          <p:cNvSpPr>
            <a:spLocks noGrp="1"/>
          </p:cNvSpPr>
          <p:nvPr>
            <p:ph type="ftr" sz="quarter" idx="2"/>
          </p:nvPr>
        </p:nvSpPr>
        <p:spPr>
          <a:xfrm>
            <a:off x="1" y="10566665"/>
            <a:ext cx="3038476" cy="558540"/>
          </a:xfrm>
          <a:prstGeom prst="rect">
            <a:avLst/>
          </a:prstGeom>
        </p:spPr>
        <p:txBody>
          <a:bodyPr vert="horz" lIns="91425" tIns="45712" rIns="91425" bIns="45712" rtlCol="0" anchor="b"/>
          <a:lstStyle>
            <a:lvl1pPr algn="l">
              <a:defRPr sz="1200"/>
            </a:lvl1pPr>
          </a:lstStyle>
          <a:p>
            <a:endParaRPr lang="es-CL" dirty="0"/>
          </a:p>
        </p:txBody>
      </p:sp>
      <p:sp>
        <p:nvSpPr>
          <p:cNvPr id="5" name="Marcador de número de diapositiva 4"/>
          <p:cNvSpPr>
            <a:spLocks noGrp="1"/>
          </p:cNvSpPr>
          <p:nvPr>
            <p:ph type="sldNum" sz="quarter" idx="3"/>
          </p:nvPr>
        </p:nvSpPr>
        <p:spPr>
          <a:xfrm>
            <a:off x="3970340" y="10566665"/>
            <a:ext cx="3038476" cy="558540"/>
          </a:xfrm>
          <a:prstGeom prst="rect">
            <a:avLst/>
          </a:prstGeom>
        </p:spPr>
        <p:txBody>
          <a:bodyPr vert="horz" lIns="91425" tIns="45712" rIns="91425" bIns="45712" rtlCol="0" anchor="b"/>
          <a:lstStyle>
            <a:lvl1pPr algn="r">
              <a:defRPr sz="1200"/>
            </a:lvl1pPr>
          </a:lstStyle>
          <a:p>
            <a:fld id="{F58344A2-B2C2-462D-8F92-E4A8213D21A0}" type="slidenum">
              <a:rPr lang="es-CL" smtClean="0"/>
              <a:t>‹Nº›</a:t>
            </a:fld>
            <a:endParaRPr lang="es-CL" dirty="0"/>
          </a:p>
        </p:txBody>
      </p:sp>
    </p:spTree>
    <p:extLst>
      <p:ext uri="{BB962C8B-B14F-4D97-AF65-F5344CB8AC3E}">
        <p14:creationId xmlns:p14="http://schemas.microsoft.com/office/powerpoint/2010/main" val="30639685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4"/>
            <a:ext cx="3037840" cy="558191"/>
          </a:xfrm>
          <a:prstGeom prst="rect">
            <a:avLst/>
          </a:prstGeom>
        </p:spPr>
        <p:txBody>
          <a:bodyPr vert="horz" lIns="93162" tIns="46582" rIns="93162" bIns="46582" rtlCol="0"/>
          <a:lstStyle>
            <a:lvl1pPr algn="l">
              <a:defRPr sz="1200"/>
            </a:lvl1pPr>
          </a:lstStyle>
          <a:p>
            <a:endParaRPr lang="es-CL" dirty="0"/>
          </a:p>
        </p:txBody>
      </p:sp>
      <p:sp>
        <p:nvSpPr>
          <p:cNvPr id="3" name="Marcador de fecha 2"/>
          <p:cNvSpPr>
            <a:spLocks noGrp="1"/>
          </p:cNvSpPr>
          <p:nvPr>
            <p:ph type="dt" idx="1"/>
          </p:nvPr>
        </p:nvSpPr>
        <p:spPr>
          <a:xfrm>
            <a:off x="3970938" y="4"/>
            <a:ext cx="3037840" cy="558191"/>
          </a:xfrm>
          <a:prstGeom prst="rect">
            <a:avLst/>
          </a:prstGeom>
        </p:spPr>
        <p:txBody>
          <a:bodyPr vert="horz" lIns="93162" tIns="46582" rIns="93162" bIns="46582" rtlCol="0"/>
          <a:lstStyle>
            <a:lvl1pPr algn="r">
              <a:defRPr sz="1200"/>
            </a:lvl1pPr>
          </a:lstStyle>
          <a:p>
            <a:fld id="{3DDA4470-2488-47EA-8276-2F295CB5C835}" type="datetimeFigureOut">
              <a:rPr lang="es-CL" smtClean="0"/>
              <a:t>22-05-2020</a:t>
            </a:fld>
            <a:endParaRPr lang="es-CL" dirty="0"/>
          </a:p>
        </p:txBody>
      </p:sp>
      <p:sp>
        <p:nvSpPr>
          <p:cNvPr id="4" name="Marcador de imagen de diapositiva 3"/>
          <p:cNvSpPr>
            <a:spLocks noGrp="1" noRot="1" noChangeAspect="1"/>
          </p:cNvSpPr>
          <p:nvPr>
            <p:ph type="sldImg" idx="2"/>
          </p:nvPr>
        </p:nvSpPr>
        <p:spPr>
          <a:xfrm>
            <a:off x="168275" y="1390650"/>
            <a:ext cx="6673850" cy="3754438"/>
          </a:xfrm>
          <a:prstGeom prst="rect">
            <a:avLst/>
          </a:prstGeom>
          <a:noFill/>
          <a:ln w="12700">
            <a:solidFill>
              <a:prstClr val="black"/>
            </a:solidFill>
          </a:ln>
        </p:spPr>
        <p:txBody>
          <a:bodyPr vert="horz" lIns="93162" tIns="46582" rIns="93162" bIns="46582" rtlCol="0" anchor="ctr"/>
          <a:lstStyle/>
          <a:p>
            <a:endParaRPr lang="es-CL" dirty="0"/>
          </a:p>
        </p:txBody>
      </p:sp>
      <p:sp>
        <p:nvSpPr>
          <p:cNvPr id="5" name="Marcador de notas 4"/>
          <p:cNvSpPr>
            <a:spLocks noGrp="1"/>
          </p:cNvSpPr>
          <p:nvPr>
            <p:ph type="body" sz="quarter" idx="3"/>
          </p:nvPr>
        </p:nvSpPr>
        <p:spPr>
          <a:xfrm>
            <a:off x="701040" y="5354006"/>
            <a:ext cx="5608320" cy="4380548"/>
          </a:xfrm>
          <a:prstGeom prst="rect">
            <a:avLst/>
          </a:prstGeom>
        </p:spPr>
        <p:txBody>
          <a:bodyPr vert="horz" lIns="93162" tIns="46582" rIns="93162" bIns="46582"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10567010"/>
            <a:ext cx="3037840" cy="558190"/>
          </a:xfrm>
          <a:prstGeom prst="rect">
            <a:avLst/>
          </a:prstGeom>
        </p:spPr>
        <p:txBody>
          <a:bodyPr vert="horz" lIns="93162" tIns="46582" rIns="93162" bIns="46582" rtlCol="0" anchor="b"/>
          <a:lstStyle>
            <a:lvl1pPr algn="l">
              <a:defRPr sz="1200"/>
            </a:lvl1pPr>
          </a:lstStyle>
          <a:p>
            <a:endParaRPr lang="es-CL" dirty="0"/>
          </a:p>
        </p:txBody>
      </p:sp>
      <p:sp>
        <p:nvSpPr>
          <p:cNvPr id="7" name="Marcador de número de diapositiva 6"/>
          <p:cNvSpPr>
            <a:spLocks noGrp="1"/>
          </p:cNvSpPr>
          <p:nvPr>
            <p:ph type="sldNum" sz="quarter" idx="5"/>
          </p:nvPr>
        </p:nvSpPr>
        <p:spPr>
          <a:xfrm>
            <a:off x="3970938" y="10567010"/>
            <a:ext cx="3037840" cy="558190"/>
          </a:xfrm>
          <a:prstGeom prst="rect">
            <a:avLst/>
          </a:prstGeom>
        </p:spPr>
        <p:txBody>
          <a:bodyPr vert="horz" lIns="93162" tIns="46582" rIns="93162" bIns="46582" rtlCol="0" anchor="b"/>
          <a:lstStyle>
            <a:lvl1pPr algn="r">
              <a:defRPr sz="1200"/>
            </a:lvl1pPr>
          </a:lstStyle>
          <a:p>
            <a:fld id="{251348A8-4F39-4A4F-B08F-AAEE7FBE6B17}" type="slidenum">
              <a:rPr lang="es-CL" smtClean="0"/>
              <a:t>‹Nº›</a:t>
            </a:fld>
            <a:endParaRPr lang="es-CL" dirty="0"/>
          </a:p>
        </p:txBody>
      </p:sp>
    </p:spTree>
    <p:extLst>
      <p:ext uri="{BB962C8B-B14F-4D97-AF65-F5344CB8AC3E}">
        <p14:creationId xmlns:p14="http://schemas.microsoft.com/office/powerpoint/2010/main" val="671880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pPr marL="0" marR="0" lvl="0" indent="0" algn="r" defTabSz="1023996" rtl="0" eaLnBrk="1" fontAlgn="auto" latinLnBrk="0" hangingPunct="1">
              <a:lnSpc>
                <a:spcPct val="100000"/>
              </a:lnSpc>
              <a:spcBef>
                <a:spcPts val="0"/>
              </a:spcBef>
              <a:spcAft>
                <a:spcPts val="0"/>
              </a:spcAft>
              <a:buClrTx/>
              <a:buSzTx/>
              <a:buFontTx/>
              <a:buNone/>
              <a:tabLst/>
              <a:defRPr/>
            </a:pPr>
            <a:fld id="{F1DA4311-1D1E-484A-B9B0-C39805DBB74D}" type="slidenum">
              <a:rPr kumimoji="0" lang="es-C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23996" rtl="0" eaLnBrk="1" fontAlgn="auto" latinLnBrk="0" hangingPunct="1">
                <a:lnSpc>
                  <a:spcPct val="100000"/>
                </a:lnSpc>
                <a:spcBef>
                  <a:spcPts val="0"/>
                </a:spcBef>
                <a:spcAft>
                  <a:spcPts val="0"/>
                </a:spcAft>
                <a:buClrTx/>
                <a:buSzTx/>
                <a:buFontTx/>
                <a:buNone/>
                <a:tabLst/>
                <a:defRPr/>
              </a:pPr>
              <a:t>1</a:t>
            </a:fld>
            <a:endParaRPr kumimoji="0" lang="es-C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7475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a:xfrm>
            <a:off x="-3675063" y="1325563"/>
            <a:ext cx="11766551" cy="6619875"/>
          </a:xfrm>
          <a:noFill/>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L" dirty="0"/>
          </a:p>
        </p:txBody>
      </p:sp>
      <p:sp>
        <p:nvSpPr>
          <p:cNvPr id="33796" name="3 Marcador de número de diapositiva"/>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17590" eaLnBrk="0" hangingPunct="0">
              <a:spcBef>
                <a:spcPct val="30000"/>
              </a:spcBef>
              <a:defRPr sz="1200">
                <a:solidFill>
                  <a:schemeClr val="tx1"/>
                </a:solidFill>
                <a:latin typeface="Calibri" pitchFamily="34" charset="0"/>
                <a:ea typeface="ヒラギノ角ゴ Pro W3" charset="-128"/>
              </a:defRPr>
            </a:lvl1pPr>
            <a:lvl2pPr marL="747631" indent="-287550" defTabSz="517590" eaLnBrk="0" hangingPunct="0">
              <a:spcBef>
                <a:spcPct val="30000"/>
              </a:spcBef>
              <a:defRPr sz="1200">
                <a:solidFill>
                  <a:schemeClr val="tx1"/>
                </a:solidFill>
                <a:latin typeface="Calibri" pitchFamily="34" charset="0"/>
                <a:ea typeface="ヒラギノ角ゴ Pro W3" charset="-128"/>
              </a:defRPr>
            </a:lvl2pPr>
            <a:lvl3pPr marL="1150201" indent="-230040" defTabSz="517590" eaLnBrk="0" hangingPunct="0">
              <a:spcBef>
                <a:spcPct val="30000"/>
              </a:spcBef>
              <a:defRPr sz="1200">
                <a:solidFill>
                  <a:schemeClr val="tx1"/>
                </a:solidFill>
                <a:latin typeface="Calibri" pitchFamily="34" charset="0"/>
                <a:ea typeface="ヒラギノ角ゴ Pro W3" charset="-128"/>
              </a:defRPr>
            </a:lvl3pPr>
            <a:lvl4pPr marL="1610281" indent="-230040" defTabSz="517590" eaLnBrk="0" hangingPunct="0">
              <a:spcBef>
                <a:spcPct val="30000"/>
              </a:spcBef>
              <a:defRPr sz="1200">
                <a:solidFill>
                  <a:schemeClr val="tx1"/>
                </a:solidFill>
                <a:latin typeface="Calibri" pitchFamily="34" charset="0"/>
                <a:ea typeface="ヒラギノ角ゴ Pro W3" charset="-128"/>
              </a:defRPr>
            </a:lvl4pPr>
            <a:lvl5pPr marL="2070362" indent="-230040" defTabSz="517590" eaLnBrk="0" hangingPunct="0">
              <a:spcBef>
                <a:spcPct val="30000"/>
              </a:spcBef>
              <a:defRPr sz="1200">
                <a:solidFill>
                  <a:schemeClr val="tx1"/>
                </a:solidFill>
                <a:latin typeface="Calibri" pitchFamily="34" charset="0"/>
                <a:ea typeface="ヒラギノ角ゴ Pro W3" charset="-128"/>
              </a:defRPr>
            </a:lvl5pPr>
            <a:lvl6pPr marL="2530442"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6pPr>
            <a:lvl7pPr marL="2990522"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7pPr>
            <a:lvl8pPr marL="3450603"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8pPr>
            <a:lvl9pPr marL="3910683"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9pPr>
          </a:lstStyle>
          <a:p>
            <a:pPr eaLnBrk="1" hangingPunct="1">
              <a:spcBef>
                <a:spcPct val="0"/>
              </a:spcBef>
            </a:pPr>
            <a:fld id="{2F084498-BBF4-43B2-8751-434D2A2828E2}" type="slidenum">
              <a:rPr lang="en-US" altLang="es-CL" sz="1400">
                <a:solidFill>
                  <a:srgbClr val="000000"/>
                </a:solidFill>
              </a:rPr>
              <a:pPr eaLnBrk="1" hangingPunct="1">
                <a:spcBef>
                  <a:spcPct val="0"/>
                </a:spcBef>
              </a:pPr>
              <a:t>13</a:t>
            </a:fld>
            <a:endParaRPr lang="en-US" altLang="es-CL" sz="1400" dirty="0">
              <a:solidFill>
                <a:srgbClr val="000000"/>
              </a:solidFill>
            </a:endParaRPr>
          </a:p>
        </p:txBody>
      </p:sp>
    </p:spTree>
    <p:extLst>
      <p:ext uri="{BB962C8B-B14F-4D97-AF65-F5344CB8AC3E}">
        <p14:creationId xmlns:p14="http://schemas.microsoft.com/office/powerpoint/2010/main" val="1786581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a:xfrm>
            <a:off x="-3675063" y="1325563"/>
            <a:ext cx="11766551" cy="6619875"/>
          </a:xfrm>
          <a:noFill/>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L" dirty="0"/>
          </a:p>
        </p:txBody>
      </p:sp>
      <p:sp>
        <p:nvSpPr>
          <p:cNvPr id="33796" name="3 Marcador de número de diapositiva"/>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17590" eaLnBrk="0" hangingPunct="0">
              <a:spcBef>
                <a:spcPct val="30000"/>
              </a:spcBef>
              <a:defRPr sz="1200">
                <a:solidFill>
                  <a:schemeClr val="tx1"/>
                </a:solidFill>
                <a:latin typeface="Calibri" pitchFamily="34" charset="0"/>
                <a:ea typeface="ヒラギノ角ゴ Pro W3" charset="-128"/>
              </a:defRPr>
            </a:lvl1pPr>
            <a:lvl2pPr marL="747631" indent="-287550" defTabSz="517590" eaLnBrk="0" hangingPunct="0">
              <a:spcBef>
                <a:spcPct val="30000"/>
              </a:spcBef>
              <a:defRPr sz="1200">
                <a:solidFill>
                  <a:schemeClr val="tx1"/>
                </a:solidFill>
                <a:latin typeface="Calibri" pitchFamily="34" charset="0"/>
                <a:ea typeface="ヒラギノ角ゴ Pro W3" charset="-128"/>
              </a:defRPr>
            </a:lvl2pPr>
            <a:lvl3pPr marL="1150201" indent="-230040" defTabSz="517590" eaLnBrk="0" hangingPunct="0">
              <a:spcBef>
                <a:spcPct val="30000"/>
              </a:spcBef>
              <a:defRPr sz="1200">
                <a:solidFill>
                  <a:schemeClr val="tx1"/>
                </a:solidFill>
                <a:latin typeface="Calibri" pitchFamily="34" charset="0"/>
                <a:ea typeface="ヒラギノ角ゴ Pro W3" charset="-128"/>
              </a:defRPr>
            </a:lvl3pPr>
            <a:lvl4pPr marL="1610281" indent="-230040" defTabSz="517590" eaLnBrk="0" hangingPunct="0">
              <a:spcBef>
                <a:spcPct val="30000"/>
              </a:spcBef>
              <a:defRPr sz="1200">
                <a:solidFill>
                  <a:schemeClr val="tx1"/>
                </a:solidFill>
                <a:latin typeface="Calibri" pitchFamily="34" charset="0"/>
                <a:ea typeface="ヒラギノ角ゴ Pro W3" charset="-128"/>
              </a:defRPr>
            </a:lvl4pPr>
            <a:lvl5pPr marL="2070362" indent="-230040" defTabSz="517590" eaLnBrk="0" hangingPunct="0">
              <a:spcBef>
                <a:spcPct val="30000"/>
              </a:spcBef>
              <a:defRPr sz="1200">
                <a:solidFill>
                  <a:schemeClr val="tx1"/>
                </a:solidFill>
                <a:latin typeface="Calibri" pitchFamily="34" charset="0"/>
                <a:ea typeface="ヒラギノ角ゴ Pro W3" charset="-128"/>
              </a:defRPr>
            </a:lvl5pPr>
            <a:lvl6pPr marL="2530442"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6pPr>
            <a:lvl7pPr marL="2990522"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7pPr>
            <a:lvl8pPr marL="3450603"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8pPr>
            <a:lvl9pPr marL="3910683"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9pPr>
          </a:lstStyle>
          <a:p>
            <a:pPr eaLnBrk="1" hangingPunct="1">
              <a:spcBef>
                <a:spcPct val="0"/>
              </a:spcBef>
            </a:pPr>
            <a:fld id="{2F084498-BBF4-43B2-8751-434D2A2828E2}" type="slidenum">
              <a:rPr lang="en-US" altLang="es-CL" sz="1400">
                <a:solidFill>
                  <a:srgbClr val="000000"/>
                </a:solidFill>
              </a:rPr>
              <a:pPr eaLnBrk="1" hangingPunct="1">
                <a:spcBef>
                  <a:spcPct val="0"/>
                </a:spcBef>
              </a:pPr>
              <a:t>14</a:t>
            </a:fld>
            <a:endParaRPr lang="en-US" altLang="es-CL" sz="1400" dirty="0">
              <a:solidFill>
                <a:srgbClr val="000000"/>
              </a:solidFill>
            </a:endParaRPr>
          </a:p>
        </p:txBody>
      </p:sp>
    </p:spTree>
    <p:extLst>
      <p:ext uri="{BB962C8B-B14F-4D97-AF65-F5344CB8AC3E}">
        <p14:creationId xmlns:p14="http://schemas.microsoft.com/office/powerpoint/2010/main" val="2292868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a:xfrm>
            <a:off x="-3675063" y="1325563"/>
            <a:ext cx="11766551" cy="6619875"/>
          </a:xfrm>
          <a:noFill/>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L" dirty="0"/>
          </a:p>
        </p:txBody>
      </p:sp>
      <p:sp>
        <p:nvSpPr>
          <p:cNvPr id="33796" name="3 Marcador de número de diapositiva"/>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17590" eaLnBrk="0" hangingPunct="0">
              <a:spcBef>
                <a:spcPct val="30000"/>
              </a:spcBef>
              <a:defRPr sz="1200">
                <a:solidFill>
                  <a:schemeClr val="tx1"/>
                </a:solidFill>
                <a:latin typeface="Calibri" pitchFamily="34" charset="0"/>
                <a:ea typeface="ヒラギノ角ゴ Pro W3" charset="-128"/>
              </a:defRPr>
            </a:lvl1pPr>
            <a:lvl2pPr marL="747631" indent="-287550" defTabSz="517590" eaLnBrk="0" hangingPunct="0">
              <a:spcBef>
                <a:spcPct val="30000"/>
              </a:spcBef>
              <a:defRPr sz="1200">
                <a:solidFill>
                  <a:schemeClr val="tx1"/>
                </a:solidFill>
                <a:latin typeface="Calibri" pitchFamily="34" charset="0"/>
                <a:ea typeface="ヒラギノ角ゴ Pro W3" charset="-128"/>
              </a:defRPr>
            </a:lvl2pPr>
            <a:lvl3pPr marL="1150201" indent="-230040" defTabSz="517590" eaLnBrk="0" hangingPunct="0">
              <a:spcBef>
                <a:spcPct val="30000"/>
              </a:spcBef>
              <a:defRPr sz="1200">
                <a:solidFill>
                  <a:schemeClr val="tx1"/>
                </a:solidFill>
                <a:latin typeface="Calibri" pitchFamily="34" charset="0"/>
                <a:ea typeface="ヒラギノ角ゴ Pro W3" charset="-128"/>
              </a:defRPr>
            </a:lvl3pPr>
            <a:lvl4pPr marL="1610281" indent="-230040" defTabSz="517590" eaLnBrk="0" hangingPunct="0">
              <a:spcBef>
                <a:spcPct val="30000"/>
              </a:spcBef>
              <a:defRPr sz="1200">
                <a:solidFill>
                  <a:schemeClr val="tx1"/>
                </a:solidFill>
                <a:latin typeface="Calibri" pitchFamily="34" charset="0"/>
                <a:ea typeface="ヒラギノ角ゴ Pro W3" charset="-128"/>
              </a:defRPr>
            </a:lvl4pPr>
            <a:lvl5pPr marL="2070362" indent="-230040" defTabSz="517590" eaLnBrk="0" hangingPunct="0">
              <a:spcBef>
                <a:spcPct val="30000"/>
              </a:spcBef>
              <a:defRPr sz="1200">
                <a:solidFill>
                  <a:schemeClr val="tx1"/>
                </a:solidFill>
                <a:latin typeface="Calibri" pitchFamily="34" charset="0"/>
                <a:ea typeface="ヒラギノ角ゴ Pro W3" charset="-128"/>
              </a:defRPr>
            </a:lvl5pPr>
            <a:lvl6pPr marL="2530442"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6pPr>
            <a:lvl7pPr marL="2990522"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7pPr>
            <a:lvl8pPr marL="3450603"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8pPr>
            <a:lvl9pPr marL="3910683"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9pPr>
          </a:lstStyle>
          <a:p>
            <a:pPr eaLnBrk="1" hangingPunct="1">
              <a:spcBef>
                <a:spcPct val="0"/>
              </a:spcBef>
            </a:pPr>
            <a:fld id="{2F084498-BBF4-43B2-8751-434D2A2828E2}" type="slidenum">
              <a:rPr lang="en-US" altLang="es-CL" sz="1400">
                <a:solidFill>
                  <a:srgbClr val="000000"/>
                </a:solidFill>
              </a:rPr>
              <a:pPr eaLnBrk="1" hangingPunct="1">
                <a:spcBef>
                  <a:spcPct val="0"/>
                </a:spcBef>
              </a:pPr>
              <a:t>15</a:t>
            </a:fld>
            <a:endParaRPr lang="en-US" altLang="es-CL" sz="1400" dirty="0">
              <a:solidFill>
                <a:srgbClr val="000000"/>
              </a:solidFill>
            </a:endParaRPr>
          </a:p>
        </p:txBody>
      </p:sp>
    </p:spTree>
    <p:extLst>
      <p:ext uri="{BB962C8B-B14F-4D97-AF65-F5344CB8AC3E}">
        <p14:creationId xmlns:p14="http://schemas.microsoft.com/office/powerpoint/2010/main" val="2795535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16</a:t>
            </a:fld>
            <a:endParaRPr lang="en-US" dirty="0"/>
          </a:p>
        </p:txBody>
      </p:sp>
    </p:spTree>
    <p:extLst>
      <p:ext uri="{BB962C8B-B14F-4D97-AF65-F5344CB8AC3E}">
        <p14:creationId xmlns:p14="http://schemas.microsoft.com/office/powerpoint/2010/main" val="4003627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17</a:t>
            </a:fld>
            <a:endParaRPr lang="en-US" dirty="0"/>
          </a:p>
        </p:txBody>
      </p:sp>
    </p:spTree>
    <p:extLst>
      <p:ext uri="{BB962C8B-B14F-4D97-AF65-F5344CB8AC3E}">
        <p14:creationId xmlns:p14="http://schemas.microsoft.com/office/powerpoint/2010/main" val="1231425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L" altLang="es-CL" dirty="0"/>
          </a:p>
        </p:txBody>
      </p:sp>
      <p:sp>
        <p:nvSpPr>
          <p:cNvPr id="8704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682625" indent="-261938">
              <a:spcBef>
                <a:spcPct val="30000"/>
              </a:spcBef>
              <a:defRPr sz="1200">
                <a:solidFill>
                  <a:schemeClr val="tx1"/>
                </a:solidFill>
                <a:latin typeface="Calibri" panose="020F0502020204030204" pitchFamily="34" charset="0"/>
              </a:defRPr>
            </a:lvl2pPr>
            <a:lvl3pPr marL="1050925" indent="-209550">
              <a:spcBef>
                <a:spcPct val="30000"/>
              </a:spcBef>
              <a:defRPr sz="1200">
                <a:solidFill>
                  <a:schemeClr val="tx1"/>
                </a:solidFill>
                <a:latin typeface="Calibri" panose="020F0502020204030204" pitchFamily="34" charset="0"/>
              </a:defRPr>
            </a:lvl3pPr>
            <a:lvl4pPr marL="1474788" indent="-209550">
              <a:spcBef>
                <a:spcPct val="30000"/>
              </a:spcBef>
              <a:defRPr sz="1200">
                <a:solidFill>
                  <a:schemeClr val="tx1"/>
                </a:solidFill>
                <a:latin typeface="Calibri" panose="020F0502020204030204" pitchFamily="34" charset="0"/>
              </a:defRPr>
            </a:lvl4pPr>
            <a:lvl5pPr marL="1895475" indent="-209550">
              <a:spcBef>
                <a:spcPct val="30000"/>
              </a:spcBef>
              <a:defRPr sz="1200">
                <a:solidFill>
                  <a:schemeClr val="tx1"/>
                </a:solidFill>
                <a:latin typeface="Calibri" panose="020F0502020204030204" pitchFamily="34" charset="0"/>
              </a:defRPr>
            </a:lvl5pPr>
            <a:lvl6pPr marL="2352675" indent="-209550" eaLnBrk="0" fontAlgn="base" hangingPunct="0">
              <a:spcBef>
                <a:spcPct val="30000"/>
              </a:spcBef>
              <a:spcAft>
                <a:spcPct val="0"/>
              </a:spcAft>
              <a:defRPr sz="1200">
                <a:solidFill>
                  <a:schemeClr val="tx1"/>
                </a:solidFill>
                <a:latin typeface="Calibri" panose="020F0502020204030204" pitchFamily="34" charset="0"/>
              </a:defRPr>
            </a:lvl6pPr>
            <a:lvl7pPr marL="2809875" indent="-209550" eaLnBrk="0" fontAlgn="base" hangingPunct="0">
              <a:spcBef>
                <a:spcPct val="30000"/>
              </a:spcBef>
              <a:spcAft>
                <a:spcPct val="0"/>
              </a:spcAft>
              <a:defRPr sz="1200">
                <a:solidFill>
                  <a:schemeClr val="tx1"/>
                </a:solidFill>
                <a:latin typeface="Calibri" panose="020F0502020204030204" pitchFamily="34" charset="0"/>
              </a:defRPr>
            </a:lvl7pPr>
            <a:lvl8pPr marL="3267075" indent="-209550" eaLnBrk="0" fontAlgn="base" hangingPunct="0">
              <a:spcBef>
                <a:spcPct val="30000"/>
              </a:spcBef>
              <a:spcAft>
                <a:spcPct val="0"/>
              </a:spcAft>
              <a:defRPr sz="1200">
                <a:solidFill>
                  <a:schemeClr val="tx1"/>
                </a:solidFill>
                <a:latin typeface="Calibri" panose="020F0502020204030204" pitchFamily="34" charset="0"/>
              </a:defRPr>
            </a:lvl8pPr>
            <a:lvl9pPr marL="3724275" indent="-2095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60D3C9-E200-43DC-991F-121F4733BCD0}" type="slidenum">
              <a:rPr lang="es-CL" altLang="es-CL" sz="1300"/>
              <a:pPr>
                <a:spcBef>
                  <a:spcPct val="0"/>
                </a:spcBef>
              </a:pPr>
              <a:t>18</a:t>
            </a:fld>
            <a:endParaRPr lang="es-CL" altLang="es-CL" sz="1300" dirty="0"/>
          </a:p>
        </p:txBody>
      </p:sp>
    </p:spTree>
    <p:extLst>
      <p:ext uri="{BB962C8B-B14F-4D97-AF65-F5344CB8AC3E}">
        <p14:creationId xmlns:p14="http://schemas.microsoft.com/office/powerpoint/2010/main" val="176871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L" altLang="es-CL" dirty="0"/>
          </a:p>
        </p:txBody>
      </p:sp>
      <p:sp>
        <p:nvSpPr>
          <p:cNvPr id="8704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682625" indent="-261938">
              <a:spcBef>
                <a:spcPct val="30000"/>
              </a:spcBef>
              <a:defRPr sz="1200">
                <a:solidFill>
                  <a:schemeClr val="tx1"/>
                </a:solidFill>
                <a:latin typeface="Calibri" panose="020F0502020204030204" pitchFamily="34" charset="0"/>
              </a:defRPr>
            </a:lvl2pPr>
            <a:lvl3pPr marL="1050925" indent="-209550">
              <a:spcBef>
                <a:spcPct val="30000"/>
              </a:spcBef>
              <a:defRPr sz="1200">
                <a:solidFill>
                  <a:schemeClr val="tx1"/>
                </a:solidFill>
                <a:latin typeface="Calibri" panose="020F0502020204030204" pitchFamily="34" charset="0"/>
              </a:defRPr>
            </a:lvl3pPr>
            <a:lvl4pPr marL="1474788" indent="-209550">
              <a:spcBef>
                <a:spcPct val="30000"/>
              </a:spcBef>
              <a:defRPr sz="1200">
                <a:solidFill>
                  <a:schemeClr val="tx1"/>
                </a:solidFill>
                <a:latin typeface="Calibri" panose="020F0502020204030204" pitchFamily="34" charset="0"/>
              </a:defRPr>
            </a:lvl4pPr>
            <a:lvl5pPr marL="1895475" indent="-209550">
              <a:spcBef>
                <a:spcPct val="30000"/>
              </a:spcBef>
              <a:defRPr sz="1200">
                <a:solidFill>
                  <a:schemeClr val="tx1"/>
                </a:solidFill>
                <a:latin typeface="Calibri" panose="020F0502020204030204" pitchFamily="34" charset="0"/>
              </a:defRPr>
            </a:lvl5pPr>
            <a:lvl6pPr marL="2352675" indent="-209550" eaLnBrk="0" fontAlgn="base" hangingPunct="0">
              <a:spcBef>
                <a:spcPct val="30000"/>
              </a:spcBef>
              <a:spcAft>
                <a:spcPct val="0"/>
              </a:spcAft>
              <a:defRPr sz="1200">
                <a:solidFill>
                  <a:schemeClr val="tx1"/>
                </a:solidFill>
                <a:latin typeface="Calibri" panose="020F0502020204030204" pitchFamily="34" charset="0"/>
              </a:defRPr>
            </a:lvl6pPr>
            <a:lvl7pPr marL="2809875" indent="-209550" eaLnBrk="0" fontAlgn="base" hangingPunct="0">
              <a:spcBef>
                <a:spcPct val="30000"/>
              </a:spcBef>
              <a:spcAft>
                <a:spcPct val="0"/>
              </a:spcAft>
              <a:defRPr sz="1200">
                <a:solidFill>
                  <a:schemeClr val="tx1"/>
                </a:solidFill>
                <a:latin typeface="Calibri" panose="020F0502020204030204" pitchFamily="34" charset="0"/>
              </a:defRPr>
            </a:lvl7pPr>
            <a:lvl8pPr marL="3267075" indent="-209550" eaLnBrk="0" fontAlgn="base" hangingPunct="0">
              <a:spcBef>
                <a:spcPct val="30000"/>
              </a:spcBef>
              <a:spcAft>
                <a:spcPct val="0"/>
              </a:spcAft>
              <a:defRPr sz="1200">
                <a:solidFill>
                  <a:schemeClr val="tx1"/>
                </a:solidFill>
                <a:latin typeface="Calibri" panose="020F0502020204030204" pitchFamily="34" charset="0"/>
              </a:defRPr>
            </a:lvl8pPr>
            <a:lvl9pPr marL="3724275" indent="-2095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60D3C9-E200-43DC-991F-121F4733BCD0}" type="slidenum">
              <a:rPr lang="es-CL" altLang="es-CL" sz="1300"/>
              <a:pPr>
                <a:spcBef>
                  <a:spcPct val="0"/>
                </a:spcBef>
              </a:pPr>
              <a:t>19</a:t>
            </a:fld>
            <a:endParaRPr lang="es-CL" altLang="es-CL" sz="1300" dirty="0"/>
          </a:p>
        </p:txBody>
      </p:sp>
    </p:spTree>
    <p:extLst>
      <p:ext uri="{BB962C8B-B14F-4D97-AF65-F5344CB8AC3E}">
        <p14:creationId xmlns:p14="http://schemas.microsoft.com/office/powerpoint/2010/main" val="3861078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20</a:t>
            </a:fld>
            <a:endParaRPr lang="en-US" dirty="0"/>
          </a:p>
        </p:txBody>
      </p:sp>
    </p:spTree>
    <p:extLst>
      <p:ext uri="{BB962C8B-B14F-4D97-AF65-F5344CB8AC3E}">
        <p14:creationId xmlns:p14="http://schemas.microsoft.com/office/powerpoint/2010/main" val="1026098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a:xfrm>
            <a:off x="-3675063" y="1325563"/>
            <a:ext cx="11766551" cy="6619875"/>
          </a:xfrm>
          <a:noFill/>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L" dirty="0"/>
          </a:p>
        </p:txBody>
      </p:sp>
      <p:sp>
        <p:nvSpPr>
          <p:cNvPr id="33796" name="3 Marcador de número de diapositiva"/>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17590" eaLnBrk="0" hangingPunct="0">
              <a:spcBef>
                <a:spcPct val="30000"/>
              </a:spcBef>
              <a:defRPr sz="1200">
                <a:solidFill>
                  <a:schemeClr val="tx1"/>
                </a:solidFill>
                <a:latin typeface="Calibri" pitchFamily="34" charset="0"/>
                <a:ea typeface="ヒラギノ角ゴ Pro W3" charset="-128"/>
              </a:defRPr>
            </a:lvl1pPr>
            <a:lvl2pPr marL="747631" indent="-287550" defTabSz="517590" eaLnBrk="0" hangingPunct="0">
              <a:spcBef>
                <a:spcPct val="30000"/>
              </a:spcBef>
              <a:defRPr sz="1200">
                <a:solidFill>
                  <a:schemeClr val="tx1"/>
                </a:solidFill>
                <a:latin typeface="Calibri" pitchFamily="34" charset="0"/>
                <a:ea typeface="ヒラギノ角ゴ Pro W3" charset="-128"/>
              </a:defRPr>
            </a:lvl2pPr>
            <a:lvl3pPr marL="1150201" indent="-230040" defTabSz="517590" eaLnBrk="0" hangingPunct="0">
              <a:spcBef>
                <a:spcPct val="30000"/>
              </a:spcBef>
              <a:defRPr sz="1200">
                <a:solidFill>
                  <a:schemeClr val="tx1"/>
                </a:solidFill>
                <a:latin typeface="Calibri" pitchFamily="34" charset="0"/>
                <a:ea typeface="ヒラギノ角ゴ Pro W3" charset="-128"/>
              </a:defRPr>
            </a:lvl3pPr>
            <a:lvl4pPr marL="1610281" indent="-230040" defTabSz="517590" eaLnBrk="0" hangingPunct="0">
              <a:spcBef>
                <a:spcPct val="30000"/>
              </a:spcBef>
              <a:defRPr sz="1200">
                <a:solidFill>
                  <a:schemeClr val="tx1"/>
                </a:solidFill>
                <a:latin typeface="Calibri" pitchFamily="34" charset="0"/>
                <a:ea typeface="ヒラギノ角ゴ Pro W3" charset="-128"/>
              </a:defRPr>
            </a:lvl4pPr>
            <a:lvl5pPr marL="2070362" indent="-230040" defTabSz="517590" eaLnBrk="0" hangingPunct="0">
              <a:spcBef>
                <a:spcPct val="30000"/>
              </a:spcBef>
              <a:defRPr sz="1200">
                <a:solidFill>
                  <a:schemeClr val="tx1"/>
                </a:solidFill>
                <a:latin typeface="Calibri" pitchFamily="34" charset="0"/>
                <a:ea typeface="ヒラギノ角ゴ Pro W3" charset="-128"/>
              </a:defRPr>
            </a:lvl5pPr>
            <a:lvl6pPr marL="2530442"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6pPr>
            <a:lvl7pPr marL="2990522"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7pPr>
            <a:lvl8pPr marL="3450603"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8pPr>
            <a:lvl9pPr marL="3910683"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9pPr>
          </a:lstStyle>
          <a:p>
            <a:pPr eaLnBrk="1" hangingPunct="1">
              <a:spcBef>
                <a:spcPct val="0"/>
              </a:spcBef>
            </a:pPr>
            <a:fld id="{2F084498-BBF4-43B2-8751-434D2A2828E2}" type="slidenum">
              <a:rPr lang="en-US" altLang="es-CL" sz="1400">
                <a:solidFill>
                  <a:srgbClr val="000000"/>
                </a:solidFill>
              </a:rPr>
              <a:pPr eaLnBrk="1" hangingPunct="1">
                <a:spcBef>
                  <a:spcPct val="0"/>
                </a:spcBef>
              </a:pPr>
              <a:t>21</a:t>
            </a:fld>
            <a:endParaRPr lang="en-US" altLang="es-CL" sz="1400" dirty="0">
              <a:solidFill>
                <a:srgbClr val="000000"/>
              </a:solidFill>
            </a:endParaRPr>
          </a:p>
        </p:txBody>
      </p:sp>
    </p:spTree>
    <p:extLst>
      <p:ext uri="{BB962C8B-B14F-4D97-AF65-F5344CB8AC3E}">
        <p14:creationId xmlns:p14="http://schemas.microsoft.com/office/powerpoint/2010/main" val="2209209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a:xfrm>
            <a:off x="-3675063" y="1325563"/>
            <a:ext cx="11766551" cy="6619875"/>
          </a:xfrm>
          <a:noFill/>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L" dirty="0"/>
          </a:p>
        </p:txBody>
      </p:sp>
      <p:sp>
        <p:nvSpPr>
          <p:cNvPr id="33796" name="3 Marcador de número de diapositiva"/>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17590" eaLnBrk="0" hangingPunct="0">
              <a:spcBef>
                <a:spcPct val="30000"/>
              </a:spcBef>
              <a:defRPr sz="1200">
                <a:solidFill>
                  <a:schemeClr val="tx1"/>
                </a:solidFill>
                <a:latin typeface="Calibri" pitchFamily="34" charset="0"/>
                <a:ea typeface="ヒラギノ角ゴ Pro W3" charset="-128"/>
              </a:defRPr>
            </a:lvl1pPr>
            <a:lvl2pPr marL="747631" indent="-287550" defTabSz="517590" eaLnBrk="0" hangingPunct="0">
              <a:spcBef>
                <a:spcPct val="30000"/>
              </a:spcBef>
              <a:defRPr sz="1200">
                <a:solidFill>
                  <a:schemeClr val="tx1"/>
                </a:solidFill>
                <a:latin typeface="Calibri" pitchFamily="34" charset="0"/>
                <a:ea typeface="ヒラギノ角ゴ Pro W3" charset="-128"/>
              </a:defRPr>
            </a:lvl2pPr>
            <a:lvl3pPr marL="1150201" indent="-230040" defTabSz="517590" eaLnBrk="0" hangingPunct="0">
              <a:spcBef>
                <a:spcPct val="30000"/>
              </a:spcBef>
              <a:defRPr sz="1200">
                <a:solidFill>
                  <a:schemeClr val="tx1"/>
                </a:solidFill>
                <a:latin typeface="Calibri" pitchFamily="34" charset="0"/>
                <a:ea typeface="ヒラギノ角ゴ Pro W3" charset="-128"/>
              </a:defRPr>
            </a:lvl3pPr>
            <a:lvl4pPr marL="1610281" indent="-230040" defTabSz="517590" eaLnBrk="0" hangingPunct="0">
              <a:spcBef>
                <a:spcPct val="30000"/>
              </a:spcBef>
              <a:defRPr sz="1200">
                <a:solidFill>
                  <a:schemeClr val="tx1"/>
                </a:solidFill>
                <a:latin typeface="Calibri" pitchFamily="34" charset="0"/>
                <a:ea typeface="ヒラギノ角ゴ Pro W3" charset="-128"/>
              </a:defRPr>
            </a:lvl4pPr>
            <a:lvl5pPr marL="2070362" indent="-230040" defTabSz="517590" eaLnBrk="0" hangingPunct="0">
              <a:spcBef>
                <a:spcPct val="30000"/>
              </a:spcBef>
              <a:defRPr sz="1200">
                <a:solidFill>
                  <a:schemeClr val="tx1"/>
                </a:solidFill>
                <a:latin typeface="Calibri" pitchFamily="34" charset="0"/>
                <a:ea typeface="ヒラギノ角ゴ Pro W3" charset="-128"/>
              </a:defRPr>
            </a:lvl5pPr>
            <a:lvl6pPr marL="2530442"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6pPr>
            <a:lvl7pPr marL="2990522"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7pPr>
            <a:lvl8pPr marL="3450603"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8pPr>
            <a:lvl9pPr marL="3910683"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9pPr>
          </a:lstStyle>
          <a:p>
            <a:pPr eaLnBrk="1" hangingPunct="1">
              <a:spcBef>
                <a:spcPct val="0"/>
              </a:spcBef>
            </a:pPr>
            <a:fld id="{2F084498-BBF4-43B2-8751-434D2A2828E2}" type="slidenum">
              <a:rPr lang="en-US" altLang="es-CL" sz="1400">
                <a:solidFill>
                  <a:srgbClr val="000000"/>
                </a:solidFill>
              </a:rPr>
              <a:pPr eaLnBrk="1" hangingPunct="1">
                <a:spcBef>
                  <a:spcPct val="0"/>
                </a:spcBef>
              </a:pPr>
              <a:t>22</a:t>
            </a:fld>
            <a:endParaRPr lang="en-US" altLang="es-CL" sz="1400" dirty="0">
              <a:solidFill>
                <a:srgbClr val="000000"/>
              </a:solidFill>
            </a:endParaRPr>
          </a:p>
        </p:txBody>
      </p:sp>
    </p:spTree>
    <p:extLst>
      <p:ext uri="{BB962C8B-B14F-4D97-AF65-F5344CB8AC3E}">
        <p14:creationId xmlns:p14="http://schemas.microsoft.com/office/powerpoint/2010/main" val="1647619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5</a:t>
            </a:fld>
            <a:endParaRPr lang="en-US" dirty="0"/>
          </a:p>
        </p:txBody>
      </p:sp>
    </p:spTree>
    <p:extLst>
      <p:ext uri="{BB962C8B-B14F-4D97-AF65-F5344CB8AC3E}">
        <p14:creationId xmlns:p14="http://schemas.microsoft.com/office/powerpoint/2010/main" val="738619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a:xfrm>
            <a:off x="-3675063" y="1325563"/>
            <a:ext cx="11766551" cy="6619875"/>
          </a:xfrm>
          <a:noFill/>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L" dirty="0"/>
          </a:p>
        </p:txBody>
      </p:sp>
      <p:sp>
        <p:nvSpPr>
          <p:cNvPr id="33796" name="3 Marcador de número de diapositiva"/>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17590" eaLnBrk="0" hangingPunct="0">
              <a:spcBef>
                <a:spcPct val="30000"/>
              </a:spcBef>
              <a:defRPr sz="1200">
                <a:solidFill>
                  <a:schemeClr val="tx1"/>
                </a:solidFill>
                <a:latin typeface="Calibri" pitchFamily="34" charset="0"/>
                <a:ea typeface="ヒラギノ角ゴ Pro W3" charset="-128"/>
              </a:defRPr>
            </a:lvl1pPr>
            <a:lvl2pPr marL="747631" indent="-287550" defTabSz="517590" eaLnBrk="0" hangingPunct="0">
              <a:spcBef>
                <a:spcPct val="30000"/>
              </a:spcBef>
              <a:defRPr sz="1200">
                <a:solidFill>
                  <a:schemeClr val="tx1"/>
                </a:solidFill>
                <a:latin typeface="Calibri" pitchFamily="34" charset="0"/>
                <a:ea typeface="ヒラギノ角ゴ Pro W3" charset="-128"/>
              </a:defRPr>
            </a:lvl2pPr>
            <a:lvl3pPr marL="1150201" indent="-230040" defTabSz="517590" eaLnBrk="0" hangingPunct="0">
              <a:spcBef>
                <a:spcPct val="30000"/>
              </a:spcBef>
              <a:defRPr sz="1200">
                <a:solidFill>
                  <a:schemeClr val="tx1"/>
                </a:solidFill>
                <a:latin typeface="Calibri" pitchFamily="34" charset="0"/>
                <a:ea typeface="ヒラギノ角ゴ Pro W3" charset="-128"/>
              </a:defRPr>
            </a:lvl3pPr>
            <a:lvl4pPr marL="1610281" indent="-230040" defTabSz="517590" eaLnBrk="0" hangingPunct="0">
              <a:spcBef>
                <a:spcPct val="30000"/>
              </a:spcBef>
              <a:defRPr sz="1200">
                <a:solidFill>
                  <a:schemeClr val="tx1"/>
                </a:solidFill>
                <a:latin typeface="Calibri" pitchFamily="34" charset="0"/>
                <a:ea typeface="ヒラギノ角ゴ Pro W3" charset="-128"/>
              </a:defRPr>
            </a:lvl4pPr>
            <a:lvl5pPr marL="2070362" indent="-230040" defTabSz="517590" eaLnBrk="0" hangingPunct="0">
              <a:spcBef>
                <a:spcPct val="30000"/>
              </a:spcBef>
              <a:defRPr sz="1200">
                <a:solidFill>
                  <a:schemeClr val="tx1"/>
                </a:solidFill>
                <a:latin typeface="Calibri" pitchFamily="34" charset="0"/>
                <a:ea typeface="ヒラギノ角ゴ Pro W3" charset="-128"/>
              </a:defRPr>
            </a:lvl5pPr>
            <a:lvl6pPr marL="2530442"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6pPr>
            <a:lvl7pPr marL="2990522"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7pPr>
            <a:lvl8pPr marL="3450603"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8pPr>
            <a:lvl9pPr marL="3910683"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9pPr>
          </a:lstStyle>
          <a:p>
            <a:pPr eaLnBrk="1" hangingPunct="1">
              <a:spcBef>
                <a:spcPct val="0"/>
              </a:spcBef>
            </a:pPr>
            <a:fld id="{2F084498-BBF4-43B2-8751-434D2A2828E2}" type="slidenum">
              <a:rPr lang="en-US" altLang="es-CL" sz="1400">
                <a:solidFill>
                  <a:srgbClr val="000000"/>
                </a:solidFill>
              </a:rPr>
              <a:pPr eaLnBrk="1" hangingPunct="1">
                <a:spcBef>
                  <a:spcPct val="0"/>
                </a:spcBef>
              </a:pPr>
              <a:t>23</a:t>
            </a:fld>
            <a:endParaRPr lang="en-US" altLang="es-CL" sz="1400" dirty="0">
              <a:solidFill>
                <a:srgbClr val="000000"/>
              </a:solidFill>
            </a:endParaRPr>
          </a:p>
        </p:txBody>
      </p:sp>
    </p:spTree>
    <p:extLst>
      <p:ext uri="{BB962C8B-B14F-4D97-AF65-F5344CB8AC3E}">
        <p14:creationId xmlns:p14="http://schemas.microsoft.com/office/powerpoint/2010/main" val="92632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a:xfrm>
            <a:off x="-3675063" y="1325563"/>
            <a:ext cx="11766551" cy="6619875"/>
          </a:xfrm>
          <a:noFill/>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L" dirty="0"/>
          </a:p>
        </p:txBody>
      </p:sp>
      <p:sp>
        <p:nvSpPr>
          <p:cNvPr id="33796" name="3 Marcador de número de diapositiva"/>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17590" eaLnBrk="0" hangingPunct="0">
              <a:spcBef>
                <a:spcPct val="30000"/>
              </a:spcBef>
              <a:defRPr sz="1200">
                <a:solidFill>
                  <a:schemeClr val="tx1"/>
                </a:solidFill>
                <a:latin typeface="Calibri" pitchFamily="34" charset="0"/>
                <a:ea typeface="ヒラギノ角ゴ Pro W3" charset="-128"/>
              </a:defRPr>
            </a:lvl1pPr>
            <a:lvl2pPr marL="747631" indent="-287550" defTabSz="517590" eaLnBrk="0" hangingPunct="0">
              <a:spcBef>
                <a:spcPct val="30000"/>
              </a:spcBef>
              <a:defRPr sz="1200">
                <a:solidFill>
                  <a:schemeClr val="tx1"/>
                </a:solidFill>
                <a:latin typeface="Calibri" pitchFamily="34" charset="0"/>
                <a:ea typeface="ヒラギノ角ゴ Pro W3" charset="-128"/>
              </a:defRPr>
            </a:lvl2pPr>
            <a:lvl3pPr marL="1150201" indent="-230040" defTabSz="517590" eaLnBrk="0" hangingPunct="0">
              <a:spcBef>
                <a:spcPct val="30000"/>
              </a:spcBef>
              <a:defRPr sz="1200">
                <a:solidFill>
                  <a:schemeClr val="tx1"/>
                </a:solidFill>
                <a:latin typeface="Calibri" pitchFamily="34" charset="0"/>
                <a:ea typeface="ヒラギノ角ゴ Pro W3" charset="-128"/>
              </a:defRPr>
            </a:lvl3pPr>
            <a:lvl4pPr marL="1610281" indent="-230040" defTabSz="517590" eaLnBrk="0" hangingPunct="0">
              <a:spcBef>
                <a:spcPct val="30000"/>
              </a:spcBef>
              <a:defRPr sz="1200">
                <a:solidFill>
                  <a:schemeClr val="tx1"/>
                </a:solidFill>
                <a:latin typeface="Calibri" pitchFamily="34" charset="0"/>
                <a:ea typeface="ヒラギノ角ゴ Pro W3" charset="-128"/>
              </a:defRPr>
            </a:lvl4pPr>
            <a:lvl5pPr marL="2070362" indent="-230040" defTabSz="517590" eaLnBrk="0" hangingPunct="0">
              <a:spcBef>
                <a:spcPct val="30000"/>
              </a:spcBef>
              <a:defRPr sz="1200">
                <a:solidFill>
                  <a:schemeClr val="tx1"/>
                </a:solidFill>
                <a:latin typeface="Calibri" pitchFamily="34" charset="0"/>
                <a:ea typeface="ヒラギノ角ゴ Pro W3" charset="-128"/>
              </a:defRPr>
            </a:lvl5pPr>
            <a:lvl6pPr marL="2530442"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6pPr>
            <a:lvl7pPr marL="2990522"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7pPr>
            <a:lvl8pPr marL="3450603"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8pPr>
            <a:lvl9pPr marL="3910683"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9pPr>
          </a:lstStyle>
          <a:p>
            <a:pPr eaLnBrk="1" hangingPunct="1">
              <a:spcBef>
                <a:spcPct val="0"/>
              </a:spcBef>
            </a:pPr>
            <a:fld id="{2F084498-BBF4-43B2-8751-434D2A2828E2}" type="slidenum">
              <a:rPr lang="en-US" altLang="es-CL" sz="1400">
                <a:solidFill>
                  <a:srgbClr val="000000"/>
                </a:solidFill>
              </a:rPr>
              <a:pPr eaLnBrk="1" hangingPunct="1">
                <a:spcBef>
                  <a:spcPct val="0"/>
                </a:spcBef>
              </a:pPr>
              <a:t>24</a:t>
            </a:fld>
            <a:endParaRPr lang="en-US" altLang="es-CL" sz="1400" dirty="0">
              <a:solidFill>
                <a:srgbClr val="000000"/>
              </a:solidFill>
            </a:endParaRPr>
          </a:p>
        </p:txBody>
      </p:sp>
    </p:spTree>
    <p:extLst>
      <p:ext uri="{BB962C8B-B14F-4D97-AF65-F5344CB8AC3E}">
        <p14:creationId xmlns:p14="http://schemas.microsoft.com/office/powerpoint/2010/main" val="4196993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a:xfrm>
            <a:off x="-3675063" y="1325563"/>
            <a:ext cx="11766551" cy="6619875"/>
          </a:xfrm>
          <a:noFill/>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L" dirty="0"/>
          </a:p>
        </p:txBody>
      </p:sp>
      <p:sp>
        <p:nvSpPr>
          <p:cNvPr id="33796" name="3 Marcador de número de diapositiva"/>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17590" eaLnBrk="0" hangingPunct="0">
              <a:spcBef>
                <a:spcPct val="30000"/>
              </a:spcBef>
              <a:defRPr sz="1200">
                <a:solidFill>
                  <a:schemeClr val="tx1"/>
                </a:solidFill>
                <a:latin typeface="Calibri" pitchFamily="34" charset="0"/>
                <a:ea typeface="ヒラギノ角ゴ Pro W3" charset="-128"/>
              </a:defRPr>
            </a:lvl1pPr>
            <a:lvl2pPr marL="747631" indent="-287550" defTabSz="517590" eaLnBrk="0" hangingPunct="0">
              <a:spcBef>
                <a:spcPct val="30000"/>
              </a:spcBef>
              <a:defRPr sz="1200">
                <a:solidFill>
                  <a:schemeClr val="tx1"/>
                </a:solidFill>
                <a:latin typeface="Calibri" pitchFamily="34" charset="0"/>
                <a:ea typeface="ヒラギノ角ゴ Pro W3" charset="-128"/>
              </a:defRPr>
            </a:lvl2pPr>
            <a:lvl3pPr marL="1150201" indent="-230040" defTabSz="517590" eaLnBrk="0" hangingPunct="0">
              <a:spcBef>
                <a:spcPct val="30000"/>
              </a:spcBef>
              <a:defRPr sz="1200">
                <a:solidFill>
                  <a:schemeClr val="tx1"/>
                </a:solidFill>
                <a:latin typeface="Calibri" pitchFamily="34" charset="0"/>
                <a:ea typeface="ヒラギノ角ゴ Pro W3" charset="-128"/>
              </a:defRPr>
            </a:lvl3pPr>
            <a:lvl4pPr marL="1610281" indent="-230040" defTabSz="517590" eaLnBrk="0" hangingPunct="0">
              <a:spcBef>
                <a:spcPct val="30000"/>
              </a:spcBef>
              <a:defRPr sz="1200">
                <a:solidFill>
                  <a:schemeClr val="tx1"/>
                </a:solidFill>
                <a:latin typeface="Calibri" pitchFamily="34" charset="0"/>
                <a:ea typeface="ヒラギノ角ゴ Pro W3" charset="-128"/>
              </a:defRPr>
            </a:lvl4pPr>
            <a:lvl5pPr marL="2070362" indent="-230040" defTabSz="517590" eaLnBrk="0" hangingPunct="0">
              <a:spcBef>
                <a:spcPct val="30000"/>
              </a:spcBef>
              <a:defRPr sz="1200">
                <a:solidFill>
                  <a:schemeClr val="tx1"/>
                </a:solidFill>
                <a:latin typeface="Calibri" pitchFamily="34" charset="0"/>
                <a:ea typeface="ヒラギノ角ゴ Pro W3" charset="-128"/>
              </a:defRPr>
            </a:lvl5pPr>
            <a:lvl6pPr marL="2530442"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6pPr>
            <a:lvl7pPr marL="2990522"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7pPr>
            <a:lvl8pPr marL="3450603"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8pPr>
            <a:lvl9pPr marL="3910683"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9pPr>
          </a:lstStyle>
          <a:p>
            <a:pPr eaLnBrk="1" hangingPunct="1">
              <a:spcBef>
                <a:spcPct val="0"/>
              </a:spcBef>
            </a:pPr>
            <a:fld id="{2F084498-BBF4-43B2-8751-434D2A2828E2}" type="slidenum">
              <a:rPr lang="en-US" altLang="es-CL" sz="1400">
                <a:solidFill>
                  <a:srgbClr val="000000"/>
                </a:solidFill>
              </a:rPr>
              <a:pPr eaLnBrk="1" hangingPunct="1">
                <a:spcBef>
                  <a:spcPct val="0"/>
                </a:spcBef>
              </a:pPr>
              <a:t>25</a:t>
            </a:fld>
            <a:endParaRPr lang="en-US" altLang="es-CL" sz="1400" dirty="0">
              <a:solidFill>
                <a:srgbClr val="000000"/>
              </a:solidFill>
            </a:endParaRPr>
          </a:p>
        </p:txBody>
      </p:sp>
    </p:spTree>
    <p:extLst>
      <p:ext uri="{BB962C8B-B14F-4D97-AF65-F5344CB8AC3E}">
        <p14:creationId xmlns:p14="http://schemas.microsoft.com/office/powerpoint/2010/main" val="4069513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29</a:t>
            </a:fld>
            <a:endParaRPr lang="en-US" dirty="0"/>
          </a:p>
        </p:txBody>
      </p:sp>
    </p:spTree>
    <p:extLst>
      <p:ext uri="{BB962C8B-B14F-4D97-AF65-F5344CB8AC3E}">
        <p14:creationId xmlns:p14="http://schemas.microsoft.com/office/powerpoint/2010/main" val="2096595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30</a:t>
            </a:fld>
            <a:endParaRPr lang="en-US" dirty="0"/>
          </a:p>
        </p:txBody>
      </p:sp>
    </p:spTree>
    <p:extLst>
      <p:ext uri="{BB962C8B-B14F-4D97-AF65-F5344CB8AC3E}">
        <p14:creationId xmlns:p14="http://schemas.microsoft.com/office/powerpoint/2010/main" val="3235098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31</a:t>
            </a:fld>
            <a:endParaRPr lang="en-US" dirty="0"/>
          </a:p>
        </p:txBody>
      </p:sp>
    </p:spTree>
    <p:extLst>
      <p:ext uri="{BB962C8B-B14F-4D97-AF65-F5344CB8AC3E}">
        <p14:creationId xmlns:p14="http://schemas.microsoft.com/office/powerpoint/2010/main" val="2207302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32</a:t>
            </a:fld>
            <a:endParaRPr lang="en-US" dirty="0"/>
          </a:p>
        </p:txBody>
      </p:sp>
    </p:spTree>
    <p:extLst>
      <p:ext uri="{BB962C8B-B14F-4D97-AF65-F5344CB8AC3E}">
        <p14:creationId xmlns:p14="http://schemas.microsoft.com/office/powerpoint/2010/main" val="2083347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33</a:t>
            </a:fld>
            <a:endParaRPr lang="en-US" dirty="0"/>
          </a:p>
        </p:txBody>
      </p:sp>
    </p:spTree>
    <p:extLst>
      <p:ext uri="{BB962C8B-B14F-4D97-AF65-F5344CB8AC3E}">
        <p14:creationId xmlns:p14="http://schemas.microsoft.com/office/powerpoint/2010/main" val="2635671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34</a:t>
            </a:fld>
            <a:endParaRPr lang="en-US" dirty="0"/>
          </a:p>
        </p:txBody>
      </p:sp>
    </p:spTree>
    <p:extLst>
      <p:ext uri="{BB962C8B-B14F-4D97-AF65-F5344CB8AC3E}">
        <p14:creationId xmlns:p14="http://schemas.microsoft.com/office/powerpoint/2010/main" val="681146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35</a:t>
            </a:fld>
            <a:endParaRPr lang="en-US" dirty="0"/>
          </a:p>
        </p:txBody>
      </p:sp>
    </p:spTree>
    <p:extLst>
      <p:ext uri="{BB962C8B-B14F-4D97-AF65-F5344CB8AC3E}">
        <p14:creationId xmlns:p14="http://schemas.microsoft.com/office/powerpoint/2010/main" val="279582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6</a:t>
            </a:fld>
            <a:endParaRPr lang="en-US" dirty="0"/>
          </a:p>
        </p:txBody>
      </p:sp>
    </p:spTree>
    <p:extLst>
      <p:ext uri="{BB962C8B-B14F-4D97-AF65-F5344CB8AC3E}">
        <p14:creationId xmlns:p14="http://schemas.microsoft.com/office/powerpoint/2010/main" val="21684639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36</a:t>
            </a:fld>
            <a:endParaRPr lang="en-US" dirty="0"/>
          </a:p>
        </p:txBody>
      </p:sp>
    </p:spTree>
    <p:extLst>
      <p:ext uri="{BB962C8B-B14F-4D97-AF65-F5344CB8AC3E}">
        <p14:creationId xmlns:p14="http://schemas.microsoft.com/office/powerpoint/2010/main" val="17663712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37</a:t>
            </a:fld>
            <a:endParaRPr lang="en-US" dirty="0"/>
          </a:p>
        </p:txBody>
      </p:sp>
    </p:spTree>
    <p:extLst>
      <p:ext uri="{BB962C8B-B14F-4D97-AF65-F5344CB8AC3E}">
        <p14:creationId xmlns:p14="http://schemas.microsoft.com/office/powerpoint/2010/main" val="795277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38</a:t>
            </a:fld>
            <a:endParaRPr lang="en-US" dirty="0"/>
          </a:p>
        </p:txBody>
      </p:sp>
    </p:spTree>
    <p:extLst>
      <p:ext uri="{BB962C8B-B14F-4D97-AF65-F5344CB8AC3E}">
        <p14:creationId xmlns:p14="http://schemas.microsoft.com/office/powerpoint/2010/main" val="27716480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39</a:t>
            </a:fld>
            <a:endParaRPr lang="en-US" dirty="0"/>
          </a:p>
        </p:txBody>
      </p:sp>
    </p:spTree>
    <p:extLst>
      <p:ext uri="{BB962C8B-B14F-4D97-AF65-F5344CB8AC3E}">
        <p14:creationId xmlns:p14="http://schemas.microsoft.com/office/powerpoint/2010/main" val="17115791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40</a:t>
            </a:fld>
            <a:endParaRPr lang="en-US" dirty="0"/>
          </a:p>
        </p:txBody>
      </p:sp>
    </p:spTree>
    <p:extLst>
      <p:ext uri="{BB962C8B-B14F-4D97-AF65-F5344CB8AC3E}">
        <p14:creationId xmlns:p14="http://schemas.microsoft.com/office/powerpoint/2010/main" val="9953337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41</a:t>
            </a:fld>
            <a:endParaRPr lang="en-US" dirty="0"/>
          </a:p>
        </p:txBody>
      </p:sp>
    </p:spTree>
    <p:extLst>
      <p:ext uri="{BB962C8B-B14F-4D97-AF65-F5344CB8AC3E}">
        <p14:creationId xmlns:p14="http://schemas.microsoft.com/office/powerpoint/2010/main" val="21231857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42</a:t>
            </a:fld>
            <a:endParaRPr lang="en-US" dirty="0"/>
          </a:p>
        </p:txBody>
      </p:sp>
    </p:spTree>
    <p:extLst>
      <p:ext uri="{BB962C8B-B14F-4D97-AF65-F5344CB8AC3E}">
        <p14:creationId xmlns:p14="http://schemas.microsoft.com/office/powerpoint/2010/main" val="6612395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43</a:t>
            </a:fld>
            <a:endParaRPr lang="en-US" dirty="0"/>
          </a:p>
        </p:txBody>
      </p:sp>
    </p:spTree>
    <p:extLst>
      <p:ext uri="{BB962C8B-B14F-4D97-AF65-F5344CB8AC3E}">
        <p14:creationId xmlns:p14="http://schemas.microsoft.com/office/powerpoint/2010/main" val="239097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44</a:t>
            </a:fld>
            <a:endParaRPr lang="en-US" dirty="0"/>
          </a:p>
        </p:txBody>
      </p:sp>
    </p:spTree>
    <p:extLst>
      <p:ext uri="{BB962C8B-B14F-4D97-AF65-F5344CB8AC3E}">
        <p14:creationId xmlns:p14="http://schemas.microsoft.com/office/powerpoint/2010/main" val="7595657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45</a:t>
            </a:fld>
            <a:endParaRPr lang="en-US" dirty="0"/>
          </a:p>
        </p:txBody>
      </p:sp>
    </p:spTree>
    <p:extLst>
      <p:ext uri="{BB962C8B-B14F-4D97-AF65-F5344CB8AC3E}">
        <p14:creationId xmlns:p14="http://schemas.microsoft.com/office/powerpoint/2010/main" val="551769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7</a:t>
            </a:fld>
            <a:endParaRPr lang="en-US" dirty="0"/>
          </a:p>
        </p:txBody>
      </p:sp>
    </p:spTree>
    <p:extLst>
      <p:ext uri="{BB962C8B-B14F-4D97-AF65-F5344CB8AC3E}">
        <p14:creationId xmlns:p14="http://schemas.microsoft.com/office/powerpoint/2010/main" val="7322634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46</a:t>
            </a:fld>
            <a:endParaRPr lang="en-US" dirty="0"/>
          </a:p>
        </p:txBody>
      </p:sp>
    </p:spTree>
    <p:extLst>
      <p:ext uri="{BB962C8B-B14F-4D97-AF65-F5344CB8AC3E}">
        <p14:creationId xmlns:p14="http://schemas.microsoft.com/office/powerpoint/2010/main" val="38435403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47</a:t>
            </a:fld>
            <a:endParaRPr lang="en-US" dirty="0"/>
          </a:p>
        </p:txBody>
      </p:sp>
    </p:spTree>
    <p:extLst>
      <p:ext uri="{BB962C8B-B14F-4D97-AF65-F5344CB8AC3E}">
        <p14:creationId xmlns:p14="http://schemas.microsoft.com/office/powerpoint/2010/main" val="6941675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48</a:t>
            </a:fld>
            <a:endParaRPr lang="en-US" dirty="0"/>
          </a:p>
        </p:txBody>
      </p:sp>
    </p:spTree>
    <p:extLst>
      <p:ext uri="{BB962C8B-B14F-4D97-AF65-F5344CB8AC3E}">
        <p14:creationId xmlns:p14="http://schemas.microsoft.com/office/powerpoint/2010/main" val="15246673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49</a:t>
            </a:fld>
            <a:endParaRPr lang="en-US" dirty="0"/>
          </a:p>
        </p:txBody>
      </p:sp>
    </p:spTree>
    <p:extLst>
      <p:ext uri="{BB962C8B-B14F-4D97-AF65-F5344CB8AC3E}">
        <p14:creationId xmlns:p14="http://schemas.microsoft.com/office/powerpoint/2010/main" val="40430982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50</a:t>
            </a:fld>
            <a:endParaRPr lang="en-US" dirty="0"/>
          </a:p>
        </p:txBody>
      </p:sp>
    </p:spTree>
    <p:extLst>
      <p:ext uri="{BB962C8B-B14F-4D97-AF65-F5344CB8AC3E}">
        <p14:creationId xmlns:p14="http://schemas.microsoft.com/office/powerpoint/2010/main" val="36246580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51</a:t>
            </a:fld>
            <a:endParaRPr lang="en-US" dirty="0"/>
          </a:p>
        </p:txBody>
      </p:sp>
    </p:spTree>
    <p:extLst>
      <p:ext uri="{BB962C8B-B14F-4D97-AF65-F5344CB8AC3E}">
        <p14:creationId xmlns:p14="http://schemas.microsoft.com/office/powerpoint/2010/main" val="17428125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52</a:t>
            </a:fld>
            <a:endParaRPr lang="en-US" dirty="0"/>
          </a:p>
        </p:txBody>
      </p:sp>
    </p:spTree>
    <p:extLst>
      <p:ext uri="{BB962C8B-B14F-4D97-AF65-F5344CB8AC3E}">
        <p14:creationId xmlns:p14="http://schemas.microsoft.com/office/powerpoint/2010/main" val="15355232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53</a:t>
            </a:fld>
            <a:endParaRPr lang="en-US" dirty="0"/>
          </a:p>
        </p:txBody>
      </p:sp>
    </p:spTree>
    <p:extLst>
      <p:ext uri="{BB962C8B-B14F-4D97-AF65-F5344CB8AC3E}">
        <p14:creationId xmlns:p14="http://schemas.microsoft.com/office/powerpoint/2010/main" val="26002675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54</a:t>
            </a:fld>
            <a:endParaRPr lang="en-US" dirty="0"/>
          </a:p>
        </p:txBody>
      </p:sp>
    </p:spTree>
    <p:extLst>
      <p:ext uri="{BB962C8B-B14F-4D97-AF65-F5344CB8AC3E}">
        <p14:creationId xmlns:p14="http://schemas.microsoft.com/office/powerpoint/2010/main" val="18318149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55</a:t>
            </a:fld>
            <a:endParaRPr lang="en-US" dirty="0"/>
          </a:p>
        </p:txBody>
      </p:sp>
    </p:spTree>
    <p:extLst>
      <p:ext uri="{BB962C8B-B14F-4D97-AF65-F5344CB8AC3E}">
        <p14:creationId xmlns:p14="http://schemas.microsoft.com/office/powerpoint/2010/main" val="3120378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a:xfrm>
            <a:off x="-3675063" y="1325563"/>
            <a:ext cx="11766551" cy="6619875"/>
          </a:xfrm>
          <a:noFill/>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L" dirty="0"/>
          </a:p>
        </p:txBody>
      </p:sp>
      <p:sp>
        <p:nvSpPr>
          <p:cNvPr id="33796" name="3 Marcador de número de diapositiva"/>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17590" eaLnBrk="0" hangingPunct="0">
              <a:spcBef>
                <a:spcPct val="30000"/>
              </a:spcBef>
              <a:defRPr sz="1200">
                <a:solidFill>
                  <a:schemeClr val="tx1"/>
                </a:solidFill>
                <a:latin typeface="Calibri" pitchFamily="34" charset="0"/>
                <a:ea typeface="ヒラギノ角ゴ Pro W3" charset="-128"/>
              </a:defRPr>
            </a:lvl1pPr>
            <a:lvl2pPr marL="747631" indent="-287550" defTabSz="517590" eaLnBrk="0" hangingPunct="0">
              <a:spcBef>
                <a:spcPct val="30000"/>
              </a:spcBef>
              <a:defRPr sz="1200">
                <a:solidFill>
                  <a:schemeClr val="tx1"/>
                </a:solidFill>
                <a:latin typeface="Calibri" pitchFamily="34" charset="0"/>
                <a:ea typeface="ヒラギノ角ゴ Pro W3" charset="-128"/>
              </a:defRPr>
            </a:lvl2pPr>
            <a:lvl3pPr marL="1150201" indent="-230040" defTabSz="517590" eaLnBrk="0" hangingPunct="0">
              <a:spcBef>
                <a:spcPct val="30000"/>
              </a:spcBef>
              <a:defRPr sz="1200">
                <a:solidFill>
                  <a:schemeClr val="tx1"/>
                </a:solidFill>
                <a:latin typeface="Calibri" pitchFamily="34" charset="0"/>
                <a:ea typeface="ヒラギノ角ゴ Pro W3" charset="-128"/>
              </a:defRPr>
            </a:lvl3pPr>
            <a:lvl4pPr marL="1610281" indent="-230040" defTabSz="517590" eaLnBrk="0" hangingPunct="0">
              <a:spcBef>
                <a:spcPct val="30000"/>
              </a:spcBef>
              <a:defRPr sz="1200">
                <a:solidFill>
                  <a:schemeClr val="tx1"/>
                </a:solidFill>
                <a:latin typeface="Calibri" pitchFamily="34" charset="0"/>
                <a:ea typeface="ヒラギノ角ゴ Pro W3" charset="-128"/>
              </a:defRPr>
            </a:lvl4pPr>
            <a:lvl5pPr marL="2070362" indent="-230040" defTabSz="517590" eaLnBrk="0" hangingPunct="0">
              <a:spcBef>
                <a:spcPct val="30000"/>
              </a:spcBef>
              <a:defRPr sz="1200">
                <a:solidFill>
                  <a:schemeClr val="tx1"/>
                </a:solidFill>
                <a:latin typeface="Calibri" pitchFamily="34" charset="0"/>
                <a:ea typeface="ヒラギノ角ゴ Pro W3" charset="-128"/>
              </a:defRPr>
            </a:lvl5pPr>
            <a:lvl6pPr marL="2530442"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6pPr>
            <a:lvl7pPr marL="2990522"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7pPr>
            <a:lvl8pPr marL="3450603"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8pPr>
            <a:lvl9pPr marL="3910683"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9pPr>
          </a:lstStyle>
          <a:p>
            <a:pPr eaLnBrk="1" hangingPunct="1">
              <a:spcBef>
                <a:spcPct val="0"/>
              </a:spcBef>
            </a:pPr>
            <a:fld id="{2F084498-BBF4-43B2-8751-434D2A2828E2}" type="slidenum">
              <a:rPr lang="en-US" altLang="es-CL" sz="1400">
                <a:solidFill>
                  <a:srgbClr val="000000"/>
                </a:solidFill>
              </a:rPr>
              <a:pPr eaLnBrk="1" hangingPunct="1">
                <a:spcBef>
                  <a:spcPct val="0"/>
                </a:spcBef>
              </a:pPr>
              <a:t>8</a:t>
            </a:fld>
            <a:endParaRPr lang="en-US" altLang="es-CL" sz="1400" dirty="0">
              <a:solidFill>
                <a:srgbClr val="000000"/>
              </a:solidFill>
            </a:endParaRPr>
          </a:p>
        </p:txBody>
      </p:sp>
    </p:spTree>
    <p:extLst>
      <p:ext uri="{BB962C8B-B14F-4D97-AF65-F5344CB8AC3E}">
        <p14:creationId xmlns:p14="http://schemas.microsoft.com/office/powerpoint/2010/main" val="31706254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56</a:t>
            </a:fld>
            <a:endParaRPr lang="en-US" dirty="0"/>
          </a:p>
        </p:txBody>
      </p:sp>
    </p:spTree>
    <p:extLst>
      <p:ext uri="{BB962C8B-B14F-4D97-AF65-F5344CB8AC3E}">
        <p14:creationId xmlns:p14="http://schemas.microsoft.com/office/powerpoint/2010/main" val="33650444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57</a:t>
            </a:fld>
            <a:endParaRPr lang="en-US" dirty="0"/>
          </a:p>
        </p:txBody>
      </p:sp>
    </p:spTree>
    <p:extLst>
      <p:ext uri="{BB962C8B-B14F-4D97-AF65-F5344CB8AC3E}">
        <p14:creationId xmlns:p14="http://schemas.microsoft.com/office/powerpoint/2010/main" val="10006874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58</a:t>
            </a:fld>
            <a:endParaRPr lang="en-US" dirty="0"/>
          </a:p>
        </p:txBody>
      </p:sp>
    </p:spTree>
    <p:extLst>
      <p:ext uri="{BB962C8B-B14F-4D97-AF65-F5344CB8AC3E}">
        <p14:creationId xmlns:p14="http://schemas.microsoft.com/office/powerpoint/2010/main" val="14242662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59</a:t>
            </a:fld>
            <a:endParaRPr lang="en-US" dirty="0"/>
          </a:p>
        </p:txBody>
      </p:sp>
    </p:spTree>
    <p:extLst>
      <p:ext uri="{BB962C8B-B14F-4D97-AF65-F5344CB8AC3E}">
        <p14:creationId xmlns:p14="http://schemas.microsoft.com/office/powerpoint/2010/main" val="2855967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60</a:t>
            </a:fld>
            <a:endParaRPr lang="en-US" dirty="0"/>
          </a:p>
        </p:txBody>
      </p:sp>
    </p:spTree>
    <p:extLst>
      <p:ext uri="{BB962C8B-B14F-4D97-AF65-F5344CB8AC3E}">
        <p14:creationId xmlns:p14="http://schemas.microsoft.com/office/powerpoint/2010/main" val="33265591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61</a:t>
            </a:fld>
            <a:endParaRPr lang="en-US" dirty="0"/>
          </a:p>
        </p:txBody>
      </p:sp>
    </p:spTree>
    <p:extLst>
      <p:ext uri="{BB962C8B-B14F-4D97-AF65-F5344CB8AC3E}">
        <p14:creationId xmlns:p14="http://schemas.microsoft.com/office/powerpoint/2010/main" val="38112394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62</a:t>
            </a:fld>
            <a:endParaRPr lang="en-US" dirty="0"/>
          </a:p>
        </p:txBody>
      </p:sp>
    </p:spTree>
    <p:extLst>
      <p:ext uri="{BB962C8B-B14F-4D97-AF65-F5344CB8AC3E}">
        <p14:creationId xmlns:p14="http://schemas.microsoft.com/office/powerpoint/2010/main" val="33963591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63</a:t>
            </a:fld>
            <a:endParaRPr lang="en-US" dirty="0"/>
          </a:p>
        </p:txBody>
      </p:sp>
    </p:spTree>
    <p:extLst>
      <p:ext uri="{BB962C8B-B14F-4D97-AF65-F5344CB8AC3E}">
        <p14:creationId xmlns:p14="http://schemas.microsoft.com/office/powerpoint/2010/main" val="24368240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64</a:t>
            </a:fld>
            <a:endParaRPr lang="en-US" dirty="0"/>
          </a:p>
        </p:txBody>
      </p:sp>
    </p:spTree>
    <p:extLst>
      <p:ext uri="{BB962C8B-B14F-4D97-AF65-F5344CB8AC3E}">
        <p14:creationId xmlns:p14="http://schemas.microsoft.com/office/powerpoint/2010/main" val="16791792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65</a:t>
            </a:fld>
            <a:endParaRPr lang="en-US" dirty="0"/>
          </a:p>
        </p:txBody>
      </p:sp>
    </p:spTree>
    <p:extLst>
      <p:ext uri="{BB962C8B-B14F-4D97-AF65-F5344CB8AC3E}">
        <p14:creationId xmlns:p14="http://schemas.microsoft.com/office/powerpoint/2010/main" val="380094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a:xfrm>
            <a:off x="-3675063" y="1325563"/>
            <a:ext cx="11766551" cy="6619875"/>
          </a:xfrm>
          <a:noFill/>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L" dirty="0"/>
          </a:p>
        </p:txBody>
      </p:sp>
      <p:sp>
        <p:nvSpPr>
          <p:cNvPr id="33796" name="3 Marcador de número de diapositiva"/>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17590" eaLnBrk="0" hangingPunct="0">
              <a:spcBef>
                <a:spcPct val="30000"/>
              </a:spcBef>
              <a:defRPr sz="1200">
                <a:solidFill>
                  <a:schemeClr val="tx1"/>
                </a:solidFill>
                <a:latin typeface="Calibri" pitchFamily="34" charset="0"/>
                <a:ea typeface="ヒラギノ角ゴ Pro W3" charset="-128"/>
              </a:defRPr>
            </a:lvl1pPr>
            <a:lvl2pPr marL="747631" indent="-287550" defTabSz="517590" eaLnBrk="0" hangingPunct="0">
              <a:spcBef>
                <a:spcPct val="30000"/>
              </a:spcBef>
              <a:defRPr sz="1200">
                <a:solidFill>
                  <a:schemeClr val="tx1"/>
                </a:solidFill>
                <a:latin typeface="Calibri" pitchFamily="34" charset="0"/>
                <a:ea typeface="ヒラギノ角ゴ Pro W3" charset="-128"/>
              </a:defRPr>
            </a:lvl2pPr>
            <a:lvl3pPr marL="1150201" indent="-230040" defTabSz="517590" eaLnBrk="0" hangingPunct="0">
              <a:spcBef>
                <a:spcPct val="30000"/>
              </a:spcBef>
              <a:defRPr sz="1200">
                <a:solidFill>
                  <a:schemeClr val="tx1"/>
                </a:solidFill>
                <a:latin typeface="Calibri" pitchFamily="34" charset="0"/>
                <a:ea typeface="ヒラギノ角ゴ Pro W3" charset="-128"/>
              </a:defRPr>
            </a:lvl3pPr>
            <a:lvl4pPr marL="1610281" indent="-230040" defTabSz="517590" eaLnBrk="0" hangingPunct="0">
              <a:spcBef>
                <a:spcPct val="30000"/>
              </a:spcBef>
              <a:defRPr sz="1200">
                <a:solidFill>
                  <a:schemeClr val="tx1"/>
                </a:solidFill>
                <a:latin typeface="Calibri" pitchFamily="34" charset="0"/>
                <a:ea typeface="ヒラギノ角ゴ Pro W3" charset="-128"/>
              </a:defRPr>
            </a:lvl4pPr>
            <a:lvl5pPr marL="2070362" indent="-230040" defTabSz="517590" eaLnBrk="0" hangingPunct="0">
              <a:spcBef>
                <a:spcPct val="30000"/>
              </a:spcBef>
              <a:defRPr sz="1200">
                <a:solidFill>
                  <a:schemeClr val="tx1"/>
                </a:solidFill>
                <a:latin typeface="Calibri" pitchFamily="34" charset="0"/>
                <a:ea typeface="ヒラギノ角ゴ Pro W3" charset="-128"/>
              </a:defRPr>
            </a:lvl5pPr>
            <a:lvl6pPr marL="2530442"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6pPr>
            <a:lvl7pPr marL="2990522"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7pPr>
            <a:lvl8pPr marL="3450603"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8pPr>
            <a:lvl9pPr marL="3910683"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9pPr>
          </a:lstStyle>
          <a:p>
            <a:pPr eaLnBrk="1" hangingPunct="1">
              <a:spcBef>
                <a:spcPct val="0"/>
              </a:spcBef>
            </a:pPr>
            <a:fld id="{2F084498-BBF4-43B2-8751-434D2A2828E2}" type="slidenum">
              <a:rPr lang="en-US" altLang="es-CL" sz="1400">
                <a:solidFill>
                  <a:srgbClr val="000000"/>
                </a:solidFill>
              </a:rPr>
              <a:pPr eaLnBrk="1" hangingPunct="1">
                <a:spcBef>
                  <a:spcPct val="0"/>
                </a:spcBef>
              </a:pPr>
              <a:t>9</a:t>
            </a:fld>
            <a:endParaRPr lang="en-US" altLang="es-CL" sz="1400" dirty="0">
              <a:solidFill>
                <a:srgbClr val="000000"/>
              </a:solidFill>
            </a:endParaRPr>
          </a:p>
        </p:txBody>
      </p:sp>
    </p:spTree>
    <p:extLst>
      <p:ext uri="{BB962C8B-B14F-4D97-AF65-F5344CB8AC3E}">
        <p14:creationId xmlns:p14="http://schemas.microsoft.com/office/powerpoint/2010/main" val="23803500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66</a:t>
            </a:fld>
            <a:endParaRPr lang="en-US" dirty="0"/>
          </a:p>
        </p:txBody>
      </p:sp>
    </p:spTree>
    <p:extLst>
      <p:ext uri="{BB962C8B-B14F-4D97-AF65-F5344CB8AC3E}">
        <p14:creationId xmlns:p14="http://schemas.microsoft.com/office/powerpoint/2010/main" val="37832328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67</a:t>
            </a:fld>
            <a:endParaRPr lang="en-US" dirty="0"/>
          </a:p>
        </p:txBody>
      </p:sp>
    </p:spTree>
    <p:extLst>
      <p:ext uri="{BB962C8B-B14F-4D97-AF65-F5344CB8AC3E}">
        <p14:creationId xmlns:p14="http://schemas.microsoft.com/office/powerpoint/2010/main" val="13538728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68</a:t>
            </a:fld>
            <a:endParaRPr lang="en-US" dirty="0"/>
          </a:p>
        </p:txBody>
      </p:sp>
    </p:spTree>
    <p:extLst>
      <p:ext uri="{BB962C8B-B14F-4D97-AF65-F5344CB8AC3E}">
        <p14:creationId xmlns:p14="http://schemas.microsoft.com/office/powerpoint/2010/main" val="30460268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69</a:t>
            </a:fld>
            <a:endParaRPr lang="en-US" dirty="0"/>
          </a:p>
        </p:txBody>
      </p:sp>
    </p:spTree>
    <p:extLst>
      <p:ext uri="{BB962C8B-B14F-4D97-AF65-F5344CB8AC3E}">
        <p14:creationId xmlns:p14="http://schemas.microsoft.com/office/powerpoint/2010/main" val="31112003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70</a:t>
            </a:fld>
            <a:endParaRPr lang="en-US" dirty="0"/>
          </a:p>
        </p:txBody>
      </p:sp>
    </p:spTree>
    <p:extLst>
      <p:ext uri="{BB962C8B-B14F-4D97-AF65-F5344CB8AC3E}">
        <p14:creationId xmlns:p14="http://schemas.microsoft.com/office/powerpoint/2010/main" val="4638790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71</a:t>
            </a:fld>
            <a:endParaRPr lang="en-US" dirty="0"/>
          </a:p>
        </p:txBody>
      </p:sp>
    </p:spTree>
    <p:extLst>
      <p:ext uri="{BB962C8B-B14F-4D97-AF65-F5344CB8AC3E}">
        <p14:creationId xmlns:p14="http://schemas.microsoft.com/office/powerpoint/2010/main" val="40159190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72</a:t>
            </a:fld>
            <a:endParaRPr lang="en-US" dirty="0"/>
          </a:p>
        </p:txBody>
      </p:sp>
    </p:spTree>
    <p:extLst>
      <p:ext uri="{BB962C8B-B14F-4D97-AF65-F5344CB8AC3E}">
        <p14:creationId xmlns:p14="http://schemas.microsoft.com/office/powerpoint/2010/main" val="19336270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73</a:t>
            </a:fld>
            <a:endParaRPr lang="en-US" dirty="0"/>
          </a:p>
        </p:txBody>
      </p:sp>
    </p:spTree>
    <p:extLst>
      <p:ext uri="{BB962C8B-B14F-4D97-AF65-F5344CB8AC3E}">
        <p14:creationId xmlns:p14="http://schemas.microsoft.com/office/powerpoint/2010/main" val="41939290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74</a:t>
            </a:fld>
            <a:endParaRPr lang="en-US" dirty="0"/>
          </a:p>
        </p:txBody>
      </p:sp>
    </p:spTree>
    <p:extLst>
      <p:ext uri="{BB962C8B-B14F-4D97-AF65-F5344CB8AC3E}">
        <p14:creationId xmlns:p14="http://schemas.microsoft.com/office/powerpoint/2010/main" val="34830408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75</a:t>
            </a:fld>
            <a:endParaRPr lang="en-US" dirty="0"/>
          </a:p>
        </p:txBody>
      </p:sp>
    </p:spTree>
    <p:extLst>
      <p:ext uri="{BB962C8B-B14F-4D97-AF65-F5344CB8AC3E}">
        <p14:creationId xmlns:p14="http://schemas.microsoft.com/office/powerpoint/2010/main" val="1565065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a:xfrm>
            <a:off x="-3675063" y="1325563"/>
            <a:ext cx="11766551" cy="6619875"/>
          </a:xfrm>
          <a:noFill/>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L" dirty="0"/>
          </a:p>
        </p:txBody>
      </p:sp>
      <p:sp>
        <p:nvSpPr>
          <p:cNvPr id="33796" name="3 Marcador de número de diapositiva"/>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17590" eaLnBrk="0" hangingPunct="0">
              <a:spcBef>
                <a:spcPct val="30000"/>
              </a:spcBef>
              <a:defRPr sz="1200">
                <a:solidFill>
                  <a:schemeClr val="tx1"/>
                </a:solidFill>
                <a:latin typeface="Calibri" pitchFamily="34" charset="0"/>
                <a:ea typeface="ヒラギノ角ゴ Pro W3" charset="-128"/>
              </a:defRPr>
            </a:lvl1pPr>
            <a:lvl2pPr marL="747631" indent="-287550" defTabSz="517590" eaLnBrk="0" hangingPunct="0">
              <a:spcBef>
                <a:spcPct val="30000"/>
              </a:spcBef>
              <a:defRPr sz="1200">
                <a:solidFill>
                  <a:schemeClr val="tx1"/>
                </a:solidFill>
                <a:latin typeface="Calibri" pitchFamily="34" charset="0"/>
                <a:ea typeface="ヒラギノ角ゴ Pro W3" charset="-128"/>
              </a:defRPr>
            </a:lvl2pPr>
            <a:lvl3pPr marL="1150201" indent="-230040" defTabSz="517590" eaLnBrk="0" hangingPunct="0">
              <a:spcBef>
                <a:spcPct val="30000"/>
              </a:spcBef>
              <a:defRPr sz="1200">
                <a:solidFill>
                  <a:schemeClr val="tx1"/>
                </a:solidFill>
                <a:latin typeface="Calibri" pitchFamily="34" charset="0"/>
                <a:ea typeface="ヒラギノ角ゴ Pro W3" charset="-128"/>
              </a:defRPr>
            </a:lvl3pPr>
            <a:lvl4pPr marL="1610281" indent="-230040" defTabSz="517590" eaLnBrk="0" hangingPunct="0">
              <a:spcBef>
                <a:spcPct val="30000"/>
              </a:spcBef>
              <a:defRPr sz="1200">
                <a:solidFill>
                  <a:schemeClr val="tx1"/>
                </a:solidFill>
                <a:latin typeface="Calibri" pitchFamily="34" charset="0"/>
                <a:ea typeface="ヒラギノ角ゴ Pro W3" charset="-128"/>
              </a:defRPr>
            </a:lvl4pPr>
            <a:lvl5pPr marL="2070362" indent="-230040" defTabSz="517590" eaLnBrk="0" hangingPunct="0">
              <a:spcBef>
                <a:spcPct val="30000"/>
              </a:spcBef>
              <a:defRPr sz="1200">
                <a:solidFill>
                  <a:schemeClr val="tx1"/>
                </a:solidFill>
                <a:latin typeface="Calibri" pitchFamily="34" charset="0"/>
                <a:ea typeface="ヒラギノ角ゴ Pro W3" charset="-128"/>
              </a:defRPr>
            </a:lvl5pPr>
            <a:lvl6pPr marL="2530442"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6pPr>
            <a:lvl7pPr marL="2990522"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7pPr>
            <a:lvl8pPr marL="3450603"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8pPr>
            <a:lvl9pPr marL="3910683"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9pPr>
          </a:lstStyle>
          <a:p>
            <a:pPr eaLnBrk="1" hangingPunct="1">
              <a:spcBef>
                <a:spcPct val="0"/>
              </a:spcBef>
            </a:pPr>
            <a:fld id="{2F084498-BBF4-43B2-8751-434D2A2828E2}" type="slidenum">
              <a:rPr lang="en-US" altLang="es-CL" sz="1400">
                <a:solidFill>
                  <a:srgbClr val="000000"/>
                </a:solidFill>
              </a:rPr>
              <a:pPr eaLnBrk="1" hangingPunct="1">
                <a:spcBef>
                  <a:spcPct val="0"/>
                </a:spcBef>
              </a:pPr>
              <a:t>10</a:t>
            </a:fld>
            <a:endParaRPr lang="en-US" altLang="es-CL" sz="1400" dirty="0">
              <a:solidFill>
                <a:srgbClr val="000000"/>
              </a:solidFill>
            </a:endParaRPr>
          </a:p>
        </p:txBody>
      </p:sp>
    </p:spTree>
    <p:extLst>
      <p:ext uri="{BB962C8B-B14F-4D97-AF65-F5344CB8AC3E}">
        <p14:creationId xmlns:p14="http://schemas.microsoft.com/office/powerpoint/2010/main" val="3407966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76</a:t>
            </a:fld>
            <a:endParaRPr lang="en-US" dirty="0"/>
          </a:p>
        </p:txBody>
      </p:sp>
    </p:spTree>
    <p:extLst>
      <p:ext uri="{BB962C8B-B14F-4D97-AF65-F5344CB8AC3E}">
        <p14:creationId xmlns:p14="http://schemas.microsoft.com/office/powerpoint/2010/main" val="34210589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77</a:t>
            </a:fld>
            <a:endParaRPr lang="en-US" dirty="0"/>
          </a:p>
        </p:txBody>
      </p:sp>
    </p:spTree>
    <p:extLst>
      <p:ext uri="{BB962C8B-B14F-4D97-AF65-F5344CB8AC3E}">
        <p14:creationId xmlns:p14="http://schemas.microsoft.com/office/powerpoint/2010/main" val="4834823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78</a:t>
            </a:fld>
            <a:endParaRPr lang="en-US" dirty="0"/>
          </a:p>
        </p:txBody>
      </p:sp>
    </p:spTree>
    <p:extLst>
      <p:ext uri="{BB962C8B-B14F-4D97-AF65-F5344CB8AC3E}">
        <p14:creationId xmlns:p14="http://schemas.microsoft.com/office/powerpoint/2010/main" val="32828517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79</a:t>
            </a:fld>
            <a:endParaRPr lang="en-US" dirty="0"/>
          </a:p>
        </p:txBody>
      </p:sp>
    </p:spTree>
    <p:extLst>
      <p:ext uri="{BB962C8B-B14F-4D97-AF65-F5344CB8AC3E}">
        <p14:creationId xmlns:p14="http://schemas.microsoft.com/office/powerpoint/2010/main" val="6160668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80</a:t>
            </a:fld>
            <a:endParaRPr lang="en-US" dirty="0"/>
          </a:p>
        </p:txBody>
      </p:sp>
    </p:spTree>
    <p:extLst>
      <p:ext uri="{BB962C8B-B14F-4D97-AF65-F5344CB8AC3E}">
        <p14:creationId xmlns:p14="http://schemas.microsoft.com/office/powerpoint/2010/main" val="32581684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81</a:t>
            </a:fld>
            <a:endParaRPr lang="en-US" dirty="0"/>
          </a:p>
        </p:txBody>
      </p:sp>
    </p:spTree>
    <p:extLst>
      <p:ext uri="{BB962C8B-B14F-4D97-AF65-F5344CB8AC3E}">
        <p14:creationId xmlns:p14="http://schemas.microsoft.com/office/powerpoint/2010/main" val="40891647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82</a:t>
            </a:fld>
            <a:endParaRPr lang="en-US" dirty="0"/>
          </a:p>
        </p:txBody>
      </p:sp>
    </p:spTree>
    <p:extLst>
      <p:ext uri="{BB962C8B-B14F-4D97-AF65-F5344CB8AC3E}">
        <p14:creationId xmlns:p14="http://schemas.microsoft.com/office/powerpoint/2010/main" val="30544198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83</a:t>
            </a:fld>
            <a:endParaRPr lang="en-US" dirty="0"/>
          </a:p>
        </p:txBody>
      </p:sp>
    </p:spTree>
    <p:extLst>
      <p:ext uri="{BB962C8B-B14F-4D97-AF65-F5344CB8AC3E}">
        <p14:creationId xmlns:p14="http://schemas.microsoft.com/office/powerpoint/2010/main" val="7471710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EDCBDC78-7E38-40A1-BA4E-B0A1F110EDAD}" type="slidenum">
              <a:rPr lang="en-US" smtClean="0"/>
              <a:t>84</a:t>
            </a:fld>
            <a:endParaRPr lang="en-US" dirty="0"/>
          </a:p>
        </p:txBody>
      </p:sp>
    </p:spTree>
    <p:extLst>
      <p:ext uri="{BB962C8B-B14F-4D97-AF65-F5344CB8AC3E}">
        <p14:creationId xmlns:p14="http://schemas.microsoft.com/office/powerpoint/2010/main" val="35648513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pPr marL="0" marR="0" lvl="0" indent="0" algn="r" defTabSz="1023996" rtl="0" eaLnBrk="1" fontAlgn="auto" latinLnBrk="0" hangingPunct="1">
              <a:lnSpc>
                <a:spcPct val="100000"/>
              </a:lnSpc>
              <a:spcBef>
                <a:spcPts val="0"/>
              </a:spcBef>
              <a:spcAft>
                <a:spcPts val="0"/>
              </a:spcAft>
              <a:buClrTx/>
              <a:buSzTx/>
              <a:buFontTx/>
              <a:buNone/>
              <a:tabLst/>
              <a:defRPr/>
            </a:pPr>
            <a:fld id="{F1DA4311-1D1E-484A-B9B0-C39805DBB74D}" type="slidenum">
              <a:rPr kumimoji="0" lang="es-C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23996" rtl="0" eaLnBrk="1" fontAlgn="auto" latinLnBrk="0" hangingPunct="1">
                <a:lnSpc>
                  <a:spcPct val="100000"/>
                </a:lnSpc>
                <a:spcBef>
                  <a:spcPts val="0"/>
                </a:spcBef>
                <a:spcAft>
                  <a:spcPts val="0"/>
                </a:spcAft>
                <a:buClrTx/>
                <a:buSzTx/>
                <a:buFontTx/>
                <a:buNone/>
                <a:tabLst/>
                <a:defRPr/>
              </a:pPr>
              <a:t>94</a:t>
            </a:fld>
            <a:endParaRPr kumimoji="0" lang="es-C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9572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a:xfrm>
            <a:off x="-3675063" y="1325563"/>
            <a:ext cx="11766551" cy="6619875"/>
          </a:xfrm>
          <a:noFill/>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L" dirty="0"/>
          </a:p>
        </p:txBody>
      </p:sp>
      <p:sp>
        <p:nvSpPr>
          <p:cNvPr id="33796" name="3 Marcador de número de diapositiva"/>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17590" eaLnBrk="0" hangingPunct="0">
              <a:spcBef>
                <a:spcPct val="30000"/>
              </a:spcBef>
              <a:defRPr sz="1200">
                <a:solidFill>
                  <a:schemeClr val="tx1"/>
                </a:solidFill>
                <a:latin typeface="Calibri" pitchFamily="34" charset="0"/>
                <a:ea typeface="ヒラギノ角ゴ Pro W3" charset="-128"/>
              </a:defRPr>
            </a:lvl1pPr>
            <a:lvl2pPr marL="747631" indent="-287550" defTabSz="517590" eaLnBrk="0" hangingPunct="0">
              <a:spcBef>
                <a:spcPct val="30000"/>
              </a:spcBef>
              <a:defRPr sz="1200">
                <a:solidFill>
                  <a:schemeClr val="tx1"/>
                </a:solidFill>
                <a:latin typeface="Calibri" pitchFamily="34" charset="0"/>
                <a:ea typeface="ヒラギノ角ゴ Pro W3" charset="-128"/>
              </a:defRPr>
            </a:lvl2pPr>
            <a:lvl3pPr marL="1150201" indent="-230040" defTabSz="517590" eaLnBrk="0" hangingPunct="0">
              <a:spcBef>
                <a:spcPct val="30000"/>
              </a:spcBef>
              <a:defRPr sz="1200">
                <a:solidFill>
                  <a:schemeClr val="tx1"/>
                </a:solidFill>
                <a:latin typeface="Calibri" pitchFamily="34" charset="0"/>
                <a:ea typeface="ヒラギノ角ゴ Pro W3" charset="-128"/>
              </a:defRPr>
            </a:lvl3pPr>
            <a:lvl4pPr marL="1610281" indent="-230040" defTabSz="517590" eaLnBrk="0" hangingPunct="0">
              <a:spcBef>
                <a:spcPct val="30000"/>
              </a:spcBef>
              <a:defRPr sz="1200">
                <a:solidFill>
                  <a:schemeClr val="tx1"/>
                </a:solidFill>
                <a:latin typeface="Calibri" pitchFamily="34" charset="0"/>
                <a:ea typeface="ヒラギノ角ゴ Pro W3" charset="-128"/>
              </a:defRPr>
            </a:lvl4pPr>
            <a:lvl5pPr marL="2070362" indent="-230040" defTabSz="517590" eaLnBrk="0" hangingPunct="0">
              <a:spcBef>
                <a:spcPct val="30000"/>
              </a:spcBef>
              <a:defRPr sz="1200">
                <a:solidFill>
                  <a:schemeClr val="tx1"/>
                </a:solidFill>
                <a:latin typeface="Calibri" pitchFamily="34" charset="0"/>
                <a:ea typeface="ヒラギノ角ゴ Pro W3" charset="-128"/>
              </a:defRPr>
            </a:lvl5pPr>
            <a:lvl6pPr marL="2530442"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6pPr>
            <a:lvl7pPr marL="2990522"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7pPr>
            <a:lvl8pPr marL="3450603"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8pPr>
            <a:lvl9pPr marL="3910683"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9pPr>
          </a:lstStyle>
          <a:p>
            <a:pPr eaLnBrk="1" hangingPunct="1">
              <a:spcBef>
                <a:spcPct val="0"/>
              </a:spcBef>
            </a:pPr>
            <a:fld id="{2F084498-BBF4-43B2-8751-434D2A2828E2}" type="slidenum">
              <a:rPr lang="en-US" altLang="es-CL" sz="1400">
                <a:solidFill>
                  <a:srgbClr val="000000"/>
                </a:solidFill>
              </a:rPr>
              <a:pPr eaLnBrk="1" hangingPunct="1">
                <a:spcBef>
                  <a:spcPct val="0"/>
                </a:spcBef>
              </a:pPr>
              <a:t>11</a:t>
            </a:fld>
            <a:endParaRPr lang="en-US" altLang="es-CL" sz="1400" dirty="0">
              <a:solidFill>
                <a:srgbClr val="000000"/>
              </a:solidFill>
            </a:endParaRPr>
          </a:p>
        </p:txBody>
      </p:sp>
    </p:spTree>
    <p:extLst>
      <p:ext uri="{BB962C8B-B14F-4D97-AF65-F5344CB8AC3E}">
        <p14:creationId xmlns:p14="http://schemas.microsoft.com/office/powerpoint/2010/main" val="235821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a:xfrm>
            <a:off x="-3675063" y="1325563"/>
            <a:ext cx="11766551" cy="6619875"/>
          </a:xfrm>
          <a:noFill/>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L" dirty="0"/>
          </a:p>
        </p:txBody>
      </p:sp>
      <p:sp>
        <p:nvSpPr>
          <p:cNvPr id="33796" name="3 Marcador de número de diapositiva"/>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17590" eaLnBrk="0" hangingPunct="0">
              <a:spcBef>
                <a:spcPct val="30000"/>
              </a:spcBef>
              <a:defRPr sz="1200">
                <a:solidFill>
                  <a:schemeClr val="tx1"/>
                </a:solidFill>
                <a:latin typeface="Calibri" pitchFamily="34" charset="0"/>
                <a:ea typeface="ヒラギノ角ゴ Pro W3" charset="-128"/>
              </a:defRPr>
            </a:lvl1pPr>
            <a:lvl2pPr marL="747631" indent="-287550" defTabSz="517590" eaLnBrk="0" hangingPunct="0">
              <a:spcBef>
                <a:spcPct val="30000"/>
              </a:spcBef>
              <a:defRPr sz="1200">
                <a:solidFill>
                  <a:schemeClr val="tx1"/>
                </a:solidFill>
                <a:latin typeface="Calibri" pitchFamily="34" charset="0"/>
                <a:ea typeface="ヒラギノ角ゴ Pro W3" charset="-128"/>
              </a:defRPr>
            </a:lvl2pPr>
            <a:lvl3pPr marL="1150201" indent="-230040" defTabSz="517590" eaLnBrk="0" hangingPunct="0">
              <a:spcBef>
                <a:spcPct val="30000"/>
              </a:spcBef>
              <a:defRPr sz="1200">
                <a:solidFill>
                  <a:schemeClr val="tx1"/>
                </a:solidFill>
                <a:latin typeface="Calibri" pitchFamily="34" charset="0"/>
                <a:ea typeface="ヒラギノ角ゴ Pro W3" charset="-128"/>
              </a:defRPr>
            </a:lvl3pPr>
            <a:lvl4pPr marL="1610281" indent="-230040" defTabSz="517590" eaLnBrk="0" hangingPunct="0">
              <a:spcBef>
                <a:spcPct val="30000"/>
              </a:spcBef>
              <a:defRPr sz="1200">
                <a:solidFill>
                  <a:schemeClr val="tx1"/>
                </a:solidFill>
                <a:latin typeface="Calibri" pitchFamily="34" charset="0"/>
                <a:ea typeface="ヒラギノ角ゴ Pro W3" charset="-128"/>
              </a:defRPr>
            </a:lvl4pPr>
            <a:lvl5pPr marL="2070362" indent="-230040" defTabSz="517590" eaLnBrk="0" hangingPunct="0">
              <a:spcBef>
                <a:spcPct val="30000"/>
              </a:spcBef>
              <a:defRPr sz="1200">
                <a:solidFill>
                  <a:schemeClr val="tx1"/>
                </a:solidFill>
                <a:latin typeface="Calibri" pitchFamily="34" charset="0"/>
                <a:ea typeface="ヒラギノ角ゴ Pro W3" charset="-128"/>
              </a:defRPr>
            </a:lvl5pPr>
            <a:lvl6pPr marL="2530442"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6pPr>
            <a:lvl7pPr marL="2990522"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7pPr>
            <a:lvl8pPr marL="3450603"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8pPr>
            <a:lvl9pPr marL="3910683" indent="-230040" defTabSz="517590" eaLnBrk="0" fontAlgn="base" hangingPunct="0">
              <a:spcBef>
                <a:spcPct val="30000"/>
              </a:spcBef>
              <a:spcAft>
                <a:spcPct val="0"/>
              </a:spcAft>
              <a:defRPr sz="1200">
                <a:solidFill>
                  <a:schemeClr val="tx1"/>
                </a:solidFill>
                <a:latin typeface="Calibri" pitchFamily="34" charset="0"/>
                <a:ea typeface="ヒラギノ角ゴ Pro W3" charset="-128"/>
              </a:defRPr>
            </a:lvl9pPr>
          </a:lstStyle>
          <a:p>
            <a:pPr eaLnBrk="1" hangingPunct="1">
              <a:spcBef>
                <a:spcPct val="0"/>
              </a:spcBef>
            </a:pPr>
            <a:fld id="{2F084498-BBF4-43B2-8751-434D2A2828E2}" type="slidenum">
              <a:rPr lang="en-US" altLang="es-CL" sz="1400">
                <a:solidFill>
                  <a:srgbClr val="000000"/>
                </a:solidFill>
              </a:rPr>
              <a:pPr eaLnBrk="1" hangingPunct="1">
                <a:spcBef>
                  <a:spcPct val="0"/>
                </a:spcBef>
              </a:pPr>
              <a:t>12</a:t>
            </a:fld>
            <a:endParaRPr lang="en-US" altLang="es-CL" sz="1400" dirty="0">
              <a:solidFill>
                <a:srgbClr val="000000"/>
              </a:solidFill>
            </a:endParaRPr>
          </a:p>
        </p:txBody>
      </p:sp>
    </p:spTree>
    <p:extLst>
      <p:ext uri="{BB962C8B-B14F-4D97-AF65-F5344CB8AC3E}">
        <p14:creationId xmlns:p14="http://schemas.microsoft.com/office/powerpoint/2010/main" val="3286142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L"/>
          </a:p>
        </p:txBody>
      </p:sp>
      <p:sp>
        <p:nvSpPr>
          <p:cNvPr id="4" name="Marcador de fecha 3"/>
          <p:cNvSpPr>
            <a:spLocks noGrp="1"/>
          </p:cNvSpPr>
          <p:nvPr>
            <p:ph type="dt" sz="half" idx="10"/>
          </p:nvPr>
        </p:nvSpPr>
        <p:spPr/>
        <p:txBody>
          <a:bodyPr/>
          <a:lstStyle/>
          <a:p>
            <a:fld id="{00BD3567-187D-4C8A-90B8-3CC9E007A503}" type="datetimeFigureOut">
              <a:rPr lang="es-CL" smtClean="0"/>
              <a:t>22-05-2020</a:t>
            </a:fld>
            <a:endParaRPr lang="es-CL" dirty="0"/>
          </a:p>
        </p:txBody>
      </p:sp>
      <p:sp>
        <p:nvSpPr>
          <p:cNvPr id="5" name="Marcador de pie de página 4"/>
          <p:cNvSpPr>
            <a:spLocks noGrp="1"/>
          </p:cNvSpPr>
          <p:nvPr>
            <p:ph type="ftr" sz="quarter" idx="11"/>
          </p:nvPr>
        </p:nvSpPr>
        <p:spPr/>
        <p:txBody>
          <a:bodyPr/>
          <a:lstStyle/>
          <a:p>
            <a:endParaRPr lang="es-CL" dirty="0"/>
          </a:p>
        </p:txBody>
      </p:sp>
      <p:sp>
        <p:nvSpPr>
          <p:cNvPr id="6" name="Marcador de número de diapositiva 5"/>
          <p:cNvSpPr>
            <a:spLocks noGrp="1"/>
          </p:cNvSpPr>
          <p:nvPr>
            <p:ph type="sldNum" sz="quarter" idx="12"/>
          </p:nvPr>
        </p:nvSpPr>
        <p:spPr/>
        <p:txBody>
          <a:bodyPr/>
          <a:lstStyle/>
          <a:p>
            <a:fld id="{3F07F82F-8889-4530-A9D7-0A246CFB37EA}" type="slidenum">
              <a:rPr lang="es-CL" smtClean="0"/>
              <a:t>‹Nº›</a:t>
            </a:fld>
            <a:endParaRPr lang="es-CL" dirty="0"/>
          </a:p>
        </p:txBody>
      </p:sp>
    </p:spTree>
    <p:extLst>
      <p:ext uri="{BB962C8B-B14F-4D97-AF65-F5344CB8AC3E}">
        <p14:creationId xmlns:p14="http://schemas.microsoft.com/office/powerpoint/2010/main" val="1085386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00BD3567-187D-4C8A-90B8-3CC9E007A503}" type="datetimeFigureOut">
              <a:rPr lang="es-CL" smtClean="0"/>
              <a:t>22-05-2020</a:t>
            </a:fld>
            <a:endParaRPr lang="es-CL" dirty="0"/>
          </a:p>
        </p:txBody>
      </p:sp>
      <p:sp>
        <p:nvSpPr>
          <p:cNvPr id="5" name="Marcador de pie de página 4"/>
          <p:cNvSpPr>
            <a:spLocks noGrp="1"/>
          </p:cNvSpPr>
          <p:nvPr>
            <p:ph type="ftr" sz="quarter" idx="11"/>
          </p:nvPr>
        </p:nvSpPr>
        <p:spPr/>
        <p:txBody>
          <a:bodyPr/>
          <a:lstStyle/>
          <a:p>
            <a:endParaRPr lang="es-CL" dirty="0"/>
          </a:p>
        </p:txBody>
      </p:sp>
      <p:sp>
        <p:nvSpPr>
          <p:cNvPr id="6" name="Marcador de número de diapositiva 5"/>
          <p:cNvSpPr>
            <a:spLocks noGrp="1"/>
          </p:cNvSpPr>
          <p:nvPr>
            <p:ph type="sldNum" sz="quarter" idx="12"/>
          </p:nvPr>
        </p:nvSpPr>
        <p:spPr/>
        <p:txBody>
          <a:bodyPr/>
          <a:lstStyle/>
          <a:p>
            <a:fld id="{3F07F82F-8889-4530-A9D7-0A246CFB37EA}" type="slidenum">
              <a:rPr lang="es-CL" smtClean="0"/>
              <a:t>‹Nº›</a:t>
            </a:fld>
            <a:endParaRPr lang="es-CL" dirty="0"/>
          </a:p>
        </p:txBody>
      </p:sp>
    </p:spTree>
    <p:extLst>
      <p:ext uri="{BB962C8B-B14F-4D97-AF65-F5344CB8AC3E}">
        <p14:creationId xmlns:p14="http://schemas.microsoft.com/office/powerpoint/2010/main" val="4128418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00BD3567-187D-4C8A-90B8-3CC9E007A503}" type="datetimeFigureOut">
              <a:rPr lang="es-CL" smtClean="0"/>
              <a:t>22-05-2020</a:t>
            </a:fld>
            <a:endParaRPr lang="es-CL" dirty="0"/>
          </a:p>
        </p:txBody>
      </p:sp>
      <p:sp>
        <p:nvSpPr>
          <p:cNvPr id="5" name="Marcador de pie de página 4"/>
          <p:cNvSpPr>
            <a:spLocks noGrp="1"/>
          </p:cNvSpPr>
          <p:nvPr>
            <p:ph type="ftr" sz="quarter" idx="11"/>
          </p:nvPr>
        </p:nvSpPr>
        <p:spPr/>
        <p:txBody>
          <a:bodyPr/>
          <a:lstStyle/>
          <a:p>
            <a:endParaRPr lang="es-CL" dirty="0"/>
          </a:p>
        </p:txBody>
      </p:sp>
      <p:sp>
        <p:nvSpPr>
          <p:cNvPr id="6" name="Marcador de número de diapositiva 5"/>
          <p:cNvSpPr>
            <a:spLocks noGrp="1"/>
          </p:cNvSpPr>
          <p:nvPr>
            <p:ph type="sldNum" sz="quarter" idx="12"/>
          </p:nvPr>
        </p:nvSpPr>
        <p:spPr/>
        <p:txBody>
          <a:bodyPr/>
          <a:lstStyle/>
          <a:p>
            <a:fld id="{3F07F82F-8889-4530-A9D7-0A246CFB37EA}" type="slidenum">
              <a:rPr lang="es-CL" smtClean="0"/>
              <a:t>‹Nº›</a:t>
            </a:fld>
            <a:endParaRPr lang="es-CL" dirty="0"/>
          </a:p>
        </p:txBody>
      </p:sp>
    </p:spTree>
    <p:extLst>
      <p:ext uri="{BB962C8B-B14F-4D97-AF65-F5344CB8AC3E}">
        <p14:creationId xmlns:p14="http://schemas.microsoft.com/office/powerpoint/2010/main" val="206439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ACB89D-C6AE-4D2C-9F1F-88FBD2EF633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A11161AF-32A7-4AF0-98D9-6FAEA8B25398}"/>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275086FE-756C-4B2B-B9F1-1AFE64730778}"/>
              </a:ext>
            </a:extLst>
          </p:cNvPr>
          <p:cNvSpPr>
            <a:spLocks noGrp="1"/>
          </p:cNvSpPr>
          <p:nvPr>
            <p:ph type="dt" sz="half" idx="10"/>
          </p:nvPr>
        </p:nvSpPr>
        <p:spPr/>
        <p:txBody>
          <a:bodyPr/>
          <a:lstStyle/>
          <a:p>
            <a:fld id="{9B523AF9-FEA7-452F-99BB-FCAF589CB3C2}" type="datetimeFigureOut">
              <a:rPr lang="es-CL" smtClean="0"/>
              <a:t>22-05-2020</a:t>
            </a:fld>
            <a:endParaRPr lang="es-CL"/>
          </a:p>
        </p:txBody>
      </p:sp>
      <p:sp>
        <p:nvSpPr>
          <p:cNvPr id="5" name="Marcador de pie de página 4">
            <a:extLst>
              <a:ext uri="{FF2B5EF4-FFF2-40B4-BE49-F238E27FC236}">
                <a16:creationId xmlns:a16="http://schemas.microsoft.com/office/drawing/2014/main" id="{012E1AA4-5244-4257-883A-D1AB8383767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E13A841-DDA0-4268-A8B2-AA647A14AE13}"/>
              </a:ext>
            </a:extLst>
          </p:cNvPr>
          <p:cNvSpPr>
            <a:spLocks noGrp="1"/>
          </p:cNvSpPr>
          <p:nvPr>
            <p:ph type="sldNum" sz="quarter" idx="12"/>
          </p:nvPr>
        </p:nvSpPr>
        <p:spPr/>
        <p:txBody>
          <a:bodyPr/>
          <a:lstStyle/>
          <a:p>
            <a:fld id="{A7D464D1-B556-4DBB-ABEB-9D006C9396A4}" type="slidenum">
              <a:rPr lang="es-ES" smtClean="0"/>
              <a:pPr/>
              <a:t>‹Nº›</a:t>
            </a:fld>
            <a:endParaRPr lang="es-ES"/>
          </a:p>
        </p:txBody>
      </p:sp>
    </p:spTree>
    <p:extLst>
      <p:ext uri="{BB962C8B-B14F-4D97-AF65-F5344CB8AC3E}">
        <p14:creationId xmlns:p14="http://schemas.microsoft.com/office/powerpoint/2010/main" val="1345764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EF9615-4405-4996-B9D4-D639747E0969}"/>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06DDB5CA-0018-4462-97C8-D00A446BBA2A}"/>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1E3F2432-1547-449E-B949-56661BB72F19}"/>
              </a:ext>
            </a:extLst>
          </p:cNvPr>
          <p:cNvSpPr>
            <a:spLocks noGrp="1"/>
          </p:cNvSpPr>
          <p:nvPr>
            <p:ph type="dt" sz="half" idx="10"/>
          </p:nvPr>
        </p:nvSpPr>
        <p:spPr/>
        <p:txBody>
          <a:bodyPr/>
          <a:lstStyle/>
          <a:p>
            <a:fld id="{9B523AF9-FEA7-452F-99BB-FCAF589CB3C2}" type="datetimeFigureOut">
              <a:rPr lang="es-CL" smtClean="0"/>
              <a:t>22-05-2020</a:t>
            </a:fld>
            <a:endParaRPr lang="es-CL"/>
          </a:p>
        </p:txBody>
      </p:sp>
      <p:sp>
        <p:nvSpPr>
          <p:cNvPr id="5" name="Marcador de pie de página 4">
            <a:extLst>
              <a:ext uri="{FF2B5EF4-FFF2-40B4-BE49-F238E27FC236}">
                <a16:creationId xmlns:a16="http://schemas.microsoft.com/office/drawing/2014/main" id="{30547983-3213-418F-9BB6-046F6AF6CEB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AAA81B7-1D53-496C-B839-5CE5D73F84E8}"/>
              </a:ext>
            </a:extLst>
          </p:cNvPr>
          <p:cNvSpPr>
            <a:spLocks noGrp="1"/>
          </p:cNvSpPr>
          <p:nvPr>
            <p:ph type="sldNum" sz="quarter" idx="12"/>
          </p:nvPr>
        </p:nvSpPr>
        <p:spPr/>
        <p:txBody>
          <a:bodyPr/>
          <a:lstStyle/>
          <a:p>
            <a:fld id="{A7D464D1-B556-4DBB-ABEB-9D006C9396A4}" type="slidenum">
              <a:rPr lang="es-ES" smtClean="0"/>
              <a:pPr/>
              <a:t>‹Nº›</a:t>
            </a:fld>
            <a:endParaRPr lang="es-ES"/>
          </a:p>
        </p:txBody>
      </p:sp>
    </p:spTree>
    <p:extLst>
      <p:ext uri="{BB962C8B-B14F-4D97-AF65-F5344CB8AC3E}">
        <p14:creationId xmlns:p14="http://schemas.microsoft.com/office/powerpoint/2010/main" val="301647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0FD5D8-7738-4450-A6DA-B7D4D2E9E849}"/>
              </a:ext>
            </a:extLst>
          </p:cNvPr>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9BFE44A1-03EC-4889-9367-E716BAAF61D8}"/>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E6480BC1-27AB-4BE2-AFAD-5B42069C9C96}"/>
              </a:ext>
            </a:extLst>
          </p:cNvPr>
          <p:cNvSpPr>
            <a:spLocks noGrp="1"/>
          </p:cNvSpPr>
          <p:nvPr>
            <p:ph type="dt" sz="half" idx="10"/>
          </p:nvPr>
        </p:nvSpPr>
        <p:spPr/>
        <p:txBody>
          <a:bodyPr/>
          <a:lstStyle/>
          <a:p>
            <a:fld id="{9B523AF9-FEA7-452F-99BB-FCAF589CB3C2}" type="datetimeFigureOut">
              <a:rPr lang="es-CL" smtClean="0"/>
              <a:t>22-05-2020</a:t>
            </a:fld>
            <a:endParaRPr lang="es-CL"/>
          </a:p>
        </p:txBody>
      </p:sp>
      <p:sp>
        <p:nvSpPr>
          <p:cNvPr id="5" name="Marcador de pie de página 4">
            <a:extLst>
              <a:ext uri="{FF2B5EF4-FFF2-40B4-BE49-F238E27FC236}">
                <a16:creationId xmlns:a16="http://schemas.microsoft.com/office/drawing/2014/main" id="{B474F9BE-E7D1-4BF7-8978-483AB988D1A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FE0E4A6-EBBE-43CB-B14D-F5EAA6D308AB}"/>
              </a:ext>
            </a:extLst>
          </p:cNvPr>
          <p:cNvSpPr>
            <a:spLocks noGrp="1"/>
          </p:cNvSpPr>
          <p:nvPr>
            <p:ph type="sldNum" sz="quarter" idx="12"/>
          </p:nvPr>
        </p:nvSpPr>
        <p:spPr/>
        <p:txBody>
          <a:bodyPr/>
          <a:lstStyle/>
          <a:p>
            <a:fld id="{A7D464D1-B556-4DBB-ABEB-9D006C9396A4}" type="slidenum">
              <a:rPr lang="es-ES" smtClean="0"/>
              <a:pPr/>
              <a:t>‹Nº›</a:t>
            </a:fld>
            <a:endParaRPr lang="es-ES"/>
          </a:p>
        </p:txBody>
      </p:sp>
    </p:spTree>
    <p:extLst>
      <p:ext uri="{BB962C8B-B14F-4D97-AF65-F5344CB8AC3E}">
        <p14:creationId xmlns:p14="http://schemas.microsoft.com/office/powerpoint/2010/main" val="267683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401446-7693-4609-B820-CE47395CECDD}"/>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C226D699-9949-435B-A2CD-CAFEE526997F}"/>
              </a:ext>
            </a:extLst>
          </p:cNvPr>
          <p:cNvSpPr>
            <a:spLocks noGrp="1"/>
          </p:cNvSpPr>
          <p:nvPr>
            <p:ph sz="half" idx="1"/>
          </p:nvPr>
        </p:nvSpPr>
        <p:spPr>
          <a:xfrm>
            <a:off x="838200" y="1825625"/>
            <a:ext cx="5181600" cy="4351339"/>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5A1C728C-092F-41C7-9A06-DED114C4E22F}"/>
              </a:ext>
            </a:extLst>
          </p:cNvPr>
          <p:cNvSpPr>
            <a:spLocks noGrp="1"/>
          </p:cNvSpPr>
          <p:nvPr>
            <p:ph sz="half" idx="2"/>
          </p:nvPr>
        </p:nvSpPr>
        <p:spPr>
          <a:xfrm>
            <a:off x="6172200" y="1825625"/>
            <a:ext cx="5181600" cy="4351339"/>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0F64ED18-EA05-494B-956C-6B0D0A83049E}"/>
              </a:ext>
            </a:extLst>
          </p:cNvPr>
          <p:cNvSpPr>
            <a:spLocks noGrp="1"/>
          </p:cNvSpPr>
          <p:nvPr>
            <p:ph type="dt" sz="half" idx="10"/>
          </p:nvPr>
        </p:nvSpPr>
        <p:spPr/>
        <p:txBody>
          <a:bodyPr/>
          <a:lstStyle/>
          <a:p>
            <a:fld id="{9B523AF9-FEA7-452F-99BB-FCAF589CB3C2}" type="datetimeFigureOut">
              <a:rPr lang="es-CL" smtClean="0"/>
              <a:t>22-05-2020</a:t>
            </a:fld>
            <a:endParaRPr lang="es-CL"/>
          </a:p>
        </p:txBody>
      </p:sp>
      <p:sp>
        <p:nvSpPr>
          <p:cNvPr id="6" name="Marcador de pie de página 5">
            <a:extLst>
              <a:ext uri="{FF2B5EF4-FFF2-40B4-BE49-F238E27FC236}">
                <a16:creationId xmlns:a16="http://schemas.microsoft.com/office/drawing/2014/main" id="{A0041A1F-5258-47E5-9666-AE3EC6AABA5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4A15FA8-F8C5-41C5-B9F7-73DEE415189F}"/>
              </a:ext>
            </a:extLst>
          </p:cNvPr>
          <p:cNvSpPr>
            <a:spLocks noGrp="1"/>
          </p:cNvSpPr>
          <p:nvPr>
            <p:ph type="sldNum" sz="quarter" idx="12"/>
          </p:nvPr>
        </p:nvSpPr>
        <p:spPr/>
        <p:txBody>
          <a:bodyPr/>
          <a:lstStyle/>
          <a:p>
            <a:fld id="{A7D464D1-B556-4DBB-ABEB-9D006C9396A4}" type="slidenum">
              <a:rPr lang="es-ES" smtClean="0"/>
              <a:pPr/>
              <a:t>‹Nº›</a:t>
            </a:fld>
            <a:endParaRPr lang="es-ES"/>
          </a:p>
        </p:txBody>
      </p:sp>
    </p:spTree>
    <p:extLst>
      <p:ext uri="{BB962C8B-B14F-4D97-AF65-F5344CB8AC3E}">
        <p14:creationId xmlns:p14="http://schemas.microsoft.com/office/powerpoint/2010/main" val="3953399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ECE7F0-717F-4D4C-94D3-DB5942A042B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857BAC41-C124-4746-8360-3D996787F8EF}"/>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07E524E5-8297-4BE9-BB93-8E344CF8E4D5}"/>
              </a:ext>
            </a:extLst>
          </p:cNvPr>
          <p:cNvSpPr>
            <a:spLocks noGrp="1"/>
          </p:cNvSpPr>
          <p:nvPr>
            <p:ph sz="half" idx="2"/>
          </p:nvPr>
        </p:nvSpPr>
        <p:spPr>
          <a:xfrm>
            <a:off x="839789"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8F81B963-EB94-424C-9D54-9F51FA55EDA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101D01E8-9CA1-4F61-B84B-A4DF25DC8AA0}"/>
              </a:ext>
            </a:extLst>
          </p:cNvPr>
          <p:cNvSpPr>
            <a:spLocks noGrp="1"/>
          </p:cNvSpPr>
          <p:nvPr>
            <p:ph sz="quarter" idx="4"/>
          </p:nvPr>
        </p:nvSpPr>
        <p:spPr>
          <a:xfrm>
            <a:off x="6172201"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95E1254C-9C38-4D2D-A8C3-451B3BD09DE3}"/>
              </a:ext>
            </a:extLst>
          </p:cNvPr>
          <p:cNvSpPr>
            <a:spLocks noGrp="1"/>
          </p:cNvSpPr>
          <p:nvPr>
            <p:ph type="dt" sz="half" idx="10"/>
          </p:nvPr>
        </p:nvSpPr>
        <p:spPr/>
        <p:txBody>
          <a:bodyPr/>
          <a:lstStyle/>
          <a:p>
            <a:fld id="{9B523AF9-FEA7-452F-99BB-FCAF589CB3C2}" type="datetimeFigureOut">
              <a:rPr lang="es-CL" smtClean="0"/>
              <a:t>22-05-2020</a:t>
            </a:fld>
            <a:endParaRPr lang="es-CL"/>
          </a:p>
        </p:txBody>
      </p:sp>
      <p:sp>
        <p:nvSpPr>
          <p:cNvPr id="8" name="Marcador de pie de página 7">
            <a:extLst>
              <a:ext uri="{FF2B5EF4-FFF2-40B4-BE49-F238E27FC236}">
                <a16:creationId xmlns:a16="http://schemas.microsoft.com/office/drawing/2014/main" id="{0D0DC74F-0321-427D-AB26-33E99DBD6DD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701C52F-0D0E-4DF4-BDD0-5395BC23BF73}"/>
              </a:ext>
            </a:extLst>
          </p:cNvPr>
          <p:cNvSpPr>
            <a:spLocks noGrp="1"/>
          </p:cNvSpPr>
          <p:nvPr>
            <p:ph type="sldNum" sz="quarter" idx="12"/>
          </p:nvPr>
        </p:nvSpPr>
        <p:spPr/>
        <p:txBody>
          <a:bodyPr/>
          <a:lstStyle/>
          <a:p>
            <a:fld id="{A7D464D1-B556-4DBB-ABEB-9D006C9396A4}" type="slidenum">
              <a:rPr lang="es-ES" smtClean="0"/>
              <a:pPr/>
              <a:t>‹Nº›</a:t>
            </a:fld>
            <a:endParaRPr lang="es-ES"/>
          </a:p>
        </p:txBody>
      </p:sp>
    </p:spTree>
    <p:extLst>
      <p:ext uri="{BB962C8B-B14F-4D97-AF65-F5344CB8AC3E}">
        <p14:creationId xmlns:p14="http://schemas.microsoft.com/office/powerpoint/2010/main" val="2516178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22C2BE-682D-4CD2-8D6C-04447A408977}"/>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23DB1F51-80B6-4A8C-9FFA-0C35CBCDA92A}"/>
              </a:ext>
            </a:extLst>
          </p:cNvPr>
          <p:cNvSpPr>
            <a:spLocks noGrp="1"/>
          </p:cNvSpPr>
          <p:nvPr>
            <p:ph type="dt" sz="half" idx="10"/>
          </p:nvPr>
        </p:nvSpPr>
        <p:spPr/>
        <p:txBody>
          <a:bodyPr/>
          <a:lstStyle/>
          <a:p>
            <a:fld id="{9B523AF9-FEA7-452F-99BB-FCAF589CB3C2}" type="datetimeFigureOut">
              <a:rPr lang="es-CL" smtClean="0"/>
              <a:t>22-05-2020</a:t>
            </a:fld>
            <a:endParaRPr lang="es-CL"/>
          </a:p>
        </p:txBody>
      </p:sp>
      <p:sp>
        <p:nvSpPr>
          <p:cNvPr id="4" name="Marcador de pie de página 3">
            <a:extLst>
              <a:ext uri="{FF2B5EF4-FFF2-40B4-BE49-F238E27FC236}">
                <a16:creationId xmlns:a16="http://schemas.microsoft.com/office/drawing/2014/main" id="{E93AE808-B92C-4E29-9668-71D99939A3B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0E3CC9F-40ED-4DA7-A7FC-DEA4A3B45D4F}"/>
              </a:ext>
            </a:extLst>
          </p:cNvPr>
          <p:cNvSpPr>
            <a:spLocks noGrp="1"/>
          </p:cNvSpPr>
          <p:nvPr>
            <p:ph type="sldNum" sz="quarter" idx="12"/>
          </p:nvPr>
        </p:nvSpPr>
        <p:spPr/>
        <p:txBody>
          <a:bodyPr/>
          <a:lstStyle/>
          <a:p>
            <a:fld id="{A7D464D1-B556-4DBB-ABEB-9D006C9396A4}" type="slidenum">
              <a:rPr lang="es-ES" smtClean="0"/>
              <a:pPr/>
              <a:t>‹Nº›</a:t>
            </a:fld>
            <a:endParaRPr lang="es-ES"/>
          </a:p>
        </p:txBody>
      </p:sp>
    </p:spTree>
    <p:extLst>
      <p:ext uri="{BB962C8B-B14F-4D97-AF65-F5344CB8AC3E}">
        <p14:creationId xmlns:p14="http://schemas.microsoft.com/office/powerpoint/2010/main" val="1570143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AE74CB1-B631-4042-92B0-FDD3F1390A27}"/>
              </a:ext>
            </a:extLst>
          </p:cNvPr>
          <p:cNvSpPr>
            <a:spLocks noGrp="1"/>
          </p:cNvSpPr>
          <p:nvPr>
            <p:ph type="dt" sz="half" idx="10"/>
          </p:nvPr>
        </p:nvSpPr>
        <p:spPr/>
        <p:txBody>
          <a:bodyPr/>
          <a:lstStyle/>
          <a:p>
            <a:fld id="{9B523AF9-FEA7-452F-99BB-FCAF589CB3C2}" type="datetimeFigureOut">
              <a:rPr lang="es-CL" smtClean="0"/>
              <a:t>22-05-2020</a:t>
            </a:fld>
            <a:endParaRPr lang="es-CL"/>
          </a:p>
        </p:txBody>
      </p:sp>
      <p:sp>
        <p:nvSpPr>
          <p:cNvPr id="3" name="Marcador de pie de página 2">
            <a:extLst>
              <a:ext uri="{FF2B5EF4-FFF2-40B4-BE49-F238E27FC236}">
                <a16:creationId xmlns:a16="http://schemas.microsoft.com/office/drawing/2014/main" id="{5EDA33CA-B211-4E19-B80D-88CBD32CAE9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F37BEB4-1B33-4D92-824E-4238DC795F29}"/>
              </a:ext>
            </a:extLst>
          </p:cNvPr>
          <p:cNvSpPr>
            <a:spLocks noGrp="1"/>
          </p:cNvSpPr>
          <p:nvPr>
            <p:ph type="sldNum" sz="quarter" idx="12"/>
          </p:nvPr>
        </p:nvSpPr>
        <p:spPr/>
        <p:txBody>
          <a:bodyPr/>
          <a:lstStyle/>
          <a:p>
            <a:fld id="{A7D464D1-B556-4DBB-ABEB-9D006C9396A4}" type="slidenum">
              <a:rPr lang="es-ES" smtClean="0"/>
              <a:pPr/>
              <a:t>‹Nº›</a:t>
            </a:fld>
            <a:endParaRPr lang="es-ES"/>
          </a:p>
        </p:txBody>
      </p:sp>
    </p:spTree>
    <p:extLst>
      <p:ext uri="{BB962C8B-B14F-4D97-AF65-F5344CB8AC3E}">
        <p14:creationId xmlns:p14="http://schemas.microsoft.com/office/powerpoint/2010/main" val="1434615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113C73-3C31-4162-88FC-7540010688A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0DFDE752-CE60-488C-B273-9CB89182ACB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97B7B0CF-CC06-427B-8EFF-464DB39B360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s-ES"/>
              <a:t>Editar los estilos de texto del patrón</a:t>
            </a:r>
          </a:p>
        </p:txBody>
      </p:sp>
      <p:sp>
        <p:nvSpPr>
          <p:cNvPr id="5" name="Marcador de fecha 4">
            <a:extLst>
              <a:ext uri="{FF2B5EF4-FFF2-40B4-BE49-F238E27FC236}">
                <a16:creationId xmlns:a16="http://schemas.microsoft.com/office/drawing/2014/main" id="{1809FBEC-2188-45EB-A2E2-20104EC7F406}"/>
              </a:ext>
            </a:extLst>
          </p:cNvPr>
          <p:cNvSpPr>
            <a:spLocks noGrp="1"/>
          </p:cNvSpPr>
          <p:nvPr>
            <p:ph type="dt" sz="half" idx="10"/>
          </p:nvPr>
        </p:nvSpPr>
        <p:spPr/>
        <p:txBody>
          <a:bodyPr/>
          <a:lstStyle/>
          <a:p>
            <a:fld id="{9B523AF9-FEA7-452F-99BB-FCAF589CB3C2}" type="datetimeFigureOut">
              <a:rPr lang="es-CL" smtClean="0"/>
              <a:t>22-05-2020</a:t>
            </a:fld>
            <a:endParaRPr lang="es-CL"/>
          </a:p>
        </p:txBody>
      </p:sp>
      <p:sp>
        <p:nvSpPr>
          <p:cNvPr id="6" name="Marcador de pie de página 5">
            <a:extLst>
              <a:ext uri="{FF2B5EF4-FFF2-40B4-BE49-F238E27FC236}">
                <a16:creationId xmlns:a16="http://schemas.microsoft.com/office/drawing/2014/main" id="{9456FFF1-A4F0-410A-A125-3A8D04A165B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D7E78F9-7ED3-4C32-B241-AB12D4C6084A}"/>
              </a:ext>
            </a:extLst>
          </p:cNvPr>
          <p:cNvSpPr>
            <a:spLocks noGrp="1"/>
          </p:cNvSpPr>
          <p:nvPr>
            <p:ph type="sldNum" sz="quarter" idx="12"/>
          </p:nvPr>
        </p:nvSpPr>
        <p:spPr/>
        <p:txBody>
          <a:bodyPr/>
          <a:lstStyle/>
          <a:p>
            <a:fld id="{A7D464D1-B556-4DBB-ABEB-9D006C9396A4}" type="slidenum">
              <a:rPr lang="es-ES" smtClean="0"/>
              <a:pPr/>
              <a:t>‹Nº›</a:t>
            </a:fld>
            <a:endParaRPr lang="es-ES"/>
          </a:p>
        </p:txBody>
      </p:sp>
    </p:spTree>
    <p:extLst>
      <p:ext uri="{BB962C8B-B14F-4D97-AF65-F5344CB8AC3E}">
        <p14:creationId xmlns:p14="http://schemas.microsoft.com/office/powerpoint/2010/main" val="3502118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00BD3567-187D-4C8A-90B8-3CC9E007A503}" type="datetimeFigureOut">
              <a:rPr lang="es-CL" smtClean="0"/>
              <a:t>22-05-2020</a:t>
            </a:fld>
            <a:endParaRPr lang="es-CL" dirty="0"/>
          </a:p>
        </p:txBody>
      </p:sp>
      <p:sp>
        <p:nvSpPr>
          <p:cNvPr id="5" name="Marcador de pie de página 4"/>
          <p:cNvSpPr>
            <a:spLocks noGrp="1"/>
          </p:cNvSpPr>
          <p:nvPr>
            <p:ph type="ftr" sz="quarter" idx="11"/>
          </p:nvPr>
        </p:nvSpPr>
        <p:spPr/>
        <p:txBody>
          <a:bodyPr/>
          <a:lstStyle/>
          <a:p>
            <a:endParaRPr lang="es-CL" dirty="0"/>
          </a:p>
        </p:txBody>
      </p:sp>
      <p:sp>
        <p:nvSpPr>
          <p:cNvPr id="6" name="Marcador de número de diapositiva 5"/>
          <p:cNvSpPr>
            <a:spLocks noGrp="1"/>
          </p:cNvSpPr>
          <p:nvPr>
            <p:ph type="sldNum" sz="quarter" idx="12"/>
          </p:nvPr>
        </p:nvSpPr>
        <p:spPr/>
        <p:txBody>
          <a:bodyPr/>
          <a:lstStyle/>
          <a:p>
            <a:fld id="{3F07F82F-8889-4530-A9D7-0A246CFB37EA}" type="slidenum">
              <a:rPr lang="es-CL" smtClean="0"/>
              <a:t>‹Nº›</a:t>
            </a:fld>
            <a:endParaRPr lang="es-CL" dirty="0"/>
          </a:p>
        </p:txBody>
      </p:sp>
    </p:spTree>
    <p:extLst>
      <p:ext uri="{BB962C8B-B14F-4D97-AF65-F5344CB8AC3E}">
        <p14:creationId xmlns:p14="http://schemas.microsoft.com/office/powerpoint/2010/main" val="3173560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2EDDB4-11DC-478F-A18A-FDFEDB484B9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D5A13359-8718-447C-AAD2-8DFD353E85F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s-CL"/>
          </a:p>
        </p:txBody>
      </p:sp>
      <p:sp>
        <p:nvSpPr>
          <p:cNvPr id="4" name="Marcador de texto 3">
            <a:extLst>
              <a:ext uri="{FF2B5EF4-FFF2-40B4-BE49-F238E27FC236}">
                <a16:creationId xmlns:a16="http://schemas.microsoft.com/office/drawing/2014/main" id="{DA6AA39E-E3E6-4A6F-94E3-8ABF05DA5BC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s-ES"/>
              <a:t>Editar los estilos de texto del patrón</a:t>
            </a:r>
          </a:p>
        </p:txBody>
      </p:sp>
      <p:sp>
        <p:nvSpPr>
          <p:cNvPr id="5" name="Marcador de fecha 4">
            <a:extLst>
              <a:ext uri="{FF2B5EF4-FFF2-40B4-BE49-F238E27FC236}">
                <a16:creationId xmlns:a16="http://schemas.microsoft.com/office/drawing/2014/main" id="{40BBD1AB-ECFF-4B20-857B-5A1ABBE81400}"/>
              </a:ext>
            </a:extLst>
          </p:cNvPr>
          <p:cNvSpPr>
            <a:spLocks noGrp="1"/>
          </p:cNvSpPr>
          <p:nvPr>
            <p:ph type="dt" sz="half" idx="10"/>
          </p:nvPr>
        </p:nvSpPr>
        <p:spPr/>
        <p:txBody>
          <a:bodyPr/>
          <a:lstStyle/>
          <a:p>
            <a:fld id="{9B523AF9-FEA7-452F-99BB-FCAF589CB3C2}" type="datetimeFigureOut">
              <a:rPr lang="es-CL" smtClean="0"/>
              <a:t>22-05-2020</a:t>
            </a:fld>
            <a:endParaRPr lang="es-CL"/>
          </a:p>
        </p:txBody>
      </p:sp>
      <p:sp>
        <p:nvSpPr>
          <p:cNvPr id="6" name="Marcador de pie de página 5">
            <a:extLst>
              <a:ext uri="{FF2B5EF4-FFF2-40B4-BE49-F238E27FC236}">
                <a16:creationId xmlns:a16="http://schemas.microsoft.com/office/drawing/2014/main" id="{CE8549C5-3B30-499C-A88D-C970806BB95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24E855D-B270-494D-8193-D76691B18BB0}"/>
              </a:ext>
            </a:extLst>
          </p:cNvPr>
          <p:cNvSpPr>
            <a:spLocks noGrp="1"/>
          </p:cNvSpPr>
          <p:nvPr>
            <p:ph type="sldNum" sz="quarter" idx="12"/>
          </p:nvPr>
        </p:nvSpPr>
        <p:spPr/>
        <p:txBody>
          <a:bodyPr/>
          <a:lstStyle/>
          <a:p>
            <a:fld id="{A7D464D1-B556-4DBB-ABEB-9D006C9396A4}" type="slidenum">
              <a:rPr lang="es-ES" smtClean="0"/>
              <a:pPr/>
              <a:t>‹Nº›</a:t>
            </a:fld>
            <a:endParaRPr lang="es-ES"/>
          </a:p>
        </p:txBody>
      </p:sp>
    </p:spTree>
    <p:extLst>
      <p:ext uri="{BB962C8B-B14F-4D97-AF65-F5344CB8AC3E}">
        <p14:creationId xmlns:p14="http://schemas.microsoft.com/office/powerpoint/2010/main" val="2430032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185F10-28F3-4C79-BE5E-6964E0DDF00C}"/>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CE70B016-867F-412E-91ED-CF1C78068F64}"/>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257A5025-5DD9-432E-9195-1A2CA19D9AF5}"/>
              </a:ext>
            </a:extLst>
          </p:cNvPr>
          <p:cNvSpPr>
            <a:spLocks noGrp="1"/>
          </p:cNvSpPr>
          <p:nvPr>
            <p:ph type="dt" sz="half" idx="10"/>
          </p:nvPr>
        </p:nvSpPr>
        <p:spPr/>
        <p:txBody>
          <a:bodyPr/>
          <a:lstStyle/>
          <a:p>
            <a:fld id="{9B523AF9-FEA7-452F-99BB-FCAF589CB3C2}" type="datetimeFigureOut">
              <a:rPr lang="es-CL" smtClean="0"/>
              <a:t>22-05-2020</a:t>
            </a:fld>
            <a:endParaRPr lang="es-CL"/>
          </a:p>
        </p:txBody>
      </p:sp>
      <p:sp>
        <p:nvSpPr>
          <p:cNvPr id="5" name="Marcador de pie de página 4">
            <a:extLst>
              <a:ext uri="{FF2B5EF4-FFF2-40B4-BE49-F238E27FC236}">
                <a16:creationId xmlns:a16="http://schemas.microsoft.com/office/drawing/2014/main" id="{A95872C7-F9B1-44E8-8086-936F5FD0557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1ECEB2D-7326-49EF-BA08-2435F2D8D0FC}"/>
              </a:ext>
            </a:extLst>
          </p:cNvPr>
          <p:cNvSpPr>
            <a:spLocks noGrp="1"/>
          </p:cNvSpPr>
          <p:nvPr>
            <p:ph type="sldNum" sz="quarter" idx="12"/>
          </p:nvPr>
        </p:nvSpPr>
        <p:spPr/>
        <p:txBody>
          <a:bodyPr/>
          <a:lstStyle/>
          <a:p>
            <a:fld id="{A7D464D1-B556-4DBB-ABEB-9D006C9396A4}" type="slidenum">
              <a:rPr lang="es-ES" smtClean="0"/>
              <a:pPr/>
              <a:t>‹Nº›</a:t>
            </a:fld>
            <a:endParaRPr lang="es-ES"/>
          </a:p>
        </p:txBody>
      </p:sp>
    </p:spTree>
    <p:extLst>
      <p:ext uri="{BB962C8B-B14F-4D97-AF65-F5344CB8AC3E}">
        <p14:creationId xmlns:p14="http://schemas.microsoft.com/office/powerpoint/2010/main" val="2681579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3BF3934-F6C0-44A8-80FB-8E739CE6A1BD}"/>
              </a:ext>
            </a:extLst>
          </p:cNvPr>
          <p:cNvSpPr>
            <a:spLocks noGrp="1"/>
          </p:cNvSpPr>
          <p:nvPr>
            <p:ph type="title" orient="vert"/>
          </p:nvPr>
        </p:nvSpPr>
        <p:spPr>
          <a:xfrm>
            <a:off x="8724901" y="365126"/>
            <a:ext cx="2628900" cy="5811839"/>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6D0A39AE-696F-430C-92EF-9E6477023050}"/>
              </a:ext>
            </a:extLst>
          </p:cNvPr>
          <p:cNvSpPr>
            <a:spLocks noGrp="1"/>
          </p:cNvSpPr>
          <p:nvPr>
            <p:ph type="body" orient="vert" idx="1"/>
          </p:nvPr>
        </p:nvSpPr>
        <p:spPr>
          <a:xfrm>
            <a:off x="838201" y="365126"/>
            <a:ext cx="7734300" cy="5811839"/>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A2A9F8C9-E384-4623-87D1-B13E1179AB20}"/>
              </a:ext>
            </a:extLst>
          </p:cNvPr>
          <p:cNvSpPr>
            <a:spLocks noGrp="1"/>
          </p:cNvSpPr>
          <p:nvPr>
            <p:ph type="dt" sz="half" idx="10"/>
          </p:nvPr>
        </p:nvSpPr>
        <p:spPr/>
        <p:txBody>
          <a:bodyPr/>
          <a:lstStyle/>
          <a:p>
            <a:fld id="{9B523AF9-FEA7-452F-99BB-FCAF589CB3C2}" type="datetimeFigureOut">
              <a:rPr lang="es-CL" smtClean="0"/>
              <a:t>22-05-2020</a:t>
            </a:fld>
            <a:endParaRPr lang="es-CL"/>
          </a:p>
        </p:txBody>
      </p:sp>
      <p:sp>
        <p:nvSpPr>
          <p:cNvPr id="5" name="Marcador de pie de página 4">
            <a:extLst>
              <a:ext uri="{FF2B5EF4-FFF2-40B4-BE49-F238E27FC236}">
                <a16:creationId xmlns:a16="http://schemas.microsoft.com/office/drawing/2014/main" id="{24145B29-4426-4186-9D7B-46D67D37368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B4A6E27-F4AC-42E6-9E90-FF6AE755CC0E}"/>
              </a:ext>
            </a:extLst>
          </p:cNvPr>
          <p:cNvSpPr>
            <a:spLocks noGrp="1"/>
          </p:cNvSpPr>
          <p:nvPr>
            <p:ph type="sldNum" sz="quarter" idx="12"/>
          </p:nvPr>
        </p:nvSpPr>
        <p:spPr/>
        <p:txBody>
          <a:bodyPr/>
          <a:lstStyle/>
          <a:p>
            <a:fld id="{A7D464D1-B556-4DBB-ABEB-9D006C9396A4}" type="slidenum">
              <a:rPr lang="es-ES" smtClean="0"/>
              <a:pPr/>
              <a:t>‹Nº›</a:t>
            </a:fld>
            <a:endParaRPr lang="es-ES"/>
          </a:p>
        </p:txBody>
      </p:sp>
    </p:spTree>
    <p:extLst>
      <p:ext uri="{BB962C8B-B14F-4D97-AF65-F5344CB8AC3E}">
        <p14:creationId xmlns:p14="http://schemas.microsoft.com/office/powerpoint/2010/main" val="2351852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00BD3567-187D-4C8A-90B8-3CC9E007A503}" type="datetimeFigureOut">
              <a:rPr lang="es-CL" smtClean="0"/>
              <a:t>22-05-2020</a:t>
            </a:fld>
            <a:endParaRPr lang="es-CL" dirty="0"/>
          </a:p>
        </p:txBody>
      </p:sp>
      <p:sp>
        <p:nvSpPr>
          <p:cNvPr id="5" name="Marcador de pie de página 4"/>
          <p:cNvSpPr>
            <a:spLocks noGrp="1"/>
          </p:cNvSpPr>
          <p:nvPr>
            <p:ph type="ftr" sz="quarter" idx="11"/>
          </p:nvPr>
        </p:nvSpPr>
        <p:spPr/>
        <p:txBody>
          <a:bodyPr/>
          <a:lstStyle/>
          <a:p>
            <a:endParaRPr lang="es-CL" dirty="0"/>
          </a:p>
        </p:txBody>
      </p:sp>
      <p:sp>
        <p:nvSpPr>
          <p:cNvPr id="6" name="Marcador de número de diapositiva 5"/>
          <p:cNvSpPr>
            <a:spLocks noGrp="1"/>
          </p:cNvSpPr>
          <p:nvPr>
            <p:ph type="sldNum" sz="quarter" idx="12"/>
          </p:nvPr>
        </p:nvSpPr>
        <p:spPr/>
        <p:txBody>
          <a:bodyPr/>
          <a:lstStyle/>
          <a:p>
            <a:fld id="{3F07F82F-8889-4530-A9D7-0A246CFB37EA}" type="slidenum">
              <a:rPr lang="es-CL" smtClean="0"/>
              <a:t>‹Nº›</a:t>
            </a:fld>
            <a:endParaRPr lang="es-CL" dirty="0"/>
          </a:p>
        </p:txBody>
      </p:sp>
    </p:spTree>
    <p:extLst>
      <p:ext uri="{BB962C8B-B14F-4D97-AF65-F5344CB8AC3E}">
        <p14:creationId xmlns:p14="http://schemas.microsoft.com/office/powerpoint/2010/main" val="2399843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p:cNvSpPr>
            <a:spLocks noGrp="1"/>
          </p:cNvSpPr>
          <p:nvPr>
            <p:ph type="dt" sz="half" idx="10"/>
          </p:nvPr>
        </p:nvSpPr>
        <p:spPr/>
        <p:txBody>
          <a:bodyPr/>
          <a:lstStyle/>
          <a:p>
            <a:fld id="{00BD3567-187D-4C8A-90B8-3CC9E007A503}" type="datetimeFigureOut">
              <a:rPr lang="es-CL" smtClean="0"/>
              <a:t>22-05-2020</a:t>
            </a:fld>
            <a:endParaRPr lang="es-CL" dirty="0"/>
          </a:p>
        </p:txBody>
      </p:sp>
      <p:sp>
        <p:nvSpPr>
          <p:cNvPr id="6" name="Marcador de pie de página 5"/>
          <p:cNvSpPr>
            <a:spLocks noGrp="1"/>
          </p:cNvSpPr>
          <p:nvPr>
            <p:ph type="ftr" sz="quarter" idx="11"/>
          </p:nvPr>
        </p:nvSpPr>
        <p:spPr/>
        <p:txBody>
          <a:bodyPr/>
          <a:lstStyle/>
          <a:p>
            <a:endParaRPr lang="es-CL" dirty="0"/>
          </a:p>
        </p:txBody>
      </p:sp>
      <p:sp>
        <p:nvSpPr>
          <p:cNvPr id="7" name="Marcador de número de diapositiva 6"/>
          <p:cNvSpPr>
            <a:spLocks noGrp="1"/>
          </p:cNvSpPr>
          <p:nvPr>
            <p:ph type="sldNum" sz="quarter" idx="12"/>
          </p:nvPr>
        </p:nvSpPr>
        <p:spPr/>
        <p:txBody>
          <a:bodyPr/>
          <a:lstStyle/>
          <a:p>
            <a:fld id="{3F07F82F-8889-4530-A9D7-0A246CFB37EA}" type="slidenum">
              <a:rPr lang="es-CL" smtClean="0"/>
              <a:t>‹Nº›</a:t>
            </a:fld>
            <a:endParaRPr lang="es-CL" dirty="0"/>
          </a:p>
        </p:txBody>
      </p:sp>
    </p:spTree>
    <p:extLst>
      <p:ext uri="{BB962C8B-B14F-4D97-AF65-F5344CB8AC3E}">
        <p14:creationId xmlns:p14="http://schemas.microsoft.com/office/powerpoint/2010/main" val="1697928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p:cNvSpPr>
            <a:spLocks noGrp="1"/>
          </p:cNvSpPr>
          <p:nvPr>
            <p:ph type="dt" sz="half" idx="10"/>
          </p:nvPr>
        </p:nvSpPr>
        <p:spPr/>
        <p:txBody>
          <a:bodyPr/>
          <a:lstStyle/>
          <a:p>
            <a:fld id="{00BD3567-187D-4C8A-90B8-3CC9E007A503}" type="datetimeFigureOut">
              <a:rPr lang="es-CL" smtClean="0"/>
              <a:t>22-05-2020</a:t>
            </a:fld>
            <a:endParaRPr lang="es-CL" dirty="0"/>
          </a:p>
        </p:txBody>
      </p:sp>
      <p:sp>
        <p:nvSpPr>
          <p:cNvPr id="8" name="Marcador de pie de página 7"/>
          <p:cNvSpPr>
            <a:spLocks noGrp="1"/>
          </p:cNvSpPr>
          <p:nvPr>
            <p:ph type="ftr" sz="quarter" idx="11"/>
          </p:nvPr>
        </p:nvSpPr>
        <p:spPr/>
        <p:txBody>
          <a:bodyPr/>
          <a:lstStyle/>
          <a:p>
            <a:endParaRPr lang="es-CL" dirty="0"/>
          </a:p>
        </p:txBody>
      </p:sp>
      <p:sp>
        <p:nvSpPr>
          <p:cNvPr id="9" name="Marcador de número de diapositiva 8"/>
          <p:cNvSpPr>
            <a:spLocks noGrp="1"/>
          </p:cNvSpPr>
          <p:nvPr>
            <p:ph type="sldNum" sz="quarter" idx="12"/>
          </p:nvPr>
        </p:nvSpPr>
        <p:spPr/>
        <p:txBody>
          <a:bodyPr/>
          <a:lstStyle/>
          <a:p>
            <a:fld id="{3F07F82F-8889-4530-A9D7-0A246CFB37EA}" type="slidenum">
              <a:rPr lang="es-CL" smtClean="0"/>
              <a:t>‹Nº›</a:t>
            </a:fld>
            <a:endParaRPr lang="es-CL" dirty="0"/>
          </a:p>
        </p:txBody>
      </p:sp>
    </p:spTree>
    <p:extLst>
      <p:ext uri="{BB962C8B-B14F-4D97-AF65-F5344CB8AC3E}">
        <p14:creationId xmlns:p14="http://schemas.microsoft.com/office/powerpoint/2010/main" val="886538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fecha 2"/>
          <p:cNvSpPr>
            <a:spLocks noGrp="1"/>
          </p:cNvSpPr>
          <p:nvPr>
            <p:ph type="dt" sz="half" idx="10"/>
          </p:nvPr>
        </p:nvSpPr>
        <p:spPr/>
        <p:txBody>
          <a:bodyPr/>
          <a:lstStyle/>
          <a:p>
            <a:fld id="{00BD3567-187D-4C8A-90B8-3CC9E007A503}" type="datetimeFigureOut">
              <a:rPr lang="es-CL" smtClean="0"/>
              <a:t>22-05-2020</a:t>
            </a:fld>
            <a:endParaRPr lang="es-CL" dirty="0"/>
          </a:p>
        </p:txBody>
      </p:sp>
      <p:sp>
        <p:nvSpPr>
          <p:cNvPr id="4" name="Marcador de pie de página 3"/>
          <p:cNvSpPr>
            <a:spLocks noGrp="1"/>
          </p:cNvSpPr>
          <p:nvPr>
            <p:ph type="ftr" sz="quarter" idx="11"/>
          </p:nvPr>
        </p:nvSpPr>
        <p:spPr/>
        <p:txBody>
          <a:bodyPr/>
          <a:lstStyle/>
          <a:p>
            <a:endParaRPr lang="es-CL" dirty="0"/>
          </a:p>
        </p:txBody>
      </p:sp>
      <p:sp>
        <p:nvSpPr>
          <p:cNvPr id="5" name="Marcador de número de diapositiva 4"/>
          <p:cNvSpPr>
            <a:spLocks noGrp="1"/>
          </p:cNvSpPr>
          <p:nvPr>
            <p:ph type="sldNum" sz="quarter" idx="12"/>
          </p:nvPr>
        </p:nvSpPr>
        <p:spPr/>
        <p:txBody>
          <a:bodyPr/>
          <a:lstStyle/>
          <a:p>
            <a:fld id="{3F07F82F-8889-4530-A9D7-0A246CFB37EA}" type="slidenum">
              <a:rPr lang="es-CL" smtClean="0"/>
              <a:t>‹Nº›</a:t>
            </a:fld>
            <a:endParaRPr lang="es-CL" dirty="0"/>
          </a:p>
        </p:txBody>
      </p:sp>
    </p:spTree>
    <p:extLst>
      <p:ext uri="{BB962C8B-B14F-4D97-AF65-F5344CB8AC3E}">
        <p14:creationId xmlns:p14="http://schemas.microsoft.com/office/powerpoint/2010/main" val="3193548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0BD3567-187D-4C8A-90B8-3CC9E007A503}" type="datetimeFigureOut">
              <a:rPr lang="es-CL" smtClean="0"/>
              <a:t>22-05-2020</a:t>
            </a:fld>
            <a:endParaRPr lang="es-CL" dirty="0"/>
          </a:p>
        </p:txBody>
      </p:sp>
      <p:sp>
        <p:nvSpPr>
          <p:cNvPr id="3" name="Marcador de pie de página 2"/>
          <p:cNvSpPr>
            <a:spLocks noGrp="1"/>
          </p:cNvSpPr>
          <p:nvPr>
            <p:ph type="ftr" sz="quarter" idx="11"/>
          </p:nvPr>
        </p:nvSpPr>
        <p:spPr/>
        <p:txBody>
          <a:bodyPr/>
          <a:lstStyle/>
          <a:p>
            <a:endParaRPr lang="es-CL" dirty="0"/>
          </a:p>
        </p:txBody>
      </p:sp>
      <p:sp>
        <p:nvSpPr>
          <p:cNvPr id="4" name="Marcador de número de diapositiva 3"/>
          <p:cNvSpPr>
            <a:spLocks noGrp="1"/>
          </p:cNvSpPr>
          <p:nvPr>
            <p:ph type="sldNum" sz="quarter" idx="12"/>
          </p:nvPr>
        </p:nvSpPr>
        <p:spPr/>
        <p:txBody>
          <a:bodyPr/>
          <a:lstStyle/>
          <a:p>
            <a:fld id="{3F07F82F-8889-4530-A9D7-0A246CFB37EA}" type="slidenum">
              <a:rPr lang="es-CL" smtClean="0"/>
              <a:t>‹Nº›</a:t>
            </a:fld>
            <a:endParaRPr lang="es-CL" dirty="0"/>
          </a:p>
        </p:txBody>
      </p:sp>
    </p:spTree>
    <p:extLst>
      <p:ext uri="{BB962C8B-B14F-4D97-AF65-F5344CB8AC3E}">
        <p14:creationId xmlns:p14="http://schemas.microsoft.com/office/powerpoint/2010/main" val="505153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00BD3567-187D-4C8A-90B8-3CC9E007A503}" type="datetimeFigureOut">
              <a:rPr lang="es-CL" smtClean="0"/>
              <a:t>22-05-2020</a:t>
            </a:fld>
            <a:endParaRPr lang="es-CL" dirty="0"/>
          </a:p>
        </p:txBody>
      </p:sp>
      <p:sp>
        <p:nvSpPr>
          <p:cNvPr id="6" name="Marcador de pie de página 5"/>
          <p:cNvSpPr>
            <a:spLocks noGrp="1"/>
          </p:cNvSpPr>
          <p:nvPr>
            <p:ph type="ftr" sz="quarter" idx="11"/>
          </p:nvPr>
        </p:nvSpPr>
        <p:spPr/>
        <p:txBody>
          <a:bodyPr/>
          <a:lstStyle/>
          <a:p>
            <a:endParaRPr lang="es-CL" dirty="0"/>
          </a:p>
        </p:txBody>
      </p:sp>
      <p:sp>
        <p:nvSpPr>
          <p:cNvPr id="7" name="Marcador de número de diapositiva 6"/>
          <p:cNvSpPr>
            <a:spLocks noGrp="1"/>
          </p:cNvSpPr>
          <p:nvPr>
            <p:ph type="sldNum" sz="quarter" idx="12"/>
          </p:nvPr>
        </p:nvSpPr>
        <p:spPr/>
        <p:txBody>
          <a:bodyPr/>
          <a:lstStyle/>
          <a:p>
            <a:fld id="{3F07F82F-8889-4530-A9D7-0A246CFB37EA}" type="slidenum">
              <a:rPr lang="es-CL" smtClean="0"/>
              <a:t>‹Nº›</a:t>
            </a:fld>
            <a:endParaRPr lang="es-CL" dirty="0"/>
          </a:p>
        </p:txBody>
      </p:sp>
    </p:spTree>
    <p:extLst>
      <p:ext uri="{BB962C8B-B14F-4D97-AF65-F5344CB8AC3E}">
        <p14:creationId xmlns:p14="http://schemas.microsoft.com/office/powerpoint/2010/main" val="1967535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00BD3567-187D-4C8A-90B8-3CC9E007A503}" type="datetimeFigureOut">
              <a:rPr lang="es-CL" smtClean="0"/>
              <a:t>22-05-2020</a:t>
            </a:fld>
            <a:endParaRPr lang="es-CL" dirty="0"/>
          </a:p>
        </p:txBody>
      </p:sp>
      <p:sp>
        <p:nvSpPr>
          <p:cNvPr id="6" name="Marcador de pie de página 5"/>
          <p:cNvSpPr>
            <a:spLocks noGrp="1"/>
          </p:cNvSpPr>
          <p:nvPr>
            <p:ph type="ftr" sz="quarter" idx="11"/>
          </p:nvPr>
        </p:nvSpPr>
        <p:spPr/>
        <p:txBody>
          <a:bodyPr/>
          <a:lstStyle/>
          <a:p>
            <a:endParaRPr lang="es-CL" dirty="0"/>
          </a:p>
        </p:txBody>
      </p:sp>
      <p:sp>
        <p:nvSpPr>
          <p:cNvPr id="7" name="Marcador de número de diapositiva 6"/>
          <p:cNvSpPr>
            <a:spLocks noGrp="1"/>
          </p:cNvSpPr>
          <p:nvPr>
            <p:ph type="sldNum" sz="quarter" idx="12"/>
          </p:nvPr>
        </p:nvSpPr>
        <p:spPr/>
        <p:txBody>
          <a:bodyPr/>
          <a:lstStyle/>
          <a:p>
            <a:fld id="{3F07F82F-8889-4530-A9D7-0A246CFB37EA}" type="slidenum">
              <a:rPr lang="es-CL" smtClean="0"/>
              <a:t>‹Nº›</a:t>
            </a:fld>
            <a:endParaRPr lang="es-CL" dirty="0"/>
          </a:p>
        </p:txBody>
      </p:sp>
    </p:spTree>
    <p:extLst>
      <p:ext uri="{BB962C8B-B14F-4D97-AF65-F5344CB8AC3E}">
        <p14:creationId xmlns:p14="http://schemas.microsoft.com/office/powerpoint/2010/main" val="1370521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5000" b="-5000"/>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BD3567-187D-4C8A-90B8-3CC9E007A503}" type="datetimeFigureOut">
              <a:rPr lang="es-CL" smtClean="0"/>
              <a:t>22-05-2020</a:t>
            </a:fld>
            <a:endParaRPr lang="es-CL"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07F82F-8889-4530-A9D7-0A246CFB37EA}" type="slidenum">
              <a:rPr lang="es-CL" smtClean="0"/>
              <a:t>‹Nº›</a:t>
            </a:fld>
            <a:endParaRPr lang="es-CL" dirty="0"/>
          </a:p>
        </p:txBody>
      </p:sp>
    </p:spTree>
    <p:extLst>
      <p:ext uri="{BB962C8B-B14F-4D97-AF65-F5344CB8AC3E}">
        <p14:creationId xmlns:p14="http://schemas.microsoft.com/office/powerpoint/2010/main" val="3253366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5000" b="-5000"/>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950FFCE-486D-4206-8E05-2F091DED41A8}"/>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42A7919E-611E-4660-818D-1820378752AE}"/>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D382957E-7573-4E25-84E6-480D947AC1C0}"/>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fld id="{9B523AF9-FEA7-452F-99BB-FCAF589CB3C2}" type="datetimeFigureOut">
              <a:rPr lang="es-CL" smtClean="0"/>
              <a:t>22-05-2020</a:t>
            </a:fld>
            <a:endParaRPr lang="es-CL"/>
          </a:p>
        </p:txBody>
      </p:sp>
      <p:sp>
        <p:nvSpPr>
          <p:cNvPr id="5" name="Marcador de pie de página 4">
            <a:extLst>
              <a:ext uri="{FF2B5EF4-FFF2-40B4-BE49-F238E27FC236}">
                <a16:creationId xmlns:a16="http://schemas.microsoft.com/office/drawing/2014/main" id="{5CF5FE76-17A2-49D0-864D-A64625E89F86}"/>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674B250F-75AD-4596-85F8-F19707F9362D}"/>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fld id="{A7D464D1-B556-4DBB-ABEB-9D006C9396A4}" type="slidenum">
              <a:rPr lang="es-ES" smtClean="0"/>
              <a:pPr/>
              <a:t>‹Nº›</a:t>
            </a:fld>
            <a:endParaRPr lang="es-ES"/>
          </a:p>
        </p:txBody>
      </p:sp>
    </p:spTree>
    <p:extLst>
      <p:ext uri="{BB962C8B-B14F-4D97-AF65-F5344CB8AC3E}">
        <p14:creationId xmlns:p14="http://schemas.microsoft.com/office/powerpoint/2010/main" val="2315479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s-CL"/>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21.emf"/><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jpeg"/><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10" Type="http://schemas.openxmlformats.org/officeDocument/2006/relationships/image" Target="../media/image5.jpeg"/><Relationship Id="rId4" Type="http://schemas.openxmlformats.org/officeDocument/2006/relationships/image" Target="../media/image25.png"/><Relationship Id="rId9"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jpeg"/><Relationship Id="rId7" Type="http://schemas.openxmlformats.org/officeDocument/2006/relationships/image" Target="../media/image37.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8.pn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1.jpe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42.emf"/></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44.jpe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70.jpeg"/><Relationship Id="rId4" Type="http://schemas.openxmlformats.org/officeDocument/2006/relationships/image" Target="../media/image69.jpeg"/></Relationships>
</file>

<file path=ppt/slides/_rels/slide4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8.png"/><Relationship Id="rId7"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69.jpeg"/><Relationship Id="rId4" Type="http://schemas.openxmlformats.org/officeDocument/2006/relationships/image" Target="../media/image44.jpeg"/><Relationship Id="rId9" Type="http://schemas.openxmlformats.org/officeDocument/2006/relationships/image" Target="../media/image75.jpeg"/></Relationships>
</file>

<file path=ppt/slides/_rels/slide4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8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83.png"/><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85.jpe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png"/><Relationship Id="rId7" Type="http://schemas.openxmlformats.org/officeDocument/2006/relationships/image" Target="../media/image88.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76.jpeg"/><Relationship Id="rId9" Type="http://schemas.openxmlformats.org/officeDocument/2006/relationships/image" Target="../media/image90.png"/></Relationships>
</file>

<file path=ppt/slides/_rels/slide51.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6.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95.emf"/><Relationship Id="rId4" Type="http://schemas.openxmlformats.org/officeDocument/2006/relationships/image" Target="../media/image76.jpeg"/></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95.emf"/><Relationship Id="rId4" Type="http://schemas.openxmlformats.org/officeDocument/2006/relationships/image" Target="../media/image76.jpeg"/></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76.jpeg"/></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76.jpeg"/></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1.emf"/><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76.jpeg"/></Relationships>
</file>

<file path=ppt/slides/_rels/slide58.xml.rels><?xml version="1.0" encoding="UTF-8" standalone="yes"?>
<Relationships xmlns="http://schemas.openxmlformats.org/package/2006/relationships"><Relationship Id="rId8" Type="http://schemas.openxmlformats.org/officeDocument/2006/relationships/image" Target="cid:image002.jpg@01D5058A.0850DAC0" TargetMode="External"/><Relationship Id="rId3" Type="http://schemas.openxmlformats.org/officeDocument/2006/relationships/image" Target="../media/image8.png"/><Relationship Id="rId7" Type="http://schemas.openxmlformats.org/officeDocument/2006/relationships/image" Target="../media/image103.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cid:image001.jpg@01D5058A.0850DAC0" TargetMode="External"/><Relationship Id="rId5" Type="http://schemas.openxmlformats.org/officeDocument/2006/relationships/image" Target="../media/image102.jpeg"/><Relationship Id="rId4" Type="http://schemas.openxmlformats.org/officeDocument/2006/relationships/image" Target="../media/image76.jpeg"/></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76.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76.jpeg"/></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0.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76.jpeg"/></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63.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8.png"/><Relationship Id="rId7" Type="http://schemas.openxmlformats.org/officeDocument/2006/relationships/image" Target="../media/image113.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76.jpeg"/></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65.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8.png"/><Relationship Id="rId7" Type="http://schemas.openxmlformats.org/officeDocument/2006/relationships/image" Target="../media/image117.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76.jpeg"/></Relationships>
</file>

<file path=ppt/slides/_rels/slide6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8.png"/><Relationship Id="rId7" Type="http://schemas.openxmlformats.org/officeDocument/2006/relationships/image" Target="../media/image121.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76.jpeg"/></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24.emf"/><Relationship Id="rId5" Type="http://schemas.openxmlformats.org/officeDocument/2006/relationships/image" Target="../media/image123.png"/><Relationship Id="rId4" Type="http://schemas.openxmlformats.org/officeDocument/2006/relationships/image" Target="../media/image76.jpeg"/></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25.emf"/><Relationship Id="rId4" Type="http://schemas.openxmlformats.org/officeDocument/2006/relationships/image" Target="../media/image76.jpeg"/></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26.emf"/><Relationship Id="rId4" Type="http://schemas.openxmlformats.org/officeDocument/2006/relationships/image" Target="../media/image76.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9.emf"/><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28.emf"/><Relationship Id="rId5" Type="http://schemas.openxmlformats.org/officeDocument/2006/relationships/image" Target="../media/image127.emf"/><Relationship Id="rId4" Type="http://schemas.openxmlformats.org/officeDocument/2006/relationships/image" Target="../media/image76.jpeg"/></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130.emf"/><Relationship Id="rId4" Type="http://schemas.openxmlformats.org/officeDocument/2006/relationships/image" Target="../media/image76.jpeg"/></Relationships>
</file>

<file path=ppt/slides/_rels/slide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76.jpeg"/></Relationships>
</file>

<file path=ppt/slides/_rels/slide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jpeg"/><Relationship Id="rId4" Type="http://schemas.openxmlformats.org/officeDocument/2006/relationships/image" Target="../media/image76.jpeg"/></Relationships>
</file>

<file path=ppt/slides/_rels/slide74.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8.png"/><Relationship Id="rId7" Type="http://schemas.openxmlformats.org/officeDocument/2006/relationships/image" Target="../media/image137.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76.jpeg"/></Relationships>
</file>

<file path=ppt/slides/_rels/slide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76.jpeg"/></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2.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76.jpeg"/></Relationships>
</file>

<file path=ppt/slides/_rels/slide7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5.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76.jpeg"/></Relationships>
</file>

<file path=ppt/slides/_rels/slide78.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image" Target="../media/image8.png"/><Relationship Id="rId7" Type="http://schemas.openxmlformats.org/officeDocument/2006/relationships/image" Target="../media/image148.jpe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47.jpeg"/><Relationship Id="rId5" Type="http://schemas.openxmlformats.org/officeDocument/2006/relationships/image" Target="../media/image146.png"/><Relationship Id="rId4" Type="http://schemas.openxmlformats.org/officeDocument/2006/relationships/image" Target="../media/image76.jpeg"/></Relationships>
</file>

<file path=ppt/slides/_rels/slide7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52.jpe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51.jpeg"/><Relationship Id="rId5" Type="http://schemas.openxmlformats.org/officeDocument/2006/relationships/image" Target="../media/image150.png"/><Relationship Id="rId4" Type="http://schemas.openxmlformats.org/officeDocument/2006/relationships/image" Target="../media/image76.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76.jpeg"/></Relationships>
</file>

<file path=ppt/slides/_rels/slide8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57.jpe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76.jpeg"/></Relationships>
</file>

<file path=ppt/slides/_rels/slide8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57.jpe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76.jpeg"/></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60.jpe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59.jpeg"/><Relationship Id="rId5" Type="http://schemas.openxmlformats.org/officeDocument/2006/relationships/image" Target="../media/image158.png"/><Relationship Id="rId4" Type="http://schemas.openxmlformats.org/officeDocument/2006/relationships/image" Target="../media/image76.jpeg"/></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161.jpeg"/></Relationships>
</file>

<file path=ppt/slides/_rels/slide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3.jpeg"/><Relationship Id="rId1" Type="http://schemas.openxmlformats.org/officeDocument/2006/relationships/slideLayout" Target="../slideLayouts/slideLayout2.xml"/><Relationship Id="rId5" Type="http://schemas.openxmlformats.org/officeDocument/2006/relationships/image" Target="../media/image164.png"/><Relationship Id="rId4" Type="http://schemas.openxmlformats.org/officeDocument/2006/relationships/image" Target="../media/image8.png"/></Relationships>
</file>

<file path=ppt/slides/_rels/slide8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5.jpeg"/><Relationship Id="rId1" Type="http://schemas.openxmlformats.org/officeDocument/2006/relationships/slideLayout" Target="../slideLayouts/slideLayout2.xml"/><Relationship Id="rId5" Type="http://schemas.openxmlformats.org/officeDocument/2006/relationships/image" Target="../media/image16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6.jpeg"/><Relationship Id="rId1" Type="http://schemas.openxmlformats.org/officeDocument/2006/relationships/slideLayout" Target="../slideLayouts/slideLayout2.xml"/><Relationship Id="rId5" Type="http://schemas.openxmlformats.org/officeDocument/2006/relationships/image" Target="../media/image164.png"/><Relationship Id="rId4" Type="http://schemas.openxmlformats.org/officeDocument/2006/relationships/image" Target="../media/image8.png"/></Relationships>
</file>

<file path=ppt/slides/_rels/slide91.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68.emf"/></Relationships>
</file>

<file path=ppt/slides/_rels/slide92.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70.emf"/></Relationships>
</file>

<file path=ppt/slides/_rels/slide9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D873AA83-D834-407E-A36E-6492BB4278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83" r="4818"/>
          <a:stretch/>
        </p:blipFill>
        <p:spPr bwMode="auto">
          <a:xfrm>
            <a:off x="0" y="0"/>
            <a:ext cx="12192000" cy="7667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n 2">
            <a:extLst>
              <a:ext uri="{FF2B5EF4-FFF2-40B4-BE49-F238E27FC236}">
                <a16:creationId xmlns:a16="http://schemas.microsoft.com/office/drawing/2014/main" id="{ABCB6F4D-3BF3-465F-8D9F-04FA32468809}"/>
              </a:ext>
            </a:extLst>
          </p:cNvPr>
          <p:cNvPicPr>
            <a:picLocks noChangeAspect="1"/>
          </p:cNvPicPr>
          <p:nvPr/>
        </p:nvPicPr>
        <p:blipFill>
          <a:blip r:embed="rId5"/>
          <a:stretch>
            <a:fillRect/>
          </a:stretch>
        </p:blipFill>
        <p:spPr>
          <a:xfrm>
            <a:off x="2760550" y="644861"/>
            <a:ext cx="7402351" cy="3758906"/>
          </a:xfrm>
          <a:prstGeom prst="rect">
            <a:avLst/>
          </a:prstGeom>
        </p:spPr>
      </p:pic>
    </p:spTree>
    <p:extLst>
      <p:ext uri="{BB962C8B-B14F-4D97-AF65-F5344CB8AC3E}">
        <p14:creationId xmlns:p14="http://schemas.microsoft.com/office/powerpoint/2010/main" val="4225964968"/>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9"/>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2667">
                <a:solidFill>
                  <a:srgbClr val="595959"/>
                </a:solidFill>
                <a:latin typeface="Calibri" pitchFamily="34" charset="0"/>
                <a:ea typeface="ヒラギノ角ゴ Pro W3" charset="-128"/>
              </a:defRPr>
            </a:lvl1pPr>
            <a:lvl2pPr marL="990575" indent="-380990" eaLnBrk="0" hangingPunct="0">
              <a:spcBef>
                <a:spcPct val="20000"/>
              </a:spcBef>
              <a:buFont typeface="Arial" pitchFamily="34" charset="0"/>
              <a:buChar char="–"/>
              <a:defRPr>
                <a:solidFill>
                  <a:srgbClr val="595959"/>
                </a:solidFill>
                <a:latin typeface="Calibri" pitchFamily="34" charset="0"/>
                <a:ea typeface="ヒラギノ角ゴ Pro W3" charset="-128"/>
              </a:defRPr>
            </a:lvl2pPr>
            <a:lvl3pPr marL="1523962" indent="-304792" eaLnBrk="0" hangingPunct="0">
              <a:spcBef>
                <a:spcPct val="20000"/>
              </a:spcBef>
              <a:buFont typeface="Arial" pitchFamily="34" charset="0"/>
              <a:buChar char="•"/>
              <a:defRPr sz="2133">
                <a:solidFill>
                  <a:srgbClr val="595959"/>
                </a:solidFill>
                <a:latin typeface="Calibri" pitchFamily="34" charset="0"/>
                <a:ea typeface="ヒラギノ角ゴ Pro W3" charset="-128"/>
              </a:defRPr>
            </a:lvl3pPr>
            <a:lvl4pPr marL="2133547" indent="-304792" eaLnBrk="0" hangingPunct="0">
              <a:spcBef>
                <a:spcPct val="20000"/>
              </a:spcBef>
              <a:buFont typeface="Arial" pitchFamily="34" charset="0"/>
              <a:buChar char="–"/>
              <a:defRPr sz="1867">
                <a:solidFill>
                  <a:srgbClr val="595959"/>
                </a:solidFill>
                <a:latin typeface="Calibri" pitchFamily="34" charset="0"/>
                <a:ea typeface="ヒラギノ角ゴ Pro W3" charset="-128"/>
              </a:defRPr>
            </a:lvl4pPr>
            <a:lvl5pPr marL="2743131" indent="-304792" eaLnBrk="0" hangingPunct="0">
              <a:spcBef>
                <a:spcPct val="20000"/>
              </a:spcBef>
              <a:buFont typeface="Arial" pitchFamily="34" charset="0"/>
              <a:buChar char="»"/>
              <a:defRPr sz="1867">
                <a:solidFill>
                  <a:srgbClr val="595959"/>
                </a:solidFill>
                <a:latin typeface="Calibri" pitchFamily="34" charset="0"/>
                <a:ea typeface="ヒラギノ角ゴ Pro W3" charset="-128"/>
              </a:defRPr>
            </a:lvl5pPr>
            <a:lvl6pPr marL="3352716" indent="-304792" defTabSz="609585" eaLnBrk="0" fontAlgn="base" hangingPunct="0">
              <a:spcBef>
                <a:spcPct val="20000"/>
              </a:spcBef>
              <a:spcAft>
                <a:spcPct val="0"/>
              </a:spcAft>
              <a:buFont typeface="Arial" pitchFamily="34" charset="0"/>
              <a:buChar char="»"/>
              <a:defRPr sz="1867">
                <a:solidFill>
                  <a:srgbClr val="595959"/>
                </a:solidFill>
                <a:latin typeface="Calibri" pitchFamily="34" charset="0"/>
                <a:ea typeface="ヒラギノ角ゴ Pro W3" charset="-128"/>
              </a:defRPr>
            </a:lvl6pPr>
            <a:lvl7pPr marL="3962301" indent="-304792" defTabSz="609585" eaLnBrk="0" fontAlgn="base" hangingPunct="0">
              <a:spcBef>
                <a:spcPct val="20000"/>
              </a:spcBef>
              <a:spcAft>
                <a:spcPct val="0"/>
              </a:spcAft>
              <a:buFont typeface="Arial" pitchFamily="34" charset="0"/>
              <a:buChar char="»"/>
              <a:defRPr sz="1867">
                <a:solidFill>
                  <a:srgbClr val="595959"/>
                </a:solidFill>
                <a:latin typeface="Calibri" pitchFamily="34" charset="0"/>
                <a:ea typeface="ヒラギノ角ゴ Pro W3" charset="-128"/>
              </a:defRPr>
            </a:lvl7pPr>
            <a:lvl8pPr marL="4571886" indent="-304792" defTabSz="609585" eaLnBrk="0" fontAlgn="base" hangingPunct="0">
              <a:spcBef>
                <a:spcPct val="20000"/>
              </a:spcBef>
              <a:spcAft>
                <a:spcPct val="0"/>
              </a:spcAft>
              <a:buFont typeface="Arial" pitchFamily="34" charset="0"/>
              <a:buChar char="»"/>
              <a:defRPr sz="1867">
                <a:solidFill>
                  <a:srgbClr val="595959"/>
                </a:solidFill>
                <a:latin typeface="Calibri" pitchFamily="34" charset="0"/>
                <a:ea typeface="ヒラギノ角ゴ Pro W3" charset="-128"/>
              </a:defRPr>
            </a:lvl8pPr>
            <a:lvl9pPr marL="5181470" indent="-304792" defTabSz="609585" eaLnBrk="0" fontAlgn="base" hangingPunct="0">
              <a:spcBef>
                <a:spcPct val="20000"/>
              </a:spcBef>
              <a:spcAft>
                <a:spcPct val="0"/>
              </a:spcAft>
              <a:buFont typeface="Arial" pitchFamily="34" charset="0"/>
              <a:buChar char="»"/>
              <a:defRPr sz="1867">
                <a:solidFill>
                  <a:srgbClr val="595959"/>
                </a:solidFill>
                <a:latin typeface="Calibri" pitchFamily="34" charset="0"/>
                <a:ea typeface="ヒラギノ角ゴ Pro W3" charset="-128"/>
              </a:defRPr>
            </a:lvl9pPr>
          </a:lstStyle>
          <a:p>
            <a:pPr eaLnBrk="1" hangingPunct="1">
              <a:spcBef>
                <a:spcPct val="0"/>
              </a:spcBef>
              <a:buFontTx/>
              <a:buNone/>
            </a:pPr>
            <a:fld id="{ACDEED44-2317-467E-9576-EE51F61F27F6}" type="slidenum">
              <a:rPr lang="en-US" altLang="es-CL" sz="1333">
                <a:solidFill>
                  <a:srgbClr val="898989"/>
                </a:solidFill>
                <a:latin typeface="Verdana" pitchFamily="34" charset="0"/>
              </a:rPr>
              <a:pPr eaLnBrk="1" hangingPunct="1">
                <a:spcBef>
                  <a:spcPct val="0"/>
                </a:spcBef>
                <a:buFontTx/>
                <a:buNone/>
              </a:pPr>
              <a:t>10</a:t>
            </a:fld>
            <a:endParaRPr lang="en-US" altLang="es-CL" sz="1333" dirty="0">
              <a:solidFill>
                <a:srgbClr val="898989"/>
              </a:solidFill>
              <a:latin typeface="Verdana" pitchFamily="34" charset="0"/>
            </a:endParaRPr>
          </a:p>
        </p:txBody>
      </p:sp>
      <p:pic>
        <p:nvPicPr>
          <p:cNvPr id="15" name="Imagen 14">
            <a:extLst>
              <a:ext uri="{FF2B5EF4-FFF2-40B4-BE49-F238E27FC236}">
                <a16:creationId xmlns:a16="http://schemas.microsoft.com/office/drawing/2014/main" id="{588B357C-49A8-4269-8532-AFC2E83749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0762" y="115909"/>
            <a:ext cx="2188438" cy="5897088"/>
          </a:xfrm>
          <a:prstGeom prst="rect">
            <a:avLst/>
          </a:prstGeom>
          <a:ln>
            <a:solidFill>
              <a:schemeClr val="accent1">
                <a:lumMod val="50000"/>
              </a:schemeClr>
            </a:solidFill>
          </a:ln>
          <a:effectLst>
            <a:outerShdw blurRad="292100" dist="139700" dir="2700000" algn="tl" rotWithShape="0">
              <a:srgbClr val="333333">
                <a:alpha val="65000"/>
              </a:srgbClr>
            </a:outerShdw>
          </a:effectLst>
        </p:spPr>
      </p:pic>
      <p:sp>
        <p:nvSpPr>
          <p:cNvPr id="18" name="Rectángulo 17">
            <a:extLst>
              <a:ext uri="{FF2B5EF4-FFF2-40B4-BE49-F238E27FC236}">
                <a16:creationId xmlns:a16="http://schemas.microsoft.com/office/drawing/2014/main" id="{399308E6-FF0C-4F0C-8825-10FBAA0DAF3B}"/>
              </a:ext>
            </a:extLst>
          </p:cNvPr>
          <p:cNvSpPr/>
          <p:nvPr/>
        </p:nvSpPr>
        <p:spPr>
          <a:xfrm>
            <a:off x="271574" y="115909"/>
            <a:ext cx="2045753" cy="707886"/>
          </a:xfrm>
          <a:prstGeom prst="rect">
            <a:avLst/>
          </a:prstGeom>
          <a:noFill/>
        </p:spPr>
        <p:txBody>
          <a:bodyPr wrap="none" lIns="91440" tIns="45720" rIns="91440" bIns="45720">
            <a:spAutoFit/>
          </a:bodyPr>
          <a:lstStyle/>
          <a:p>
            <a:pPr algn="ctr"/>
            <a:r>
              <a:rPr lang="es-ES" sz="4000" b="1" dirty="0">
                <a:ln w="0"/>
                <a:solidFill>
                  <a:schemeClr val="bg1"/>
                </a:solidFill>
                <a:effectLst>
                  <a:outerShdw blurRad="38100" dist="19050" dir="2700000" algn="tl" rotWithShape="0">
                    <a:schemeClr val="dk1">
                      <a:alpha val="40000"/>
                    </a:schemeClr>
                  </a:outerShdw>
                </a:effectLst>
              </a:rPr>
              <a:t>Vivienda</a:t>
            </a:r>
            <a:endParaRPr lang="es-ES" sz="4000" b="1" cap="none" spc="0" dirty="0">
              <a:ln w="0"/>
              <a:solidFill>
                <a:schemeClr val="bg1"/>
              </a:solidFill>
              <a:effectLst>
                <a:outerShdw blurRad="38100" dist="19050" dir="2700000" algn="tl" rotWithShape="0">
                  <a:schemeClr val="dk1">
                    <a:alpha val="40000"/>
                  </a:schemeClr>
                </a:outerShdw>
              </a:effectLst>
            </a:endParaRPr>
          </a:p>
        </p:txBody>
      </p:sp>
      <p:sp>
        <p:nvSpPr>
          <p:cNvPr id="17" name="12 Rectángulo redondeado">
            <a:extLst>
              <a:ext uri="{FF2B5EF4-FFF2-40B4-BE49-F238E27FC236}">
                <a16:creationId xmlns:a16="http://schemas.microsoft.com/office/drawing/2014/main" id="{E411C009-1B27-44FC-B968-CC2A1F4607A5}"/>
              </a:ext>
            </a:extLst>
          </p:cNvPr>
          <p:cNvSpPr/>
          <p:nvPr/>
        </p:nvSpPr>
        <p:spPr>
          <a:xfrm>
            <a:off x="2842630" y="115908"/>
            <a:ext cx="3414006" cy="946651"/>
          </a:xfrm>
          <a:prstGeom prst="roundRect">
            <a:avLst/>
          </a:prstGeom>
          <a:solidFill>
            <a:srgbClr val="C0000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PROYECTOS HABITACIONALES</a:t>
            </a:r>
          </a:p>
          <a:p>
            <a:pPr algn="ctr"/>
            <a:r>
              <a:rPr lang="es-CL" altLang="es-CL" sz="2000" b="1" dirty="0">
                <a:solidFill>
                  <a:schemeClr val="bg1"/>
                </a:solidFill>
              </a:rPr>
              <a:t>TERMINADOS</a:t>
            </a:r>
          </a:p>
        </p:txBody>
      </p:sp>
      <p:sp>
        <p:nvSpPr>
          <p:cNvPr id="2" name="Rectángulo 1">
            <a:extLst>
              <a:ext uri="{FF2B5EF4-FFF2-40B4-BE49-F238E27FC236}">
                <a16:creationId xmlns:a16="http://schemas.microsoft.com/office/drawing/2014/main" id="{99E3D0F5-F1F6-447F-89C9-3D9542AE428B}"/>
              </a:ext>
            </a:extLst>
          </p:cNvPr>
          <p:cNvSpPr/>
          <p:nvPr/>
        </p:nvSpPr>
        <p:spPr>
          <a:xfrm>
            <a:off x="2842630" y="1256225"/>
            <a:ext cx="8987420" cy="2617383"/>
          </a:xfrm>
          <a:prstGeom prst="rect">
            <a:avLst/>
          </a:prstGeom>
        </p:spPr>
        <p:txBody>
          <a:bodyPr wrap="square">
            <a:spAutoFit/>
          </a:bodyPr>
          <a:lstStyle/>
          <a:p>
            <a:pPr algn="just">
              <a:spcAft>
                <a:spcPts val="600"/>
              </a:spcAft>
            </a:pPr>
            <a:r>
              <a:rPr lang="es-CL" sz="2000" b="1" dirty="0">
                <a:latin typeface="Calibri" panose="020F0502020204030204" pitchFamily="34" charset="0"/>
                <a:ea typeface="Cambria" panose="02040503050406030204" pitchFamily="18" charset="0"/>
                <a:cs typeface="Times New Roman" panose="02020603050405020304" pitchFamily="18" charset="0"/>
              </a:rPr>
              <a:t>Se han terminado y entregado </a:t>
            </a:r>
            <a:r>
              <a:rPr lang="es-CL" sz="2000"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10 conjuntos habitacionales </a:t>
            </a:r>
            <a:r>
              <a:rPr lang="es-CL" sz="2000" b="1" dirty="0">
                <a:latin typeface="Calibri" panose="020F0502020204030204" pitchFamily="34" charset="0"/>
                <a:ea typeface="Cambria" panose="02040503050406030204" pitchFamily="18" charset="0"/>
                <a:cs typeface="Times New Roman" panose="02020603050405020304" pitchFamily="18" charset="0"/>
              </a:rPr>
              <a:t>financiados con el Fondo Solidario de Elección de Vivienda, para un total de</a:t>
            </a:r>
            <a:r>
              <a:rPr lang="es-CL" sz="2000"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 1.321 familias.</a:t>
            </a:r>
          </a:p>
          <a:p>
            <a:pPr algn="just">
              <a:spcAft>
                <a:spcPts val="600"/>
              </a:spcAft>
            </a:pPr>
            <a:endParaRPr lang="es-CL" sz="900" b="1" dirty="0">
              <a:solidFill>
                <a:srgbClr val="C00000"/>
              </a:solidFill>
              <a:latin typeface="Calibri" panose="020F0502020204030204" pitchFamily="34" charset="0"/>
              <a:ea typeface="Cambria" panose="02040503050406030204" pitchFamily="18" charset="0"/>
              <a:cs typeface="Times New Roman" panose="02020603050405020304" pitchFamily="18" charset="0"/>
            </a:endParaRPr>
          </a:p>
          <a:p>
            <a:pPr algn="just">
              <a:spcAft>
                <a:spcPts val="600"/>
              </a:spcAft>
            </a:pPr>
            <a:r>
              <a:rPr lang="es-CL" sz="2000"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El 2020 llevamos 2 proyectos entregados, para 300 familias: </a:t>
            </a:r>
          </a:p>
          <a:p>
            <a:pPr marL="457200" lvl="0" indent="-457200" algn="just">
              <a:lnSpc>
                <a:spcPct val="115000"/>
              </a:lnSpc>
              <a:spcAft>
                <a:spcPts val="600"/>
              </a:spcAft>
              <a:buFont typeface="+mj-lt"/>
              <a:buAutoNum type="arabicPeriod"/>
            </a:pPr>
            <a:r>
              <a:rPr lang="es-ES" sz="2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Portada del Sol</a:t>
            </a:r>
            <a:r>
              <a:rPr lang="es-ES"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ES"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r>
              <a:rPr lang="es-ES" b="1" dirty="0">
                <a:solidFill>
                  <a:prstClr val="black"/>
                </a:solidFill>
                <a:latin typeface="Calibri" panose="020F0502020204030204" pitchFamily="34" charset="0"/>
                <a:ea typeface="Calibri" panose="020F0502020204030204" pitchFamily="34" charset="0"/>
                <a:cs typeface="Times New Roman" panose="02020603050405020304" pitchFamily="18" charset="0"/>
              </a:rPr>
              <a:t>150</a:t>
            </a:r>
            <a:r>
              <a:rPr lang="es-ES" dirty="0">
                <a:solidFill>
                  <a:prstClr val="black"/>
                </a:solidFill>
                <a:latin typeface="Calibri" panose="020F0502020204030204" pitchFamily="34" charset="0"/>
                <a:ea typeface="Calibri" panose="020F0502020204030204" pitchFamily="34" charset="0"/>
                <a:cs typeface="Times New Roman" panose="02020603050405020304" pitchFamily="18" charset="0"/>
              </a:rPr>
              <a:t> familias, El Alto Lote 2A-1, </a:t>
            </a:r>
            <a:r>
              <a:rPr lang="es-ES"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DyM</a:t>
            </a:r>
            <a:r>
              <a:rPr lang="es-ES" dirty="0">
                <a:solidFill>
                  <a:prstClr val="black"/>
                </a:solidFill>
                <a:latin typeface="Calibri" panose="020F0502020204030204" pitchFamily="34" charset="0"/>
                <a:ea typeface="Calibri" panose="020F0502020204030204" pitchFamily="34" charset="0"/>
                <a:cs typeface="Times New Roman" panose="02020603050405020304" pitchFamily="18" charset="0"/>
              </a:rPr>
              <a:t>, Guzmán y Larraín).</a:t>
            </a:r>
          </a:p>
          <a:p>
            <a:pPr marL="457200" indent="-457200" algn="just">
              <a:lnSpc>
                <a:spcPct val="115000"/>
              </a:lnSpc>
              <a:spcAft>
                <a:spcPts val="600"/>
              </a:spcAft>
              <a:buFont typeface="+mj-lt"/>
              <a:buAutoNum type="arabicPeriod"/>
            </a:pPr>
            <a:r>
              <a:rPr lang="es-ES" sz="2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Vientos del Norte </a:t>
            </a:r>
            <a:r>
              <a:rPr lang="es-ES" dirty="0">
                <a:latin typeface="Calibri" panose="020F0502020204030204" pitchFamily="34" charset="0"/>
                <a:ea typeface="Calibri" panose="020F0502020204030204" pitchFamily="34" charset="0"/>
                <a:cs typeface="Times New Roman" panose="02020603050405020304" pitchFamily="18" charset="0"/>
              </a:rPr>
              <a:t>(</a:t>
            </a:r>
            <a:r>
              <a:rPr lang="es-ES" b="1" dirty="0">
                <a:latin typeface="Calibri" panose="020F0502020204030204" pitchFamily="34" charset="0"/>
                <a:ea typeface="Calibri" panose="020F0502020204030204" pitchFamily="34" charset="0"/>
                <a:cs typeface="Times New Roman" panose="02020603050405020304" pitchFamily="18" charset="0"/>
              </a:rPr>
              <a:t>150</a:t>
            </a:r>
            <a:r>
              <a:rPr lang="es-ES" dirty="0">
                <a:latin typeface="Calibri" panose="020F0502020204030204" pitchFamily="34" charset="0"/>
                <a:ea typeface="Calibri" panose="020F0502020204030204" pitchFamily="34" charset="0"/>
                <a:cs typeface="Times New Roman" panose="02020603050405020304" pitchFamily="18" charset="0"/>
              </a:rPr>
              <a:t> familias, El Alto Lote 2A-2, </a:t>
            </a:r>
            <a:r>
              <a:rPr lang="es-ES" dirty="0" err="1">
                <a:latin typeface="Calibri" panose="020F0502020204030204" pitchFamily="34" charset="0"/>
                <a:ea typeface="Calibri" panose="020F0502020204030204" pitchFamily="34" charset="0"/>
                <a:cs typeface="Times New Roman" panose="02020603050405020304" pitchFamily="18" charset="0"/>
              </a:rPr>
              <a:t>DyM</a:t>
            </a:r>
            <a:r>
              <a:rPr lang="es-ES" dirty="0">
                <a:latin typeface="Calibri" panose="020F0502020204030204" pitchFamily="34" charset="0"/>
                <a:ea typeface="Calibri" panose="020F0502020204030204" pitchFamily="34" charset="0"/>
                <a:cs typeface="Times New Roman" panose="02020603050405020304" pitchFamily="18" charset="0"/>
              </a:rPr>
              <a:t>, Guzmán y Larraín).</a:t>
            </a:r>
            <a:endParaRPr lang="es-CL" dirty="0">
              <a:latin typeface="Calibri" panose="020F0502020204030204" pitchFamily="34" charset="0"/>
              <a:ea typeface="Calibri" panose="020F0502020204030204" pitchFamily="34" charset="0"/>
              <a:cs typeface="Times New Roman" panose="02020603050405020304" pitchFamily="18" charset="0"/>
            </a:endParaRPr>
          </a:p>
          <a:p>
            <a:pPr marL="457200" lvl="0" indent="-457200" algn="just">
              <a:lnSpc>
                <a:spcPct val="115000"/>
              </a:lnSpc>
              <a:spcAft>
                <a:spcPts val="600"/>
              </a:spcAft>
              <a:buFont typeface="+mj-lt"/>
              <a:buAutoNum type="arabicPeriod"/>
            </a:pPr>
            <a:endParaRPr lang="es-CL"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3">
            <a:extLst>
              <a:ext uri="{FF2B5EF4-FFF2-40B4-BE49-F238E27FC236}">
                <a16:creationId xmlns:a16="http://schemas.microsoft.com/office/drawing/2014/main" id="{1C4B96D7-9D12-405A-951F-45D48A09F94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n 3" descr="Un grupo de personas caminando en la banqueta de la ciudad&#10;&#10;Descripción generada automáticamente">
            <a:extLst>
              <a:ext uri="{FF2B5EF4-FFF2-40B4-BE49-F238E27FC236}">
                <a16:creationId xmlns:a16="http://schemas.microsoft.com/office/drawing/2014/main" id="{426DAB47-48B8-43D9-917A-E38690A4A1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5166" y="3805614"/>
            <a:ext cx="2943175" cy="2207382"/>
          </a:xfrm>
          <a:prstGeom prst="rect">
            <a:avLst/>
          </a:prstGeom>
          <a:ln>
            <a:solidFill>
              <a:schemeClr val="accent1"/>
            </a:solidFill>
          </a:ln>
          <a:effectLst>
            <a:outerShdw blurRad="292100" dist="139700" dir="2700000" algn="tl" rotWithShape="0">
              <a:srgbClr val="333333">
                <a:alpha val="65000"/>
              </a:srgbClr>
            </a:outerShdw>
          </a:effectLst>
        </p:spPr>
      </p:pic>
      <p:pic>
        <p:nvPicPr>
          <p:cNvPr id="6" name="Imagen 5" descr="Imagen que contiene persona, interior, mujer, parado&#10;&#10;Descripción generada automáticamente">
            <a:extLst>
              <a:ext uri="{FF2B5EF4-FFF2-40B4-BE49-F238E27FC236}">
                <a16:creationId xmlns:a16="http://schemas.microsoft.com/office/drawing/2014/main" id="{BBDDA4F1-09A4-4616-859A-14C8712027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4084" y="3805614"/>
            <a:ext cx="2943176" cy="2207382"/>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4072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DD3D3B0-5F09-4B94-A405-E9931EE31F02}"/>
              </a:ext>
            </a:extLst>
          </p:cNvPr>
          <p:cNvSpPr/>
          <p:nvPr/>
        </p:nvSpPr>
        <p:spPr>
          <a:xfrm>
            <a:off x="2842630" y="1249442"/>
            <a:ext cx="9249668" cy="3698192"/>
          </a:xfrm>
          <a:prstGeom prst="rect">
            <a:avLst/>
          </a:prstGeom>
        </p:spPr>
        <p:txBody>
          <a:bodyPr wrap="square">
            <a:spAutoFit/>
          </a:bodyPr>
          <a:lstStyle/>
          <a:p>
            <a:pPr algn="just">
              <a:spcAft>
                <a:spcPts val="600"/>
              </a:spcAft>
            </a:pPr>
            <a:r>
              <a:rPr lang="es-CL" sz="2000" b="1" dirty="0">
                <a:latin typeface="Calibri" panose="020F0502020204030204" pitchFamily="34" charset="0"/>
                <a:ea typeface="Cambria" panose="02040503050406030204" pitchFamily="18" charset="0"/>
                <a:cs typeface="Times New Roman" panose="02020603050405020304" pitchFamily="18" charset="0"/>
              </a:rPr>
              <a:t>Actualmente hay </a:t>
            </a:r>
            <a:r>
              <a:rPr lang="es-CL" sz="2000"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12 proyectos habitacionales </a:t>
            </a:r>
            <a:r>
              <a:rPr lang="es-CL" sz="2000" b="1" dirty="0">
                <a:latin typeface="Calibri" panose="020F0502020204030204" pitchFamily="34" charset="0"/>
                <a:ea typeface="Cambria" panose="02040503050406030204" pitchFamily="18" charset="0"/>
                <a:cs typeface="Times New Roman" panose="02020603050405020304" pitchFamily="18" charset="0"/>
              </a:rPr>
              <a:t>financiados con el Fondo Solidario de Elección de Vivienda </a:t>
            </a:r>
            <a:r>
              <a:rPr lang="es-CL" sz="2000"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en ejecución</a:t>
            </a:r>
            <a:r>
              <a:rPr lang="es-CL" sz="2000" b="1" dirty="0">
                <a:latin typeface="Calibri" panose="020F0502020204030204" pitchFamily="34" charset="0"/>
                <a:ea typeface="Cambria" panose="02040503050406030204" pitchFamily="18" charset="0"/>
                <a:cs typeface="Times New Roman" panose="02020603050405020304" pitchFamily="18" charset="0"/>
              </a:rPr>
              <a:t>, para </a:t>
            </a:r>
            <a:r>
              <a:rPr lang="es-CL" sz="2000"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1.751 familias</a:t>
            </a:r>
            <a:r>
              <a:rPr lang="es-CL" sz="2000" b="1" dirty="0">
                <a:latin typeface="Calibri" panose="020F0502020204030204" pitchFamily="34" charset="0"/>
                <a:ea typeface="Cambria" panose="02040503050406030204" pitchFamily="18" charset="0"/>
                <a:cs typeface="Times New Roman" panose="02020603050405020304" pitchFamily="18" charset="0"/>
              </a:rPr>
              <a:t>: </a:t>
            </a:r>
          </a:p>
          <a:p>
            <a:pPr algn="just">
              <a:spcAft>
                <a:spcPts val="600"/>
              </a:spcAft>
            </a:pPr>
            <a:endParaRPr lang="es-CL" sz="900" b="1" dirty="0">
              <a:latin typeface="Calibri" panose="020F0502020204030204" pitchFamily="34" charset="0"/>
              <a:ea typeface="Cambria" panose="02040503050406030204" pitchFamily="18" charset="0"/>
              <a:cs typeface="Times New Roman" panose="02020603050405020304" pitchFamily="18" charset="0"/>
            </a:endParaRPr>
          </a:p>
          <a:p>
            <a:pPr marL="457200" lvl="0" indent="-457200" algn="just">
              <a:lnSpc>
                <a:spcPct val="115000"/>
              </a:lnSpc>
              <a:spcAft>
                <a:spcPts val="600"/>
              </a:spcAft>
              <a:buFont typeface="+mj-lt"/>
              <a:buAutoNum type="arabicPeriod"/>
            </a:pPr>
            <a:r>
              <a:rPr lang="es-ES" sz="2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La Esperanza Cerro La Cruz </a:t>
            </a:r>
            <a:r>
              <a:rPr lang="es-ES" dirty="0">
                <a:latin typeface="Calibri" panose="020F0502020204030204" pitchFamily="34" charset="0"/>
                <a:ea typeface="Calibri" panose="020F0502020204030204" pitchFamily="34" charset="0"/>
                <a:cs typeface="Times New Roman" panose="02020603050405020304" pitchFamily="18" charset="0"/>
              </a:rPr>
              <a:t>(</a:t>
            </a:r>
            <a:r>
              <a:rPr lang="es-ES" b="1" dirty="0">
                <a:latin typeface="Calibri" panose="020F0502020204030204" pitchFamily="34" charset="0"/>
                <a:ea typeface="Calibri" panose="020F0502020204030204" pitchFamily="34" charset="0"/>
                <a:cs typeface="Times New Roman" panose="02020603050405020304" pitchFamily="18" charset="0"/>
              </a:rPr>
              <a:t>48</a:t>
            </a:r>
            <a:r>
              <a:rPr lang="es-ES" dirty="0">
                <a:latin typeface="Calibri" panose="020F0502020204030204" pitchFamily="34" charset="0"/>
                <a:ea typeface="Calibri" panose="020F0502020204030204" pitchFamily="34" charset="0"/>
                <a:cs typeface="Times New Roman" panose="02020603050405020304" pitchFamily="18" charset="0"/>
              </a:rPr>
              <a:t> viviendas CSP, Ecson S.A.).</a:t>
            </a:r>
            <a:endParaRPr lang="es-CL" dirty="0">
              <a:latin typeface="Calibri" panose="020F0502020204030204" pitchFamily="34" charset="0"/>
              <a:ea typeface="Calibri" panose="020F0502020204030204" pitchFamily="34" charset="0"/>
              <a:cs typeface="Times New Roman" panose="02020603050405020304" pitchFamily="18" charset="0"/>
            </a:endParaRPr>
          </a:p>
          <a:p>
            <a:pPr marL="457200" lvl="0" indent="-457200" algn="just">
              <a:lnSpc>
                <a:spcPct val="115000"/>
              </a:lnSpc>
              <a:spcAft>
                <a:spcPts val="600"/>
              </a:spcAft>
              <a:buFont typeface="+mj-lt"/>
              <a:buAutoNum type="arabicPeriod"/>
            </a:pPr>
            <a:r>
              <a:rPr lang="es-ES" sz="2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Sueños del Alto </a:t>
            </a:r>
            <a:r>
              <a:rPr lang="es-ES" dirty="0">
                <a:latin typeface="Calibri" panose="020F0502020204030204" pitchFamily="34" charset="0"/>
                <a:ea typeface="Calibri" panose="020F0502020204030204" pitchFamily="34" charset="0"/>
                <a:cs typeface="Times New Roman" panose="02020603050405020304" pitchFamily="18" charset="0"/>
              </a:rPr>
              <a:t>(</a:t>
            </a:r>
            <a:r>
              <a:rPr lang="es-ES" b="1" dirty="0">
                <a:latin typeface="Calibri" panose="020F0502020204030204" pitchFamily="34" charset="0"/>
                <a:ea typeface="Calibri" panose="020F0502020204030204" pitchFamily="34" charset="0"/>
                <a:cs typeface="Times New Roman" panose="02020603050405020304" pitchFamily="18" charset="0"/>
              </a:rPr>
              <a:t>150</a:t>
            </a:r>
            <a:r>
              <a:rPr lang="es-ES" dirty="0">
                <a:latin typeface="Calibri" panose="020F0502020204030204" pitchFamily="34" charset="0"/>
                <a:ea typeface="Calibri" panose="020F0502020204030204" pitchFamily="34" charset="0"/>
                <a:cs typeface="Times New Roman" panose="02020603050405020304" pitchFamily="18" charset="0"/>
              </a:rPr>
              <a:t> familias, El Alto Lote 2A-3, Mi casa LOGA, LOGA).</a:t>
            </a:r>
            <a:endParaRPr lang="es-CL" dirty="0">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15000"/>
              </a:lnSpc>
              <a:spcAft>
                <a:spcPts val="600"/>
              </a:spcAft>
              <a:buFont typeface="+mj-lt"/>
              <a:buAutoNum type="arabicPeriod"/>
            </a:pPr>
            <a:r>
              <a:rPr lang="es-ES" sz="2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Terramar</a:t>
            </a:r>
            <a:r>
              <a:rPr lang="es-ES" sz="2200" b="1" dirty="0">
                <a:latin typeface="Calibri" panose="020F0502020204030204" pitchFamily="34" charset="0"/>
                <a:ea typeface="Calibri" panose="020F0502020204030204" pitchFamily="34" charset="0"/>
                <a:cs typeface="Times New Roman" panose="02020603050405020304" pitchFamily="18" charset="0"/>
              </a:rPr>
              <a:t> </a:t>
            </a:r>
            <a:r>
              <a:rPr lang="es-ES" dirty="0">
                <a:latin typeface="Calibri" panose="020F0502020204030204" pitchFamily="34" charset="0"/>
                <a:ea typeface="Calibri" panose="020F0502020204030204" pitchFamily="34" charset="0"/>
                <a:cs typeface="Times New Roman" panose="02020603050405020304" pitchFamily="18" charset="0"/>
              </a:rPr>
              <a:t>(</a:t>
            </a:r>
            <a:r>
              <a:rPr lang="es-ES" b="1" dirty="0">
                <a:latin typeface="Calibri" panose="020F0502020204030204" pitchFamily="34" charset="0"/>
                <a:ea typeface="Calibri" panose="020F0502020204030204" pitchFamily="34" charset="0"/>
                <a:cs typeface="Times New Roman" panose="02020603050405020304" pitchFamily="18" charset="0"/>
              </a:rPr>
              <a:t>150</a:t>
            </a:r>
            <a:r>
              <a:rPr lang="es-ES" dirty="0">
                <a:latin typeface="Calibri" panose="020F0502020204030204" pitchFamily="34" charset="0"/>
                <a:ea typeface="Calibri" panose="020F0502020204030204" pitchFamily="34" charset="0"/>
                <a:cs typeface="Times New Roman" panose="02020603050405020304" pitchFamily="18" charset="0"/>
              </a:rPr>
              <a:t> familias, El Alto Lote 2A-4, Mi casa LOGA, LOGA).</a:t>
            </a:r>
            <a:endParaRPr lang="es-CL" dirty="0">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15000"/>
              </a:lnSpc>
              <a:spcAft>
                <a:spcPts val="600"/>
              </a:spcAft>
              <a:buFont typeface="+mj-lt"/>
              <a:buAutoNum type="arabicPeriod"/>
            </a:pPr>
            <a:r>
              <a:rPr lang="es-ES" sz="2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Brisas del Mar </a:t>
            </a:r>
            <a:r>
              <a:rPr lang="es-ES" dirty="0">
                <a:latin typeface="Calibri" panose="020F0502020204030204" pitchFamily="34" charset="0"/>
                <a:ea typeface="Calibri" panose="020F0502020204030204" pitchFamily="34" charset="0"/>
                <a:cs typeface="Times New Roman" panose="02020603050405020304" pitchFamily="18" charset="0"/>
              </a:rPr>
              <a:t>(</a:t>
            </a:r>
            <a:r>
              <a:rPr lang="es-ES" b="1" dirty="0">
                <a:latin typeface="Calibri" panose="020F0502020204030204" pitchFamily="34" charset="0"/>
                <a:ea typeface="Calibri" panose="020F0502020204030204" pitchFamily="34" charset="0"/>
                <a:cs typeface="Times New Roman" panose="02020603050405020304" pitchFamily="18" charset="0"/>
              </a:rPr>
              <a:t>132</a:t>
            </a:r>
            <a:r>
              <a:rPr lang="es-ES" dirty="0">
                <a:latin typeface="Calibri" panose="020F0502020204030204" pitchFamily="34" charset="0"/>
                <a:ea typeface="Calibri" panose="020F0502020204030204" pitchFamily="34" charset="0"/>
                <a:cs typeface="Times New Roman" panose="02020603050405020304" pitchFamily="18" charset="0"/>
              </a:rPr>
              <a:t> familias, El Alto Lote 2A-5, Mi casa LOGA, LOGA).</a:t>
            </a:r>
            <a:endParaRPr lang="es-CL" dirty="0">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15000"/>
              </a:lnSpc>
              <a:spcAft>
                <a:spcPts val="600"/>
              </a:spcAft>
              <a:buFont typeface="+mj-lt"/>
              <a:buAutoNum type="arabicPeriod"/>
            </a:pPr>
            <a:r>
              <a:rPr lang="es-ES" sz="2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Sueños del Norte </a:t>
            </a:r>
            <a:r>
              <a:rPr lang="es-ES" dirty="0">
                <a:latin typeface="Calibri" panose="020F0502020204030204" pitchFamily="34" charset="0"/>
                <a:ea typeface="Calibri" panose="020F0502020204030204" pitchFamily="34" charset="0"/>
                <a:cs typeface="Times New Roman" panose="02020603050405020304" pitchFamily="18" charset="0"/>
              </a:rPr>
              <a:t>(</a:t>
            </a:r>
            <a:r>
              <a:rPr lang="es-ES" b="1" dirty="0">
                <a:latin typeface="Calibri" panose="020F0502020204030204" pitchFamily="34" charset="0"/>
                <a:ea typeface="Calibri" panose="020F0502020204030204" pitchFamily="34" charset="0"/>
                <a:cs typeface="Times New Roman" panose="02020603050405020304" pitchFamily="18" charset="0"/>
              </a:rPr>
              <a:t>132</a:t>
            </a:r>
            <a:r>
              <a:rPr lang="es-ES" dirty="0">
                <a:latin typeface="Calibri" panose="020F0502020204030204" pitchFamily="34" charset="0"/>
                <a:ea typeface="Calibri" panose="020F0502020204030204" pitchFamily="34" charset="0"/>
                <a:cs typeface="Times New Roman" panose="02020603050405020304" pitchFamily="18" charset="0"/>
              </a:rPr>
              <a:t> familias, El Alto Lote 2A-6, Mi casa LOGA, LOGA).</a:t>
            </a:r>
          </a:p>
          <a:p>
            <a:pPr marL="457200" indent="-457200" algn="just">
              <a:lnSpc>
                <a:spcPct val="115000"/>
              </a:lnSpc>
              <a:spcAft>
                <a:spcPts val="600"/>
              </a:spcAft>
              <a:buFont typeface="+mj-lt"/>
              <a:buAutoNum type="arabicPeriod"/>
            </a:pPr>
            <a:r>
              <a:rPr lang="es-ES" sz="2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Buena Vista </a:t>
            </a:r>
            <a:r>
              <a:rPr lang="es-ES" dirty="0">
                <a:latin typeface="Calibri" panose="020F0502020204030204" pitchFamily="34" charset="0"/>
                <a:ea typeface="Calibri" panose="020F0502020204030204" pitchFamily="34" charset="0"/>
                <a:cs typeface="Times New Roman" panose="02020603050405020304" pitchFamily="18" charset="0"/>
              </a:rPr>
              <a:t>(</a:t>
            </a:r>
            <a:r>
              <a:rPr lang="es-ES" b="1" dirty="0">
                <a:latin typeface="Calibri" panose="020F0502020204030204" pitchFamily="34" charset="0"/>
                <a:ea typeface="Calibri" panose="020F0502020204030204" pitchFamily="34" charset="0"/>
                <a:cs typeface="Times New Roman" panose="02020603050405020304" pitchFamily="18" charset="0"/>
              </a:rPr>
              <a:t>128</a:t>
            </a:r>
            <a:r>
              <a:rPr lang="es-ES" dirty="0">
                <a:latin typeface="Calibri" panose="020F0502020204030204" pitchFamily="34" charset="0"/>
                <a:ea typeface="Calibri" panose="020F0502020204030204" pitchFamily="34" charset="0"/>
                <a:cs typeface="Times New Roman" panose="02020603050405020304" pitchFamily="18" charset="0"/>
              </a:rPr>
              <a:t> familias, Lote D Cerro La Cruz, Gestora </a:t>
            </a:r>
            <a:r>
              <a:rPr lang="es-ES" dirty="0" err="1">
                <a:latin typeface="Calibri" panose="020F0502020204030204" pitchFamily="34" charset="0"/>
                <a:ea typeface="Calibri" panose="020F0502020204030204" pitchFamily="34" charset="0"/>
                <a:cs typeface="Times New Roman" panose="02020603050405020304" pitchFamily="18" charset="0"/>
              </a:rPr>
              <a:t>MasHogar</a:t>
            </a:r>
            <a:r>
              <a:rPr lang="es-ES" dirty="0">
                <a:latin typeface="Calibri" panose="020F0502020204030204" pitchFamily="34" charset="0"/>
                <a:ea typeface="Calibri" panose="020F0502020204030204" pitchFamily="34" charset="0"/>
                <a:cs typeface="Times New Roman" panose="02020603050405020304" pitchFamily="18" charset="0"/>
              </a:rPr>
              <a:t>, Guzmán y Larraín).</a:t>
            </a:r>
          </a:p>
        </p:txBody>
      </p:sp>
      <p:pic>
        <p:nvPicPr>
          <p:cNvPr id="15" name="Imagen 14">
            <a:extLst>
              <a:ext uri="{FF2B5EF4-FFF2-40B4-BE49-F238E27FC236}">
                <a16:creationId xmlns:a16="http://schemas.microsoft.com/office/drawing/2014/main" id="{588B357C-49A8-4269-8532-AFC2E83749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02" y="115908"/>
            <a:ext cx="2389498" cy="6438877"/>
          </a:xfrm>
          <a:prstGeom prst="rect">
            <a:avLst/>
          </a:prstGeom>
          <a:ln>
            <a:solidFill>
              <a:schemeClr val="accent1">
                <a:lumMod val="50000"/>
              </a:schemeClr>
            </a:solidFill>
          </a:ln>
          <a:effectLst>
            <a:outerShdw blurRad="292100" dist="139700" dir="2700000" algn="tl" rotWithShape="0">
              <a:srgbClr val="333333">
                <a:alpha val="65000"/>
              </a:srgbClr>
            </a:outerShdw>
          </a:effectLst>
        </p:spPr>
      </p:pic>
      <p:sp>
        <p:nvSpPr>
          <p:cNvPr id="18" name="Rectángulo 17">
            <a:extLst>
              <a:ext uri="{FF2B5EF4-FFF2-40B4-BE49-F238E27FC236}">
                <a16:creationId xmlns:a16="http://schemas.microsoft.com/office/drawing/2014/main" id="{399308E6-FF0C-4F0C-8825-10FBAA0DAF3B}"/>
              </a:ext>
            </a:extLst>
          </p:cNvPr>
          <p:cNvSpPr/>
          <p:nvPr/>
        </p:nvSpPr>
        <p:spPr>
          <a:xfrm>
            <a:off x="271574" y="115909"/>
            <a:ext cx="2045753" cy="707886"/>
          </a:xfrm>
          <a:prstGeom prst="rect">
            <a:avLst/>
          </a:prstGeom>
          <a:noFill/>
        </p:spPr>
        <p:txBody>
          <a:bodyPr wrap="none" lIns="91440" tIns="45720" rIns="91440" bIns="45720">
            <a:spAutoFit/>
          </a:bodyPr>
          <a:lstStyle/>
          <a:p>
            <a:pPr algn="ctr"/>
            <a:r>
              <a:rPr lang="es-ES" sz="4000" b="1" dirty="0">
                <a:ln w="0"/>
                <a:solidFill>
                  <a:schemeClr val="bg1"/>
                </a:solidFill>
                <a:effectLst>
                  <a:outerShdw blurRad="38100" dist="19050" dir="2700000" algn="tl" rotWithShape="0">
                    <a:schemeClr val="dk1">
                      <a:alpha val="40000"/>
                    </a:schemeClr>
                  </a:outerShdw>
                </a:effectLst>
              </a:rPr>
              <a:t>Vivienda</a:t>
            </a:r>
            <a:endParaRPr lang="es-ES" sz="4000" b="1" cap="none" spc="0" dirty="0">
              <a:ln w="0"/>
              <a:solidFill>
                <a:schemeClr val="bg1"/>
              </a:solidFill>
              <a:effectLst>
                <a:outerShdw blurRad="38100" dist="19050" dir="2700000" algn="tl" rotWithShape="0">
                  <a:schemeClr val="dk1">
                    <a:alpha val="40000"/>
                  </a:schemeClr>
                </a:outerShdw>
              </a:effectLst>
            </a:endParaRPr>
          </a:p>
        </p:txBody>
      </p:sp>
      <p:sp>
        <p:nvSpPr>
          <p:cNvPr id="17" name="12 Rectángulo redondeado">
            <a:extLst>
              <a:ext uri="{FF2B5EF4-FFF2-40B4-BE49-F238E27FC236}">
                <a16:creationId xmlns:a16="http://schemas.microsoft.com/office/drawing/2014/main" id="{E411C009-1B27-44FC-B968-CC2A1F4607A5}"/>
              </a:ext>
            </a:extLst>
          </p:cNvPr>
          <p:cNvSpPr/>
          <p:nvPr/>
        </p:nvSpPr>
        <p:spPr>
          <a:xfrm>
            <a:off x="2842630" y="115908"/>
            <a:ext cx="3414006" cy="946651"/>
          </a:xfrm>
          <a:prstGeom prst="roundRect">
            <a:avLst/>
          </a:prstGeom>
          <a:solidFill>
            <a:srgbClr val="C0000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PROYECTOS HABITACIONALES</a:t>
            </a:r>
          </a:p>
          <a:p>
            <a:pPr algn="ctr"/>
            <a:r>
              <a:rPr lang="es-CL" altLang="es-CL" sz="2000" b="1" dirty="0">
                <a:solidFill>
                  <a:schemeClr val="bg1"/>
                </a:solidFill>
              </a:rPr>
              <a:t>EN EJECUCION</a:t>
            </a:r>
          </a:p>
        </p:txBody>
      </p:sp>
      <p:pic>
        <p:nvPicPr>
          <p:cNvPr id="11" name="Picture 3">
            <a:extLst>
              <a:ext uri="{FF2B5EF4-FFF2-40B4-BE49-F238E27FC236}">
                <a16:creationId xmlns:a16="http://schemas.microsoft.com/office/drawing/2014/main" id="{8D9C7306-928E-4A0F-AF0B-1971EB96BDD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1277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DD3D3B0-5F09-4B94-A405-E9931EE31F02}"/>
              </a:ext>
            </a:extLst>
          </p:cNvPr>
          <p:cNvSpPr/>
          <p:nvPr/>
        </p:nvSpPr>
        <p:spPr>
          <a:xfrm>
            <a:off x="2842630" y="1249442"/>
            <a:ext cx="9249668" cy="4097788"/>
          </a:xfrm>
          <a:prstGeom prst="rect">
            <a:avLst/>
          </a:prstGeom>
        </p:spPr>
        <p:txBody>
          <a:bodyPr wrap="square">
            <a:spAutoFit/>
          </a:bodyPr>
          <a:lstStyle/>
          <a:p>
            <a:pPr algn="just">
              <a:spcAft>
                <a:spcPts val="600"/>
              </a:spcAft>
            </a:pPr>
            <a:r>
              <a:rPr lang="es-CL" sz="2000" b="1" dirty="0">
                <a:latin typeface="Calibri" panose="020F0502020204030204" pitchFamily="34" charset="0"/>
                <a:ea typeface="Cambria" panose="02040503050406030204" pitchFamily="18" charset="0"/>
                <a:cs typeface="Times New Roman" panose="02020603050405020304" pitchFamily="18" charset="0"/>
              </a:rPr>
              <a:t>Actualmente hay </a:t>
            </a:r>
            <a:r>
              <a:rPr lang="es-CL" sz="2000"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12 proyectos habitacionales </a:t>
            </a:r>
            <a:r>
              <a:rPr lang="es-CL" sz="2000" b="1" dirty="0">
                <a:latin typeface="Calibri" panose="020F0502020204030204" pitchFamily="34" charset="0"/>
                <a:ea typeface="Cambria" panose="02040503050406030204" pitchFamily="18" charset="0"/>
                <a:cs typeface="Times New Roman" panose="02020603050405020304" pitchFamily="18" charset="0"/>
              </a:rPr>
              <a:t>financiados con el Fondo Solidario de Elección de Vivienda </a:t>
            </a:r>
            <a:r>
              <a:rPr lang="es-CL" sz="2000"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en ejecución</a:t>
            </a:r>
            <a:r>
              <a:rPr lang="es-CL" sz="2000" b="1" dirty="0">
                <a:latin typeface="Calibri" panose="020F0502020204030204" pitchFamily="34" charset="0"/>
                <a:ea typeface="Cambria" panose="02040503050406030204" pitchFamily="18" charset="0"/>
                <a:cs typeface="Times New Roman" panose="02020603050405020304" pitchFamily="18" charset="0"/>
              </a:rPr>
              <a:t>, para </a:t>
            </a:r>
            <a:r>
              <a:rPr lang="es-CL" sz="2000"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1.751 familias</a:t>
            </a:r>
            <a:r>
              <a:rPr lang="es-CL" sz="2000" b="1" dirty="0">
                <a:latin typeface="Calibri" panose="020F0502020204030204" pitchFamily="34" charset="0"/>
                <a:ea typeface="Cambria" panose="02040503050406030204" pitchFamily="18" charset="0"/>
                <a:cs typeface="Times New Roman" panose="02020603050405020304" pitchFamily="18" charset="0"/>
              </a:rPr>
              <a:t>: </a:t>
            </a:r>
          </a:p>
          <a:p>
            <a:pPr algn="just">
              <a:spcAft>
                <a:spcPts val="600"/>
              </a:spcAft>
            </a:pPr>
            <a:endParaRPr lang="es-CL" sz="900" b="1" dirty="0">
              <a:latin typeface="Calibri" panose="020F0502020204030204" pitchFamily="34" charset="0"/>
              <a:ea typeface="Cambria" panose="02040503050406030204" pitchFamily="18" charset="0"/>
              <a:cs typeface="Times New Roman" panose="02020603050405020304" pitchFamily="18" charset="0"/>
            </a:endParaRPr>
          </a:p>
          <a:p>
            <a:pPr marL="457200" indent="-457200" algn="just">
              <a:lnSpc>
                <a:spcPct val="115000"/>
              </a:lnSpc>
              <a:spcAft>
                <a:spcPts val="600"/>
              </a:spcAft>
              <a:buFont typeface="+mj-lt"/>
              <a:buAutoNum type="arabicPeriod" startAt="7"/>
            </a:pPr>
            <a:r>
              <a:rPr lang="es-ES" sz="2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Terrazas del Mar</a:t>
            </a:r>
            <a:r>
              <a:rPr lang="es-ES"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ES" dirty="0">
                <a:latin typeface="Calibri" panose="020F0502020204030204" pitchFamily="34" charset="0"/>
                <a:ea typeface="Calibri" panose="020F0502020204030204" pitchFamily="34" charset="0"/>
                <a:cs typeface="Times New Roman" panose="02020603050405020304" pitchFamily="18" charset="0"/>
              </a:rPr>
              <a:t>(</a:t>
            </a:r>
            <a:r>
              <a:rPr lang="es-ES" b="1" dirty="0">
                <a:latin typeface="Calibri" panose="020F0502020204030204" pitchFamily="34" charset="0"/>
                <a:ea typeface="Calibri" panose="020F0502020204030204" pitchFamily="34" charset="0"/>
                <a:cs typeface="Times New Roman" panose="02020603050405020304" pitchFamily="18" charset="0"/>
              </a:rPr>
              <a:t>144</a:t>
            </a:r>
            <a:r>
              <a:rPr lang="es-ES" dirty="0">
                <a:latin typeface="Calibri" panose="020F0502020204030204" pitchFamily="34" charset="0"/>
                <a:ea typeface="Calibri" panose="020F0502020204030204" pitchFamily="34" charset="0"/>
                <a:cs typeface="Times New Roman" panose="02020603050405020304" pitchFamily="18" charset="0"/>
              </a:rPr>
              <a:t> familias, El Alto Lote 2A-11, ACL, ACL).</a:t>
            </a:r>
          </a:p>
          <a:p>
            <a:pPr marL="457200" indent="-457200" algn="just">
              <a:lnSpc>
                <a:spcPct val="115000"/>
              </a:lnSpc>
              <a:spcAft>
                <a:spcPts val="600"/>
              </a:spcAft>
              <a:buFont typeface="+mj-lt"/>
              <a:buAutoNum type="arabicPeriod" startAt="7"/>
            </a:pPr>
            <a:r>
              <a:rPr lang="es-ES" sz="2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Hijos de la Tierra </a:t>
            </a:r>
            <a:r>
              <a:rPr lang="es-ES" dirty="0">
                <a:latin typeface="Calibri" panose="020F0502020204030204" pitchFamily="34" charset="0"/>
                <a:ea typeface="Calibri" panose="020F0502020204030204" pitchFamily="34" charset="0"/>
                <a:cs typeface="Times New Roman" panose="02020603050405020304" pitchFamily="18" charset="0"/>
              </a:rPr>
              <a:t>(</a:t>
            </a:r>
            <a:r>
              <a:rPr lang="es-ES" b="1" dirty="0">
                <a:latin typeface="Calibri" panose="020F0502020204030204" pitchFamily="34" charset="0"/>
                <a:ea typeface="Calibri" panose="020F0502020204030204" pitchFamily="34" charset="0"/>
                <a:cs typeface="Times New Roman" panose="02020603050405020304" pitchFamily="18" charset="0"/>
              </a:rPr>
              <a:t>100</a:t>
            </a:r>
            <a:r>
              <a:rPr lang="es-ES" dirty="0">
                <a:latin typeface="Calibri" panose="020F0502020204030204" pitchFamily="34" charset="0"/>
                <a:ea typeface="Calibri" panose="020F0502020204030204" pitchFamily="34" charset="0"/>
                <a:cs typeface="Times New Roman" panose="02020603050405020304" pitchFamily="18" charset="0"/>
              </a:rPr>
              <a:t> familias, Nuevo Norte Mz. M, ACL, ACL).</a:t>
            </a:r>
          </a:p>
          <a:p>
            <a:pPr marL="457200" indent="-457200" algn="just">
              <a:lnSpc>
                <a:spcPct val="115000"/>
              </a:lnSpc>
              <a:spcAft>
                <a:spcPts val="600"/>
              </a:spcAft>
              <a:buFont typeface="+mj-lt"/>
              <a:buAutoNum type="arabicPeriod" startAt="7"/>
            </a:pPr>
            <a:r>
              <a:rPr lang="es-ES" sz="2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Vista Morro </a:t>
            </a:r>
            <a:r>
              <a:rPr lang="es-ES" dirty="0">
                <a:latin typeface="Calibri" panose="020F0502020204030204" pitchFamily="34" charset="0"/>
                <a:ea typeface="Calibri" panose="020F0502020204030204" pitchFamily="34" charset="0"/>
                <a:cs typeface="Times New Roman" panose="02020603050405020304" pitchFamily="18" charset="0"/>
              </a:rPr>
              <a:t>(</a:t>
            </a:r>
            <a:r>
              <a:rPr lang="es-ES" b="1" dirty="0">
                <a:latin typeface="Calibri" panose="020F0502020204030204" pitchFamily="34" charset="0"/>
                <a:ea typeface="Calibri" panose="020F0502020204030204" pitchFamily="34" charset="0"/>
                <a:cs typeface="Times New Roman" panose="02020603050405020304" pitchFamily="18" charset="0"/>
              </a:rPr>
              <a:t>150</a:t>
            </a:r>
            <a:r>
              <a:rPr lang="es-ES" dirty="0">
                <a:latin typeface="Calibri" panose="020F0502020204030204" pitchFamily="34" charset="0"/>
                <a:ea typeface="Calibri" panose="020F0502020204030204" pitchFamily="34" charset="0"/>
                <a:cs typeface="Times New Roman" panose="02020603050405020304" pitchFamily="18" charset="0"/>
              </a:rPr>
              <a:t> familias, Lote C Cerro La Cruz, Gestora MasHogar, Guzmán y Larraín).</a:t>
            </a:r>
          </a:p>
          <a:p>
            <a:pPr marL="457200" lvl="0" indent="-457200" algn="just">
              <a:lnSpc>
                <a:spcPct val="115000"/>
              </a:lnSpc>
              <a:spcAft>
                <a:spcPts val="600"/>
              </a:spcAft>
              <a:buFont typeface="+mj-lt"/>
              <a:buAutoNum type="arabicPeriod" startAt="7"/>
            </a:pPr>
            <a:r>
              <a:rPr lang="es-ES" sz="2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Vientos de </a:t>
            </a:r>
            <a:r>
              <a:rPr lang="es-ES" sz="22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Timtaya</a:t>
            </a:r>
            <a:r>
              <a:rPr lang="es-ES" sz="2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ES" dirty="0">
                <a:latin typeface="Calibri" panose="020F0502020204030204" pitchFamily="34" charset="0"/>
                <a:ea typeface="Calibri" panose="020F0502020204030204" pitchFamily="34" charset="0"/>
                <a:cs typeface="Times New Roman" panose="02020603050405020304" pitchFamily="18" charset="0"/>
              </a:rPr>
              <a:t>(</a:t>
            </a:r>
            <a:r>
              <a:rPr lang="es-ES" b="1" dirty="0">
                <a:latin typeface="Calibri" panose="020F0502020204030204" pitchFamily="34" charset="0"/>
                <a:ea typeface="Calibri" panose="020F0502020204030204" pitchFamily="34" charset="0"/>
                <a:cs typeface="Times New Roman" panose="02020603050405020304" pitchFamily="18" charset="0"/>
              </a:rPr>
              <a:t>330</a:t>
            </a:r>
            <a:r>
              <a:rPr lang="es-ES" dirty="0">
                <a:latin typeface="Calibri" panose="020F0502020204030204" pitchFamily="34" charset="0"/>
                <a:ea typeface="Calibri" panose="020F0502020204030204" pitchFamily="34" charset="0"/>
                <a:cs typeface="Times New Roman" panose="02020603050405020304" pitchFamily="18" charset="0"/>
              </a:rPr>
              <a:t> familias, El Alto Lotes 2A-7  2A-8, Nuevo Hogar, PACAL).</a:t>
            </a:r>
            <a:endParaRPr lang="es-CL" dirty="0">
              <a:latin typeface="Calibri" panose="020F0502020204030204" pitchFamily="34" charset="0"/>
              <a:ea typeface="Calibri" panose="020F0502020204030204" pitchFamily="34" charset="0"/>
              <a:cs typeface="Times New Roman" panose="02020603050405020304" pitchFamily="18" charset="0"/>
            </a:endParaRPr>
          </a:p>
          <a:p>
            <a:pPr marL="457200" lvl="0" indent="-457200" algn="just">
              <a:lnSpc>
                <a:spcPct val="115000"/>
              </a:lnSpc>
              <a:spcAft>
                <a:spcPts val="600"/>
              </a:spcAft>
              <a:buFont typeface="+mj-lt"/>
              <a:buAutoNum type="arabicPeriod" startAt="7"/>
            </a:pPr>
            <a:r>
              <a:rPr lang="es-ES" sz="2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Oasis de </a:t>
            </a:r>
            <a:r>
              <a:rPr lang="es-ES" sz="22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Tankara</a:t>
            </a:r>
            <a:r>
              <a:rPr lang="es-ES" sz="2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ES" dirty="0">
                <a:latin typeface="Calibri" panose="020F0502020204030204" pitchFamily="34" charset="0"/>
                <a:ea typeface="Calibri" panose="020F0502020204030204" pitchFamily="34" charset="0"/>
                <a:cs typeface="Times New Roman" panose="02020603050405020304" pitchFamily="18" charset="0"/>
              </a:rPr>
              <a:t>(</a:t>
            </a:r>
            <a:r>
              <a:rPr lang="es-ES" b="1" dirty="0">
                <a:latin typeface="Calibri" panose="020F0502020204030204" pitchFamily="34" charset="0"/>
                <a:ea typeface="Calibri" panose="020F0502020204030204" pitchFamily="34" charset="0"/>
                <a:cs typeface="Times New Roman" panose="02020603050405020304" pitchFamily="18" charset="0"/>
              </a:rPr>
              <a:t>150</a:t>
            </a:r>
            <a:r>
              <a:rPr lang="es-ES" dirty="0">
                <a:latin typeface="Calibri" panose="020F0502020204030204" pitchFamily="34" charset="0"/>
                <a:ea typeface="Calibri" panose="020F0502020204030204" pitchFamily="34" charset="0"/>
                <a:cs typeface="Times New Roman" panose="02020603050405020304" pitchFamily="18" charset="0"/>
              </a:rPr>
              <a:t> familias, El Alto Lote 2A-9 , Nuevo Hogar, PACAL).</a:t>
            </a:r>
            <a:endParaRPr lang="es-CL" dirty="0">
              <a:latin typeface="Calibri" panose="020F0502020204030204" pitchFamily="34" charset="0"/>
              <a:ea typeface="Calibri" panose="020F0502020204030204" pitchFamily="34" charset="0"/>
              <a:cs typeface="Times New Roman" panose="02020603050405020304" pitchFamily="18" charset="0"/>
            </a:endParaRPr>
          </a:p>
          <a:p>
            <a:pPr marL="457200" lvl="0" indent="-457200" algn="just">
              <a:lnSpc>
                <a:spcPct val="115000"/>
              </a:lnSpc>
              <a:spcAft>
                <a:spcPts val="600"/>
              </a:spcAft>
              <a:buFont typeface="+mj-lt"/>
              <a:buAutoNum type="arabicPeriod" startAt="7"/>
            </a:pPr>
            <a:r>
              <a:rPr lang="es-ES" sz="2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Oasis de </a:t>
            </a:r>
            <a:r>
              <a:rPr lang="es-ES" sz="22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Yatiri</a:t>
            </a:r>
            <a:r>
              <a:rPr lang="es-ES" sz="2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s-ES" dirty="0">
                <a:latin typeface="Calibri" panose="020F0502020204030204" pitchFamily="34" charset="0"/>
                <a:ea typeface="Calibri" panose="020F0502020204030204" pitchFamily="34" charset="0"/>
                <a:cs typeface="Times New Roman" panose="02020603050405020304" pitchFamily="18" charset="0"/>
              </a:rPr>
              <a:t>(</a:t>
            </a:r>
            <a:r>
              <a:rPr lang="es-ES" b="1" dirty="0">
                <a:latin typeface="Calibri" panose="020F0502020204030204" pitchFamily="34" charset="0"/>
                <a:ea typeface="Calibri" panose="020F0502020204030204" pitchFamily="34" charset="0"/>
                <a:cs typeface="Times New Roman" panose="02020603050405020304" pitchFamily="18" charset="0"/>
              </a:rPr>
              <a:t>137</a:t>
            </a:r>
            <a:r>
              <a:rPr lang="es-ES" dirty="0">
                <a:latin typeface="Calibri" panose="020F0502020204030204" pitchFamily="34" charset="0"/>
                <a:ea typeface="Calibri" panose="020F0502020204030204" pitchFamily="34" charset="0"/>
                <a:cs typeface="Times New Roman" panose="02020603050405020304" pitchFamily="18" charset="0"/>
              </a:rPr>
              <a:t> familias, El Alto Lote 2A-10 y 2A-13 , Nuevo Hogar, PACAL).</a:t>
            </a:r>
            <a:endParaRPr lang="es-CL" dirty="0">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15000"/>
              </a:lnSpc>
              <a:spcAft>
                <a:spcPts val="600"/>
              </a:spcAft>
              <a:buFont typeface="+mj-lt"/>
              <a:buAutoNum type="arabicPeriod" startAt="7"/>
            </a:pPr>
            <a:endParaRPr lang="es-E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5" name="Imagen 14">
            <a:extLst>
              <a:ext uri="{FF2B5EF4-FFF2-40B4-BE49-F238E27FC236}">
                <a16:creationId xmlns:a16="http://schemas.microsoft.com/office/drawing/2014/main" id="{588B357C-49A8-4269-8532-AFC2E83749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7430" y="115908"/>
            <a:ext cx="2191770" cy="5906069"/>
          </a:xfrm>
          <a:prstGeom prst="rect">
            <a:avLst/>
          </a:prstGeom>
          <a:ln>
            <a:solidFill>
              <a:schemeClr val="accent1">
                <a:lumMod val="50000"/>
              </a:schemeClr>
            </a:solidFill>
          </a:ln>
          <a:effectLst>
            <a:outerShdw blurRad="292100" dist="139700" dir="2700000" algn="tl" rotWithShape="0">
              <a:srgbClr val="333333">
                <a:alpha val="65000"/>
              </a:srgbClr>
            </a:outerShdw>
          </a:effectLst>
        </p:spPr>
      </p:pic>
      <p:sp>
        <p:nvSpPr>
          <p:cNvPr id="18" name="Rectángulo 17">
            <a:extLst>
              <a:ext uri="{FF2B5EF4-FFF2-40B4-BE49-F238E27FC236}">
                <a16:creationId xmlns:a16="http://schemas.microsoft.com/office/drawing/2014/main" id="{399308E6-FF0C-4F0C-8825-10FBAA0DAF3B}"/>
              </a:ext>
            </a:extLst>
          </p:cNvPr>
          <p:cNvSpPr/>
          <p:nvPr/>
        </p:nvSpPr>
        <p:spPr>
          <a:xfrm>
            <a:off x="271574" y="115909"/>
            <a:ext cx="2045753" cy="707886"/>
          </a:xfrm>
          <a:prstGeom prst="rect">
            <a:avLst/>
          </a:prstGeom>
          <a:noFill/>
        </p:spPr>
        <p:txBody>
          <a:bodyPr wrap="none" lIns="91440" tIns="45720" rIns="91440" bIns="45720">
            <a:spAutoFit/>
          </a:bodyPr>
          <a:lstStyle/>
          <a:p>
            <a:pPr algn="ctr"/>
            <a:r>
              <a:rPr lang="es-ES" sz="4000" b="1" dirty="0">
                <a:ln w="0"/>
                <a:solidFill>
                  <a:schemeClr val="bg1"/>
                </a:solidFill>
                <a:effectLst>
                  <a:outerShdw blurRad="38100" dist="19050" dir="2700000" algn="tl" rotWithShape="0">
                    <a:schemeClr val="dk1">
                      <a:alpha val="40000"/>
                    </a:schemeClr>
                  </a:outerShdw>
                </a:effectLst>
              </a:rPr>
              <a:t>Vivienda</a:t>
            </a:r>
            <a:endParaRPr lang="es-ES" sz="4000" b="1" cap="none" spc="0" dirty="0">
              <a:ln w="0"/>
              <a:solidFill>
                <a:schemeClr val="bg1"/>
              </a:solidFill>
              <a:effectLst>
                <a:outerShdw blurRad="38100" dist="19050" dir="2700000" algn="tl" rotWithShape="0">
                  <a:schemeClr val="dk1">
                    <a:alpha val="40000"/>
                  </a:schemeClr>
                </a:outerShdw>
              </a:effectLst>
            </a:endParaRPr>
          </a:p>
        </p:txBody>
      </p:sp>
      <p:sp>
        <p:nvSpPr>
          <p:cNvPr id="17" name="12 Rectángulo redondeado">
            <a:extLst>
              <a:ext uri="{FF2B5EF4-FFF2-40B4-BE49-F238E27FC236}">
                <a16:creationId xmlns:a16="http://schemas.microsoft.com/office/drawing/2014/main" id="{E411C009-1B27-44FC-B968-CC2A1F4607A5}"/>
              </a:ext>
            </a:extLst>
          </p:cNvPr>
          <p:cNvSpPr/>
          <p:nvPr/>
        </p:nvSpPr>
        <p:spPr>
          <a:xfrm>
            <a:off x="2842630" y="115908"/>
            <a:ext cx="3414006" cy="946651"/>
          </a:xfrm>
          <a:prstGeom prst="roundRect">
            <a:avLst/>
          </a:prstGeom>
          <a:solidFill>
            <a:srgbClr val="C0000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PROYECTOS HABITACIONALES</a:t>
            </a:r>
          </a:p>
          <a:p>
            <a:pPr algn="ctr"/>
            <a:r>
              <a:rPr lang="es-CL" altLang="es-CL" sz="2000" b="1" dirty="0">
                <a:solidFill>
                  <a:schemeClr val="bg1"/>
                </a:solidFill>
              </a:rPr>
              <a:t>EN EJECUCION</a:t>
            </a:r>
          </a:p>
        </p:txBody>
      </p:sp>
      <p:pic>
        <p:nvPicPr>
          <p:cNvPr id="11" name="Picture 3">
            <a:extLst>
              <a:ext uri="{FF2B5EF4-FFF2-40B4-BE49-F238E27FC236}">
                <a16:creationId xmlns:a16="http://schemas.microsoft.com/office/drawing/2014/main" id="{8D9C7306-928E-4A0F-AF0B-1971EB96BDD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6962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9"/>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2667">
                <a:solidFill>
                  <a:srgbClr val="595959"/>
                </a:solidFill>
                <a:latin typeface="Calibri" pitchFamily="34" charset="0"/>
                <a:ea typeface="ヒラギノ角ゴ Pro W3" charset="-128"/>
              </a:defRPr>
            </a:lvl1pPr>
            <a:lvl2pPr marL="990575" indent="-380990" eaLnBrk="0" hangingPunct="0">
              <a:spcBef>
                <a:spcPct val="20000"/>
              </a:spcBef>
              <a:buFont typeface="Arial" pitchFamily="34" charset="0"/>
              <a:buChar char="–"/>
              <a:defRPr>
                <a:solidFill>
                  <a:srgbClr val="595959"/>
                </a:solidFill>
                <a:latin typeface="Calibri" pitchFamily="34" charset="0"/>
                <a:ea typeface="ヒラギノ角ゴ Pro W3" charset="-128"/>
              </a:defRPr>
            </a:lvl2pPr>
            <a:lvl3pPr marL="1523962" indent="-304792" eaLnBrk="0" hangingPunct="0">
              <a:spcBef>
                <a:spcPct val="20000"/>
              </a:spcBef>
              <a:buFont typeface="Arial" pitchFamily="34" charset="0"/>
              <a:buChar char="•"/>
              <a:defRPr sz="2133">
                <a:solidFill>
                  <a:srgbClr val="595959"/>
                </a:solidFill>
                <a:latin typeface="Calibri" pitchFamily="34" charset="0"/>
                <a:ea typeface="ヒラギノ角ゴ Pro W3" charset="-128"/>
              </a:defRPr>
            </a:lvl3pPr>
            <a:lvl4pPr marL="2133547" indent="-304792" eaLnBrk="0" hangingPunct="0">
              <a:spcBef>
                <a:spcPct val="20000"/>
              </a:spcBef>
              <a:buFont typeface="Arial" pitchFamily="34" charset="0"/>
              <a:buChar char="–"/>
              <a:defRPr sz="1867">
                <a:solidFill>
                  <a:srgbClr val="595959"/>
                </a:solidFill>
                <a:latin typeface="Calibri" pitchFamily="34" charset="0"/>
                <a:ea typeface="ヒラギノ角ゴ Pro W3" charset="-128"/>
              </a:defRPr>
            </a:lvl4pPr>
            <a:lvl5pPr marL="2743131" indent="-304792" eaLnBrk="0" hangingPunct="0">
              <a:spcBef>
                <a:spcPct val="20000"/>
              </a:spcBef>
              <a:buFont typeface="Arial" pitchFamily="34" charset="0"/>
              <a:buChar char="»"/>
              <a:defRPr sz="1867">
                <a:solidFill>
                  <a:srgbClr val="595959"/>
                </a:solidFill>
                <a:latin typeface="Calibri" pitchFamily="34" charset="0"/>
                <a:ea typeface="ヒラギノ角ゴ Pro W3" charset="-128"/>
              </a:defRPr>
            </a:lvl5pPr>
            <a:lvl6pPr marL="3352716" indent="-304792" defTabSz="609585" eaLnBrk="0" fontAlgn="base" hangingPunct="0">
              <a:spcBef>
                <a:spcPct val="20000"/>
              </a:spcBef>
              <a:spcAft>
                <a:spcPct val="0"/>
              </a:spcAft>
              <a:buFont typeface="Arial" pitchFamily="34" charset="0"/>
              <a:buChar char="»"/>
              <a:defRPr sz="1867">
                <a:solidFill>
                  <a:srgbClr val="595959"/>
                </a:solidFill>
                <a:latin typeface="Calibri" pitchFamily="34" charset="0"/>
                <a:ea typeface="ヒラギノ角ゴ Pro W3" charset="-128"/>
              </a:defRPr>
            </a:lvl6pPr>
            <a:lvl7pPr marL="3962301" indent="-304792" defTabSz="609585" eaLnBrk="0" fontAlgn="base" hangingPunct="0">
              <a:spcBef>
                <a:spcPct val="20000"/>
              </a:spcBef>
              <a:spcAft>
                <a:spcPct val="0"/>
              </a:spcAft>
              <a:buFont typeface="Arial" pitchFamily="34" charset="0"/>
              <a:buChar char="»"/>
              <a:defRPr sz="1867">
                <a:solidFill>
                  <a:srgbClr val="595959"/>
                </a:solidFill>
                <a:latin typeface="Calibri" pitchFamily="34" charset="0"/>
                <a:ea typeface="ヒラギノ角ゴ Pro W3" charset="-128"/>
              </a:defRPr>
            </a:lvl7pPr>
            <a:lvl8pPr marL="4571886" indent="-304792" defTabSz="609585" eaLnBrk="0" fontAlgn="base" hangingPunct="0">
              <a:spcBef>
                <a:spcPct val="20000"/>
              </a:spcBef>
              <a:spcAft>
                <a:spcPct val="0"/>
              </a:spcAft>
              <a:buFont typeface="Arial" pitchFamily="34" charset="0"/>
              <a:buChar char="»"/>
              <a:defRPr sz="1867">
                <a:solidFill>
                  <a:srgbClr val="595959"/>
                </a:solidFill>
                <a:latin typeface="Calibri" pitchFamily="34" charset="0"/>
                <a:ea typeface="ヒラギノ角ゴ Pro W3" charset="-128"/>
              </a:defRPr>
            </a:lvl8pPr>
            <a:lvl9pPr marL="5181470" indent="-304792" defTabSz="609585" eaLnBrk="0" fontAlgn="base" hangingPunct="0">
              <a:spcBef>
                <a:spcPct val="20000"/>
              </a:spcBef>
              <a:spcAft>
                <a:spcPct val="0"/>
              </a:spcAft>
              <a:buFont typeface="Arial" pitchFamily="34" charset="0"/>
              <a:buChar char="»"/>
              <a:defRPr sz="1867">
                <a:solidFill>
                  <a:srgbClr val="595959"/>
                </a:solidFill>
                <a:latin typeface="Calibri" pitchFamily="34" charset="0"/>
                <a:ea typeface="ヒラギノ角ゴ Pro W3" charset="-128"/>
              </a:defRPr>
            </a:lvl9pPr>
          </a:lstStyle>
          <a:p>
            <a:pPr eaLnBrk="1" hangingPunct="1">
              <a:spcBef>
                <a:spcPct val="0"/>
              </a:spcBef>
              <a:buFontTx/>
              <a:buNone/>
            </a:pPr>
            <a:fld id="{ACDEED44-2317-467E-9576-EE51F61F27F6}" type="slidenum">
              <a:rPr lang="en-US" altLang="es-CL" sz="1333">
                <a:solidFill>
                  <a:srgbClr val="898989"/>
                </a:solidFill>
                <a:latin typeface="Verdana" pitchFamily="34" charset="0"/>
              </a:rPr>
              <a:pPr eaLnBrk="1" hangingPunct="1">
                <a:spcBef>
                  <a:spcPct val="0"/>
                </a:spcBef>
                <a:buFontTx/>
                <a:buNone/>
              </a:pPr>
              <a:t>13</a:t>
            </a:fld>
            <a:endParaRPr lang="en-US" altLang="es-CL" sz="1333" dirty="0">
              <a:solidFill>
                <a:srgbClr val="898989"/>
              </a:solidFill>
              <a:latin typeface="Verdana" pitchFamily="34" charset="0"/>
            </a:endParaRPr>
          </a:p>
        </p:txBody>
      </p:sp>
      <p:pic>
        <p:nvPicPr>
          <p:cNvPr id="15" name="Imagen 14">
            <a:extLst>
              <a:ext uri="{FF2B5EF4-FFF2-40B4-BE49-F238E27FC236}">
                <a16:creationId xmlns:a16="http://schemas.microsoft.com/office/drawing/2014/main" id="{588B357C-49A8-4269-8532-AFC2E83749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3496" y="115908"/>
            <a:ext cx="2225704" cy="5997509"/>
          </a:xfrm>
          <a:prstGeom prst="rect">
            <a:avLst/>
          </a:prstGeom>
          <a:ln>
            <a:solidFill>
              <a:schemeClr val="accent1">
                <a:lumMod val="50000"/>
              </a:schemeClr>
            </a:solidFill>
          </a:ln>
          <a:effectLst>
            <a:outerShdw blurRad="292100" dist="139700" dir="2700000" algn="tl" rotWithShape="0">
              <a:srgbClr val="333333">
                <a:alpha val="65000"/>
              </a:srgbClr>
            </a:outerShdw>
          </a:effectLst>
        </p:spPr>
      </p:pic>
      <p:sp>
        <p:nvSpPr>
          <p:cNvPr id="18" name="Rectángulo 17">
            <a:extLst>
              <a:ext uri="{FF2B5EF4-FFF2-40B4-BE49-F238E27FC236}">
                <a16:creationId xmlns:a16="http://schemas.microsoft.com/office/drawing/2014/main" id="{399308E6-FF0C-4F0C-8825-10FBAA0DAF3B}"/>
              </a:ext>
            </a:extLst>
          </p:cNvPr>
          <p:cNvSpPr/>
          <p:nvPr/>
        </p:nvSpPr>
        <p:spPr>
          <a:xfrm>
            <a:off x="271574" y="115909"/>
            <a:ext cx="2045753" cy="707886"/>
          </a:xfrm>
          <a:prstGeom prst="rect">
            <a:avLst/>
          </a:prstGeom>
          <a:noFill/>
        </p:spPr>
        <p:txBody>
          <a:bodyPr wrap="none" lIns="91440" tIns="45720" rIns="91440" bIns="45720">
            <a:spAutoFit/>
          </a:bodyPr>
          <a:lstStyle/>
          <a:p>
            <a:pPr algn="ctr"/>
            <a:r>
              <a:rPr lang="es-ES" sz="4000" b="1" dirty="0">
                <a:ln w="0"/>
                <a:solidFill>
                  <a:schemeClr val="bg1"/>
                </a:solidFill>
                <a:effectLst>
                  <a:outerShdw blurRad="38100" dist="19050" dir="2700000" algn="tl" rotWithShape="0">
                    <a:schemeClr val="dk1">
                      <a:alpha val="40000"/>
                    </a:schemeClr>
                  </a:outerShdw>
                </a:effectLst>
              </a:rPr>
              <a:t>Vivienda</a:t>
            </a:r>
            <a:endParaRPr lang="es-ES" sz="4000" b="1" cap="none" spc="0" dirty="0">
              <a:ln w="0"/>
              <a:solidFill>
                <a:schemeClr val="bg1"/>
              </a:solidFill>
              <a:effectLst>
                <a:outerShdw blurRad="38100" dist="19050" dir="2700000" algn="tl" rotWithShape="0">
                  <a:schemeClr val="dk1">
                    <a:alpha val="40000"/>
                  </a:schemeClr>
                </a:outerShdw>
              </a:effectLst>
            </a:endParaRPr>
          </a:p>
        </p:txBody>
      </p:sp>
      <p:sp>
        <p:nvSpPr>
          <p:cNvPr id="17" name="12 Rectángulo redondeado">
            <a:extLst>
              <a:ext uri="{FF2B5EF4-FFF2-40B4-BE49-F238E27FC236}">
                <a16:creationId xmlns:a16="http://schemas.microsoft.com/office/drawing/2014/main" id="{E411C009-1B27-44FC-B968-CC2A1F4607A5}"/>
              </a:ext>
            </a:extLst>
          </p:cNvPr>
          <p:cNvSpPr/>
          <p:nvPr/>
        </p:nvSpPr>
        <p:spPr>
          <a:xfrm>
            <a:off x="4579990" y="136525"/>
            <a:ext cx="3414006" cy="946651"/>
          </a:xfrm>
          <a:prstGeom prst="roundRect">
            <a:avLst/>
          </a:prstGeom>
          <a:solidFill>
            <a:srgbClr val="C0000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PROYECTOS HABITACIONALES</a:t>
            </a:r>
          </a:p>
          <a:p>
            <a:pPr algn="ctr"/>
            <a:r>
              <a:rPr lang="es-CL" altLang="es-CL" sz="2000" b="1" dirty="0">
                <a:solidFill>
                  <a:schemeClr val="bg1"/>
                </a:solidFill>
              </a:rPr>
              <a:t>EN EJECUCIÓN</a:t>
            </a:r>
          </a:p>
        </p:txBody>
      </p:sp>
      <p:sp>
        <p:nvSpPr>
          <p:cNvPr id="3" name="Rectángulo 2">
            <a:extLst>
              <a:ext uri="{FF2B5EF4-FFF2-40B4-BE49-F238E27FC236}">
                <a16:creationId xmlns:a16="http://schemas.microsoft.com/office/drawing/2014/main" id="{8DD3D3B0-5F09-4B94-A405-E9931EE31F02}"/>
              </a:ext>
            </a:extLst>
          </p:cNvPr>
          <p:cNvSpPr/>
          <p:nvPr/>
        </p:nvSpPr>
        <p:spPr>
          <a:xfrm>
            <a:off x="2842630" y="1249442"/>
            <a:ext cx="9249668" cy="3805914"/>
          </a:xfrm>
          <a:prstGeom prst="rect">
            <a:avLst/>
          </a:prstGeom>
        </p:spPr>
        <p:txBody>
          <a:bodyPr wrap="square">
            <a:spAutoFit/>
          </a:bodyPr>
          <a:lstStyle/>
          <a:p>
            <a:pPr algn="just">
              <a:spcAft>
                <a:spcPts val="600"/>
              </a:spcAft>
            </a:pPr>
            <a:r>
              <a:rPr lang="es-CL" sz="2000" b="1" dirty="0">
                <a:latin typeface="Calibri" panose="020F0502020204030204" pitchFamily="34" charset="0"/>
                <a:ea typeface="Cambria" panose="02040503050406030204" pitchFamily="18" charset="0"/>
                <a:cs typeface="Times New Roman" panose="02020603050405020304" pitchFamily="18" charset="0"/>
              </a:rPr>
              <a:t>Además de </a:t>
            </a:r>
            <a:r>
              <a:rPr lang="es-CL" sz="2000"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5 proyectos habitacionales </a:t>
            </a:r>
            <a:r>
              <a:rPr lang="es-CL" sz="2000" b="1" dirty="0">
                <a:latin typeface="Calibri" panose="020F0502020204030204" pitchFamily="34" charset="0"/>
                <a:ea typeface="Cambria" panose="02040503050406030204" pitchFamily="18" charset="0"/>
                <a:cs typeface="Times New Roman" panose="02020603050405020304" pitchFamily="18" charset="0"/>
              </a:rPr>
              <a:t>correspondientes al Programa de Integración Social y Territorial </a:t>
            </a:r>
            <a:r>
              <a:rPr lang="es-CL" sz="2000"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en ejecución</a:t>
            </a:r>
            <a:r>
              <a:rPr lang="es-CL" sz="2000" b="1" dirty="0">
                <a:latin typeface="Calibri" panose="020F0502020204030204" pitchFamily="34" charset="0"/>
                <a:ea typeface="Cambria" panose="02040503050406030204" pitchFamily="18" charset="0"/>
                <a:cs typeface="Times New Roman" panose="02020603050405020304" pitchFamily="18" charset="0"/>
              </a:rPr>
              <a:t>, para </a:t>
            </a:r>
            <a:r>
              <a:rPr lang="es-CL" sz="2000"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1.424 familias</a:t>
            </a:r>
            <a:r>
              <a:rPr lang="es-CL" sz="2000" b="1" dirty="0">
                <a:latin typeface="Calibri" panose="020F0502020204030204" pitchFamily="34" charset="0"/>
                <a:ea typeface="Cambria" panose="02040503050406030204" pitchFamily="18" charset="0"/>
                <a:cs typeface="Times New Roman" panose="02020603050405020304" pitchFamily="18" charset="0"/>
              </a:rPr>
              <a:t>: </a:t>
            </a:r>
          </a:p>
          <a:p>
            <a:pPr algn="just">
              <a:spcAft>
                <a:spcPts val="600"/>
              </a:spcAft>
            </a:pPr>
            <a:endParaRPr lang="es-CL" sz="900" b="1" dirty="0">
              <a:latin typeface="Calibri" panose="020F0502020204030204" pitchFamily="34" charset="0"/>
              <a:ea typeface="Cambria" panose="02040503050406030204" pitchFamily="18" charset="0"/>
              <a:cs typeface="Times New Roman" panose="02020603050405020304" pitchFamily="18" charset="0"/>
            </a:endParaRPr>
          </a:p>
          <a:p>
            <a:pPr marL="457200" indent="-457200" algn="just">
              <a:lnSpc>
                <a:spcPct val="115000"/>
              </a:lnSpc>
              <a:spcAft>
                <a:spcPts val="600"/>
              </a:spcAft>
              <a:buFont typeface="+mj-lt"/>
              <a:buAutoNum type="arabicPeriod"/>
            </a:pPr>
            <a:r>
              <a:rPr lang="es-ES" sz="2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Condominio Chinchorro Norte I </a:t>
            </a:r>
            <a:r>
              <a:rPr lang="es-ES" dirty="0">
                <a:latin typeface="Calibri" panose="020F0502020204030204" pitchFamily="34" charset="0"/>
                <a:ea typeface="Calibri" panose="020F0502020204030204" pitchFamily="34" charset="0"/>
                <a:cs typeface="Times New Roman" panose="02020603050405020304" pitchFamily="18" charset="0"/>
              </a:rPr>
              <a:t>(Llamado 2017, </a:t>
            </a:r>
            <a:r>
              <a:rPr lang="es-ES" b="1" dirty="0">
                <a:latin typeface="Calibri" panose="020F0502020204030204" pitchFamily="34" charset="0"/>
                <a:ea typeface="Calibri" panose="020F0502020204030204" pitchFamily="34" charset="0"/>
                <a:cs typeface="Times New Roman" panose="02020603050405020304" pitchFamily="18" charset="0"/>
              </a:rPr>
              <a:t>272</a:t>
            </a:r>
            <a:r>
              <a:rPr lang="es-ES" dirty="0">
                <a:latin typeface="Calibri" panose="020F0502020204030204" pitchFamily="34" charset="0"/>
                <a:ea typeface="Calibri" panose="020F0502020204030204" pitchFamily="34" charset="0"/>
                <a:cs typeface="Times New Roman" panose="02020603050405020304" pitchFamily="18" charset="0"/>
              </a:rPr>
              <a:t> viviendas, ARMAS).</a:t>
            </a:r>
            <a:endParaRPr lang="es-CL" dirty="0">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15000"/>
              </a:lnSpc>
              <a:spcAft>
                <a:spcPts val="600"/>
              </a:spcAft>
              <a:buFont typeface="+mj-lt"/>
              <a:buAutoNum type="arabicPeriod"/>
            </a:pPr>
            <a:r>
              <a:rPr lang="es-ES" sz="2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Condominio Chinchorro Norte II </a:t>
            </a:r>
            <a:r>
              <a:rPr lang="es-ES" dirty="0">
                <a:latin typeface="Calibri" panose="020F0502020204030204" pitchFamily="34" charset="0"/>
                <a:ea typeface="Calibri" panose="020F0502020204030204" pitchFamily="34" charset="0"/>
                <a:cs typeface="Times New Roman" panose="02020603050405020304" pitchFamily="18" charset="0"/>
              </a:rPr>
              <a:t>(Llamado 2017, </a:t>
            </a:r>
            <a:r>
              <a:rPr lang="es-ES" b="1" dirty="0">
                <a:latin typeface="Calibri" panose="020F0502020204030204" pitchFamily="34" charset="0"/>
                <a:ea typeface="Calibri" panose="020F0502020204030204" pitchFamily="34" charset="0"/>
                <a:cs typeface="Times New Roman" panose="02020603050405020304" pitchFamily="18" charset="0"/>
              </a:rPr>
              <a:t>272</a:t>
            </a:r>
            <a:r>
              <a:rPr lang="es-ES" dirty="0">
                <a:latin typeface="Calibri" panose="020F0502020204030204" pitchFamily="34" charset="0"/>
                <a:ea typeface="Calibri" panose="020F0502020204030204" pitchFamily="34" charset="0"/>
                <a:cs typeface="Times New Roman" panose="02020603050405020304" pitchFamily="18" charset="0"/>
              </a:rPr>
              <a:t> viviendas, ARMAS).</a:t>
            </a:r>
            <a:endParaRPr lang="es-CL" dirty="0">
              <a:latin typeface="Calibri" panose="020F0502020204030204" pitchFamily="34" charset="0"/>
              <a:ea typeface="Calibri" panose="020F0502020204030204" pitchFamily="34" charset="0"/>
              <a:cs typeface="Times New Roman" panose="02020603050405020304" pitchFamily="18" charset="0"/>
            </a:endParaRPr>
          </a:p>
          <a:p>
            <a:pPr marL="457200" lvl="0" indent="-457200" algn="just">
              <a:lnSpc>
                <a:spcPct val="115000"/>
              </a:lnSpc>
              <a:spcAft>
                <a:spcPts val="600"/>
              </a:spcAft>
              <a:buFont typeface="+mj-lt"/>
              <a:buAutoNum type="arabicPeriod"/>
            </a:pPr>
            <a:r>
              <a:rPr lang="es-ES" sz="2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Condominio Parque Canteras </a:t>
            </a:r>
            <a:r>
              <a:rPr lang="es-ES" dirty="0">
                <a:latin typeface="Calibri" panose="020F0502020204030204" pitchFamily="34" charset="0"/>
                <a:ea typeface="Calibri" panose="020F0502020204030204" pitchFamily="34" charset="0"/>
                <a:cs typeface="Times New Roman" panose="02020603050405020304" pitchFamily="18" charset="0"/>
              </a:rPr>
              <a:t>(Llamado 2018, </a:t>
            </a:r>
            <a:r>
              <a:rPr lang="es-ES" b="1" dirty="0">
                <a:latin typeface="Calibri" panose="020F0502020204030204" pitchFamily="34" charset="0"/>
                <a:ea typeface="Calibri" panose="020F0502020204030204" pitchFamily="34" charset="0"/>
                <a:cs typeface="Times New Roman" panose="02020603050405020304" pitchFamily="18" charset="0"/>
              </a:rPr>
              <a:t>280</a:t>
            </a:r>
            <a:r>
              <a:rPr lang="es-ES" dirty="0">
                <a:latin typeface="Calibri" panose="020F0502020204030204" pitchFamily="34" charset="0"/>
                <a:ea typeface="Calibri" panose="020F0502020204030204" pitchFamily="34" charset="0"/>
                <a:cs typeface="Times New Roman" panose="02020603050405020304" pitchFamily="18" charset="0"/>
              </a:rPr>
              <a:t> viviendas, PACAL).</a:t>
            </a:r>
            <a:endParaRPr lang="es-CL" dirty="0">
              <a:latin typeface="Calibri" panose="020F0502020204030204" pitchFamily="34" charset="0"/>
              <a:ea typeface="Calibri" panose="020F0502020204030204" pitchFamily="34" charset="0"/>
              <a:cs typeface="Times New Roman" panose="02020603050405020304" pitchFamily="18" charset="0"/>
            </a:endParaRPr>
          </a:p>
          <a:p>
            <a:pPr marL="457200" lvl="0" indent="-457200" algn="just">
              <a:lnSpc>
                <a:spcPct val="115000"/>
              </a:lnSpc>
              <a:spcAft>
                <a:spcPts val="600"/>
              </a:spcAft>
              <a:buFont typeface="+mj-lt"/>
              <a:buAutoNum type="arabicPeriod"/>
            </a:pPr>
            <a:r>
              <a:rPr lang="es-ES" sz="2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Condominio Oasis de Azapa Etapa I </a:t>
            </a:r>
            <a:r>
              <a:rPr lang="es-ES" dirty="0">
                <a:latin typeface="Calibri" panose="020F0502020204030204" pitchFamily="34" charset="0"/>
                <a:ea typeface="Calibri" panose="020F0502020204030204" pitchFamily="34" charset="0"/>
                <a:cs typeface="Times New Roman" panose="02020603050405020304" pitchFamily="18" charset="0"/>
              </a:rPr>
              <a:t>(Llamado 2018, </a:t>
            </a:r>
            <a:r>
              <a:rPr lang="es-ES" b="1" dirty="0">
                <a:latin typeface="Calibri" panose="020F0502020204030204" pitchFamily="34" charset="0"/>
                <a:ea typeface="Calibri" panose="020F0502020204030204" pitchFamily="34" charset="0"/>
                <a:cs typeface="Times New Roman" panose="02020603050405020304" pitchFamily="18" charset="0"/>
              </a:rPr>
              <a:t>300</a:t>
            </a:r>
            <a:r>
              <a:rPr lang="es-ES" dirty="0">
                <a:latin typeface="Calibri" panose="020F0502020204030204" pitchFamily="34" charset="0"/>
                <a:ea typeface="Calibri" panose="020F0502020204030204" pitchFamily="34" charset="0"/>
                <a:cs typeface="Times New Roman" panose="02020603050405020304" pitchFamily="18" charset="0"/>
              </a:rPr>
              <a:t> viviendas, PACAL).</a:t>
            </a:r>
            <a:endParaRPr lang="es-CL" dirty="0">
              <a:latin typeface="Calibri" panose="020F0502020204030204" pitchFamily="34" charset="0"/>
              <a:ea typeface="Calibri" panose="020F0502020204030204" pitchFamily="34" charset="0"/>
              <a:cs typeface="Times New Roman" panose="02020603050405020304" pitchFamily="18" charset="0"/>
            </a:endParaRPr>
          </a:p>
          <a:p>
            <a:pPr marL="457200" lvl="0" indent="-457200" algn="just">
              <a:lnSpc>
                <a:spcPct val="115000"/>
              </a:lnSpc>
              <a:spcAft>
                <a:spcPts val="600"/>
              </a:spcAft>
              <a:buFont typeface="+mj-lt"/>
              <a:buAutoNum type="arabicPeriod"/>
            </a:pPr>
            <a:r>
              <a:rPr lang="es-ES" sz="2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Condominio Oasis de Azapa Etapa II </a:t>
            </a:r>
            <a:r>
              <a:rPr lang="es-ES" dirty="0">
                <a:latin typeface="Calibri" panose="020F0502020204030204" pitchFamily="34" charset="0"/>
                <a:ea typeface="Calibri" panose="020F0502020204030204" pitchFamily="34" charset="0"/>
                <a:cs typeface="Times New Roman" panose="02020603050405020304" pitchFamily="18" charset="0"/>
              </a:rPr>
              <a:t>(Llamado 2018, </a:t>
            </a:r>
            <a:r>
              <a:rPr lang="es-ES" b="1" dirty="0">
                <a:latin typeface="Calibri" panose="020F0502020204030204" pitchFamily="34" charset="0"/>
                <a:ea typeface="Calibri" panose="020F0502020204030204" pitchFamily="34" charset="0"/>
                <a:cs typeface="Times New Roman" panose="02020603050405020304" pitchFamily="18" charset="0"/>
              </a:rPr>
              <a:t>300</a:t>
            </a:r>
            <a:r>
              <a:rPr lang="es-ES" dirty="0">
                <a:latin typeface="Calibri" panose="020F0502020204030204" pitchFamily="34" charset="0"/>
                <a:ea typeface="Calibri" panose="020F0502020204030204" pitchFamily="34" charset="0"/>
                <a:cs typeface="Times New Roman" panose="02020603050405020304" pitchFamily="18" charset="0"/>
              </a:rPr>
              <a:t> viviendas, PACAL).</a:t>
            </a:r>
            <a:endParaRPr lang="es-CL"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600"/>
              </a:spcAft>
            </a:pPr>
            <a:endParaRPr lang="es-CL" sz="22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3">
            <a:extLst>
              <a:ext uri="{FF2B5EF4-FFF2-40B4-BE49-F238E27FC236}">
                <a16:creationId xmlns:a16="http://schemas.microsoft.com/office/drawing/2014/main" id="{8D9C7306-928E-4A0F-AF0B-1971EB96BDD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5132BB6E-A71C-4377-8B74-9A3622147F5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92235" y="4489771"/>
            <a:ext cx="3101701" cy="1504936"/>
          </a:xfrm>
          <a:prstGeom prst="rect">
            <a:avLst/>
          </a:prstGeom>
          <a:ln>
            <a:solidFill>
              <a:schemeClr val="accent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 name="Imagen 1">
            <a:extLst>
              <a:ext uri="{FF2B5EF4-FFF2-40B4-BE49-F238E27FC236}">
                <a16:creationId xmlns:a16="http://schemas.microsoft.com/office/drawing/2014/main" id="{3C2559BE-BC6E-4153-A427-FC0FB39AB23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16485" y="4489771"/>
            <a:ext cx="2175681" cy="1490744"/>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0605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9"/>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2667">
                <a:solidFill>
                  <a:srgbClr val="595959"/>
                </a:solidFill>
                <a:latin typeface="Calibri" pitchFamily="34" charset="0"/>
                <a:ea typeface="ヒラギノ角ゴ Pro W3" charset="-128"/>
              </a:defRPr>
            </a:lvl1pPr>
            <a:lvl2pPr marL="990575" indent="-380990" eaLnBrk="0" hangingPunct="0">
              <a:spcBef>
                <a:spcPct val="20000"/>
              </a:spcBef>
              <a:buFont typeface="Arial" pitchFamily="34" charset="0"/>
              <a:buChar char="–"/>
              <a:defRPr>
                <a:solidFill>
                  <a:srgbClr val="595959"/>
                </a:solidFill>
                <a:latin typeface="Calibri" pitchFamily="34" charset="0"/>
                <a:ea typeface="ヒラギノ角ゴ Pro W3" charset="-128"/>
              </a:defRPr>
            </a:lvl2pPr>
            <a:lvl3pPr marL="1523962" indent="-304792" eaLnBrk="0" hangingPunct="0">
              <a:spcBef>
                <a:spcPct val="20000"/>
              </a:spcBef>
              <a:buFont typeface="Arial" pitchFamily="34" charset="0"/>
              <a:buChar char="•"/>
              <a:defRPr sz="2133">
                <a:solidFill>
                  <a:srgbClr val="595959"/>
                </a:solidFill>
                <a:latin typeface="Calibri" pitchFamily="34" charset="0"/>
                <a:ea typeface="ヒラギノ角ゴ Pro W3" charset="-128"/>
              </a:defRPr>
            </a:lvl3pPr>
            <a:lvl4pPr marL="2133547" indent="-304792" eaLnBrk="0" hangingPunct="0">
              <a:spcBef>
                <a:spcPct val="20000"/>
              </a:spcBef>
              <a:buFont typeface="Arial" pitchFamily="34" charset="0"/>
              <a:buChar char="–"/>
              <a:defRPr sz="1867">
                <a:solidFill>
                  <a:srgbClr val="595959"/>
                </a:solidFill>
                <a:latin typeface="Calibri" pitchFamily="34" charset="0"/>
                <a:ea typeface="ヒラギノ角ゴ Pro W3" charset="-128"/>
              </a:defRPr>
            </a:lvl4pPr>
            <a:lvl5pPr marL="2743131" indent="-304792" eaLnBrk="0" hangingPunct="0">
              <a:spcBef>
                <a:spcPct val="20000"/>
              </a:spcBef>
              <a:buFont typeface="Arial" pitchFamily="34" charset="0"/>
              <a:buChar char="»"/>
              <a:defRPr sz="1867">
                <a:solidFill>
                  <a:srgbClr val="595959"/>
                </a:solidFill>
                <a:latin typeface="Calibri" pitchFamily="34" charset="0"/>
                <a:ea typeface="ヒラギノ角ゴ Pro W3" charset="-128"/>
              </a:defRPr>
            </a:lvl5pPr>
            <a:lvl6pPr marL="3352716" indent="-304792" defTabSz="609585" eaLnBrk="0" fontAlgn="base" hangingPunct="0">
              <a:spcBef>
                <a:spcPct val="20000"/>
              </a:spcBef>
              <a:spcAft>
                <a:spcPct val="0"/>
              </a:spcAft>
              <a:buFont typeface="Arial" pitchFamily="34" charset="0"/>
              <a:buChar char="»"/>
              <a:defRPr sz="1867">
                <a:solidFill>
                  <a:srgbClr val="595959"/>
                </a:solidFill>
                <a:latin typeface="Calibri" pitchFamily="34" charset="0"/>
                <a:ea typeface="ヒラギノ角ゴ Pro W3" charset="-128"/>
              </a:defRPr>
            </a:lvl6pPr>
            <a:lvl7pPr marL="3962301" indent="-304792" defTabSz="609585" eaLnBrk="0" fontAlgn="base" hangingPunct="0">
              <a:spcBef>
                <a:spcPct val="20000"/>
              </a:spcBef>
              <a:spcAft>
                <a:spcPct val="0"/>
              </a:spcAft>
              <a:buFont typeface="Arial" pitchFamily="34" charset="0"/>
              <a:buChar char="»"/>
              <a:defRPr sz="1867">
                <a:solidFill>
                  <a:srgbClr val="595959"/>
                </a:solidFill>
                <a:latin typeface="Calibri" pitchFamily="34" charset="0"/>
                <a:ea typeface="ヒラギノ角ゴ Pro W3" charset="-128"/>
              </a:defRPr>
            </a:lvl7pPr>
            <a:lvl8pPr marL="4571886" indent="-304792" defTabSz="609585" eaLnBrk="0" fontAlgn="base" hangingPunct="0">
              <a:spcBef>
                <a:spcPct val="20000"/>
              </a:spcBef>
              <a:spcAft>
                <a:spcPct val="0"/>
              </a:spcAft>
              <a:buFont typeface="Arial" pitchFamily="34" charset="0"/>
              <a:buChar char="»"/>
              <a:defRPr sz="1867">
                <a:solidFill>
                  <a:srgbClr val="595959"/>
                </a:solidFill>
                <a:latin typeface="Calibri" pitchFamily="34" charset="0"/>
                <a:ea typeface="ヒラギノ角ゴ Pro W3" charset="-128"/>
              </a:defRPr>
            </a:lvl8pPr>
            <a:lvl9pPr marL="5181470" indent="-304792" defTabSz="609585" eaLnBrk="0" fontAlgn="base" hangingPunct="0">
              <a:spcBef>
                <a:spcPct val="20000"/>
              </a:spcBef>
              <a:spcAft>
                <a:spcPct val="0"/>
              </a:spcAft>
              <a:buFont typeface="Arial" pitchFamily="34" charset="0"/>
              <a:buChar char="»"/>
              <a:defRPr sz="1867">
                <a:solidFill>
                  <a:srgbClr val="595959"/>
                </a:solidFill>
                <a:latin typeface="Calibri" pitchFamily="34" charset="0"/>
                <a:ea typeface="ヒラギノ角ゴ Pro W3" charset="-128"/>
              </a:defRPr>
            </a:lvl9pPr>
          </a:lstStyle>
          <a:p>
            <a:pPr eaLnBrk="1" hangingPunct="1">
              <a:spcBef>
                <a:spcPct val="0"/>
              </a:spcBef>
              <a:buFontTx/>
              <a:buNone/>
            </a:pPr>
            <a:fld id="{ACDEED44-2317-467E-9576-EE51F61F27F6}" type="slidenum">
              <a:rPr lang="en-US" altLang="es-CL" sz="1333">
                <a:solidFill>
                  <a:srgbClr val="898989"/>
                </a:solidFill>
                <a:latin typeface="Verdana" pitchFamily="34" charset="0"/>
              </a:rPr>
              <a:pPr eaLnBrk="1" hangingPunct="1">
                <a:spcBef>
                  <a:spcPct val="0"/>
                </a:spcBef>
                <a:buFontTx/>
                <a:buNone/>
              </a:pPr>
              <a:t>14</a:t>
            </a:fld>
            <a:endParaRPr lang="en-US" altLang="es-CL" sz="1333" dirty="0">
              <a:solidFill>
                <a:srgbClr val="898989"/>
              </a:solidFill>
              <a:latin typeface="Verdana" pitchFamily="34" charset="0"/>
            </a:endParaRPr>
          </a:p>
        </p:txBody>
      </p:sp>
      <p:pic>
        <p:nvPicPr>
          <p:cNvPr id="15" name="Imagen 14">
            <a:extLst>
              <a:ext uri="{FF2B5EF4-FFF2-40B4-BE49-F238E27FC236}">
                <a16:creationId xmlns:a16="http://schemas.microsoft.com/office/drawing/2014/main" id="{588B357C-49A8-4269-8532-AFC2E83749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1574" y="163486"/>
            <a:ext cx="2031797" cy="5474995"/>
          </a:xfrm>
          <a:prstGeom prst="rect">
            <a:avLst/>
          </a:prstGeom>
          <a:ln>
            <a:solidFill>
              <a:schemeClr val="accent1">
                <a:lumMod val="50000"/>
              </a:schemeClr>
            </a:solidFill>
          </a:ln>
          <a:effectLst>
            <a:outerShdw blurRad="292100" dist="139700" dir="2700000" algn="tl" rotWithShape="0">
              <a:srgbClr val="333333">
                <a:alpha val="65000"/>
              </a:srgbClr>
            </a:outerShdw>
          </a:effectLst>
        </p:spPr>
      </p:pic>
      <p:sp>
        <p:nvSpPr>
          <p:cNvPr id="18" name="Rectángulo 17">
            <a:extLst>
              <a:ext uri="{FF2B5EF4-FFF2-40B4-BE49-F238E27FC236}">
                <a16:creationId xmlns:a16="http://schemas.microsoft.com/office/drawing/2014/main" id="{399308E6-FF0C-4F0C-8825-10FBAA0DAF3B}"/>
              </a:ext>
            </a:extLst>
          </p:cNvPr>
          <p:cNvSpPr/>
          <p:nvPr/>
        </p:nvSpPr>
        <p:spPr>
          <a:xfrm>
            <a:off x="271574" y="115909"/>
            <a:ext cx="2045753" cy="707886"/>
          </a:xfrm>
          <a:prstGeom prst="rect">
            <a:avLst/>
          </a:prstGeom>
          <a:noFill/>
        </p:spPr>
        <p:txBody>
          <a:bodyPr wrap="none" lIns="91440" tIns="45720" rIns="91440" bIns="45720">
            <a:spAutoFit/>
          </a:bodyPr>
          <a:lstStyle/>
          <a:p>
            <a:pPr algn="ctr"/>
            <a:r>
              <a:rPr lang="es-ES" sz="4000" b="1" dirty="0">
                <a:ln w="0"/>
                <a:solidFill>
                  <a:schemeClr val="bg1"/>
                </a:solidFill>
                <a:effectLst>
                  <a:outerShdw blurRad="38100" dist="19050" dir="2700000" algn="tl" rotWithShape="0">
                    <a:schemeClr val="dk1">
                      <a:alpha val="40000"/>
                    </a:schemeClr>
                  </a:outerShdw>
                </a:effectLst>
              </a:rPr>
              <a:t>Vivienda</a:t>
            </a:r>
            <a:endParaRPr lang="es-ES" sz="4000" b="1" cap="none" spc="0" dirty="0">
              <a:ln w="0"/>
              <a:solidFill>
                <a:schemeClr val="bg1"/>
              </a:solidFill>
              <a:effectLst>
                <a:outerShdw blurRad="38100" dist="19050" dir="2700000" algn="tl" rotWithShape="0">
                  <a:schemeClr val="dk1">
                    <a:alpha val="40000"/>
                  </a:schemeClr>
                </a:outerShdw>
              </a:effectLst>
            </a:endParaRPr>
          </a:p>
        </p:txBody>
      </p:sp>
      <p:sp>
        <p:nvSpPr>
          <p:cNvPr id="17" name="12 Rectángulo redondeado">
            <a:extLst>
              <a:ext uri="{FF2B5EF4-FFF2-40B4-BE49-F238E27FC236}">
                <a16:creationId xmlns:a16="http://schemas.microsoft.com/office/drawing/2014/main" id="{E411C009-1B27-44FC-B968-CC2A1F4607A5}"/>
              </a:ext>
            </a:extLst>
          </p:cNvPr>
          <p:cNvSpPr/>
          <p:nvPr/>
        </p:nvSpPr>
        <p:spPr>
          <a:xfrm>
            <a:off x="4695133" y="163486"/>
            <a:ext cx="3414006" cy="946651"/>
          </a:xfrm>
          <a:prstGeom prst="roundRect">
            <a:avLst/>
          </a:prstGeom>
          <a:solidFill>
            <a:srgbClr val="C0000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PROYECTOS HABITACIONALES</a:t>
            </a:r>
          </a:p>
          <a:p>
            <a:pPr algn="ctr"/>
            <a:r>
              <a:rPr lang="es-CL" altLang="es-CL" sz="2000" b="1" dirty="0">
                <a:solidFill>
                  <a:schemeClr val="bg1"/>
                </a:solidFill>
              </a:rPr>
              <a:t>POR INICIAR</a:t>
            </a:r>
          </a:p>
        </p:txBody>
      </p:sp>
      <p:sp>
        <p:nvSpPr>
          <p:cNvPr id="3" name="Rectángulo 2">
            <a:extLst>
              <a:ext uri="{FF2B5EF4-FFF2-40B4-BE49-F238E27FC236}">
                <a16:creationId xmlns:a16="http://schemas.microsoft.com/office/drawing/2014/main" id="{3117FFDA-43AE-46B1-AB82-E415F4F80AA4}"/>
              </a:ext>
            </a:extLst>
          </p:cNvPr>
          <p:cNvSpPr/>
          <p:nvPr/>
        </p:nvSpPr>
        <p:spPr>
          <a:xfrm>
            <a:off x="2842630" y="1307314"/>
            <a:ext cx="9025520" cy="2274725"/>
          </a:xfrm>
          <a:prstGeom prst="rect">
            <a:avLst/>
          </a:prstGeom>
        </p:spPr>
        <p:txBody>
          <a:bodyPr wrap="square">
            <a:spAutoFit/>
          </a:bodyPr>
          <a:lstStyle/>
          <a:p>
            <a:pPr algn="just">
              <a:spcAft>
                <a:spcPts val="600"/>
              </a:spcAft>
            </a:pPr>
            <a:r>
              <a:rPr lang="es-CL" sz="2000" b="1" dirty="0">
                <a:latin typeface="Calibri" panose="020F0502020204030204" pitchFamily="34" charset="0"/>
                <a:ea typeface="Cambria" panose="02040503050406030204" pitchFamily="18" charset="0"/>
                <a:cs typeface="Times New Roman" panose="02020603050405020304" pitchFamily="18" charset="0"/>
              </a:rPr>
              <a:t>Próximos a iniciar, hay </a:t>
            </a:r>
            <a:r>
              <a:rPr lang="es-CL" sz="2000"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1 proyecto habitacional </a:t>
            </a:r>
            <a:r>
              <a:rPr lang="es-CL" sz="2000" b="1" dirty="0">
                <a:latin typeface="Calibri" panose="020F0502020204030204" pitchFamily="34" charset="0"/>
                <a:ea typeface="Cambria" panose="02040503050406030204" pitchFamily="18" charset="0"/>
                <a:cs typeface="Times New Roman" panose="02020603050405020304" pitchFamily="18" charset="0"/>
              </a:rPr>
              <a:t>financiado con el Fondo Solidario de Elección de Vivienda </a:t>
            </a:r>
            <a:r>
              <a:rPr lang="es-CL" sz="2000"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para 1.178 familias</a:t>
            </a:r>
            <a:r>
              <a:rPr lang="es-CL" sz="2000" b="1" dirty="0">
                <a:latin typeface="Calibri" panose="020F0502020204030204" pitchFamily="34" charset="0"/>
                <a:ea typeface="Cambria" panose="02040503050406030204" pitchFamily="18" charset="0"/>
                <a:cs typeface="Times New Roman" panose="02020603050405020304" pitchFamily="18" charset="0"/>
              </a:rPr>
              <a:t>, en dos etapas de 578 y 600 viviendas respectivamente, correspondiente a:</a:t>
            </a:r>
          </a:p>
          <a:p>
            <a:pPr algn="just">
              <a:spcAft>
                <a:spcPts val="600"/>
              </a:spcAft>
            </a:pPr>
            <a:endParaRPr lang="es-CL" sz="2000" b="1" dirty="0">
              <a:latin typeface="Calibri" panose="020F0502020204030204" pitchFamily="34" charset="0"/>
              <a:ea typeface="Cambria" panose="02040503050406030204" pitchFamily="18" charset="0"/>
              <a:cs typeface="Times New Roman" panose="02020603050405020304" pitchFamily="18" charset="0"/>
            </a:endParaRPr>
          </a:p>
          <a:p>
            <a:pPr marL="457200" indent="-457200" algn="just">
              <a:lnSpc>
                <a:spcPct val="115000"/>
              </a:lnSpc>
              <a:spcAft>
                <a:spcPts val="600"/>
              </a:spcAft>
              <a:buFont typeface="+mj-lt"/>
              <a:buAutoNum type="arabicPeriod"/>
            </a:pPr>
            <a:r>
              <a:rPr lang="es-E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Lote H-4 </a:t>
            </a:r>
            <a:r>
              <a:rPr lang="es-ES" dirty="0">
                <a:latin typeface="Calibri" panose="020F0502020204030204" pitchFamily="34" charset="0"/>
                <a:ea typeface="Calibri" panose="020F0502020204030204" pitchFamily="34" charset="0"/>
                <a:cs typeface="Times New Roman" panose="02020603050405020304" pitchFamily="18" charset="0"/>
              </a:rPr>
              <a:t>(</a:t>
            </a:r>
            <a:r>
              <a:rPr lang="es-ES" b="1" dirty="0">
                <a:latin typeface="Calibri" panose="020F0502020204030204" pitchFamily="34" charset="0"/>
                <a:ea typeface="Calibri" panose="020F0502020204030204" pitchFamily="34" charset="0"/>
                <a:cs typeface="Times New Roman" panose="02020603050405020304" pitchFamily="18" charset="0"/>
              </a:rPr>
              <a:t>1.178</a:t>
            </a:r>
            <a:r>
              <a:rPr lang="es-ES" dirty="0">
                <a:latin typeface="Calibri" panose="020F0502020204030204" pitchFamily="34" charset="0"/>
                <a:ea typeface="Calibri" panose="020F0502020204030204" pitchFamily="34" charset="0"/>
                <a:cs typeface="Times New Roman" panose="02020603050405020304" pitchFamily="18" charset="0"/>
              </a:rPr>
              <a:t> familias, Lote H-4 Nuevo Norte, DyM, Salfacorp).</a:t>
            </a:r>
            <a:endParaRPr lang="es-CL"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pPr>
            <a:endParaRPr lang="es-CL" sz="2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3">
            <a:extLst>
              <a:ext uri="{FF2B5EF4-FFF2-40B4-BE49-F238E27FC236}">
                <a16:creationId xmlns:a16="http://schemas.microsoft.com/office/drawing/2014/main" id="{5DA77065-D7B7-4524-BF07-FC1AA63A3CE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4106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9"/>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2667">
                <a:solidFill>
                  <a:srgbClr val="595959"/>
                </a:solidFill>
                <a:latin typeface="Calibri" pitchFamily="34" charset="0"/>
                <a:ea typeface="ヒラギノ角ゴ Pro W3" charset="-128"/>
              </a:defRPr>
            </a:lvl1pPr>
            <a:lvl2pPr marL="990575" indent="-380990" eaLnBrk="0" hangingPunct="0">
              <a:spcBef>
                <a:spcPct val="20000"/>
              </a:spcBef>
              <a:buFont typeface="Arial" pitchFamily="34" charset="0"/>
              <a:buChar char="–"/>
              <a:defRPr>
                <a:solidFill>
                  <a:srgbClr val="595959"/>
                </a:solidFill>
                <a:latin typeface="Calibri" pitchFamily="34" charset="0"/>
                <a:ea typeface="ヒラギノ角ゴ Pro W3" charset="-128"/>
              </a:defRPr>
            </a:lvl2pPr>
            <a:lvl3pPr marL="1523962" indent="-304792" eaLnBrk="0" hangingPunct="0">
              <a:spcBef>
                <a:spcPct val="20000"/>
              </a:spcBef>
              <a:buFont typeface="Arial" pitchFamily="34" charset="0"/>
              <a:buChar char="•"/>
              <a:defRPr sz="2133">
                <a:solidFill>
                  <a:srgbClr val="595959"/>
                </a:solidFill>
                <a:latin typeface="Calibri" pitchFamily="34" charset="0"/>
                <a:ea typeface="ヒラギノ角ゴ Pro W3" charset="-128"/>
              </a:defRPr>
            </a:lvl3pPr>
            <a:lvl4pPr marL="2133547" indent="-304792" eaLnBrk="0" hangingPunct="0">
              <a:spcBef>
                <a:spcPct val="20000"/>
              </a:spcBef>
              <a:buFont typeface="Arial" pitchFamily="34" charset="0"/>
              <a:buChar char="–"/>
              <a:defRPr sz="1867">
                <a:solidFill>
                  <a:srgbClr val="595959"/>
                </a:solidFill>
                <a:latin typeface="Calibri" pitchFamily="34" charset="0"/>
                <a:ea typeface="ヒラギノ角ゴ Pro W3" charset="-128"/>
              </a:defRPr>
            </a:lvl4pPr>
            <a:lvl5pPr marL="2743131" indent="-304792" eaLnBrk="0" hangingPunct="0">
              <a:spcBef>
                <a:spcPct val="20000"/>
              </a:spcBef>
              <a:buFont typeface="Arial" pitchFamily="34" charset="0"/>
              <a:buChar char="»"/>
              <a:defRPr sz="1867">
                <a:solidFill>
                  <a:srgbClr val="595959"/>
                </a:solidFill>
                <a:latin typeface="Calibri" pitchFamily="34" charset="0"/>
                <a:ea typeface="ヒラギノ角ゴ Pro W3" charset="-128"/>
              </a:defRPr>
            </a:lvl5pPr>
            <a:lvl6pPr marL="3352716" indent="-304792" defTabSz="609585" eaLnBrk="0" fontAlgn="base" hangingPunct="0">
              <a:spcBef>
                <a:spcPct val="20000"/>
              </a:spcBef>
              <a:spcAft>
                <a:spcPct val="0"/>
              </a:spcAft>
              <a:buFont typeface="Arial" pitchFamily="34" charset="0"/>
              <a:buChar char="»"/>
              <a:defRPr sz="1867">
                <a:solidFill>
                  <a:srgbClr val="595959"/>
                </a:solidFill>
                <a:latin typeface="Calibri" pitchFamily="34" charset="0"/>
                <a:ea typeface="ヒラギノ角ゴ Pro W3" charset="-128"/>
              </a:defRPr>
            </a:lvl6pPr>
            <a:lvl7pPr marL="3962301" indent="-304792" defTabSz="609585" eaLnBrk="0" fontAlgn="base" hangingPunct="0">
              <a:spcBef>
                <a:spcPct val="20000"/>
              </a:spcBef>
              <a:spcAft>
                <a:spcPct val="0"/>
              </a:spcAft>
              <a:buFont typeface="Arial" pitchFamily="34" charset="0"/>
              <a:buChar char="»"/>
              <a:defRPr sz="1867">
                <a:solidFill>
                  <a:srgbClr val="595959"/>
                </a:solidFill>
                <a:latin typeface="Calibri" pitchFamily="34" charset="0"/>
                <a:ea typeface="ヒラギノ角ゴ Pro W3" charset="-128"/>
              </a:defRPr>
            </a:lvl7pPr>
            <a:lvl8pPr marL="4571886" indent="-304792" defTabSz="609585" eaLnBrk="0" fontAlgn="base" hangingPunct="0">
              <a:spcBef>
                <a:spcPct val="20000"/>
              </a:spcBef>
              <a:spcAft>
                <a:spcPct val="0"/>
              </a:spcAft>
              <a:buFont typeface="Arial" pitchFamily="34" charset="0"/>
              <a:buChar char="»"/>
              <a:defRPr sz="1867">
                <a:solidFill>
                  <a:srgbClr val="595959"/>
                </a:solidFill>
                <a:latin typeface="Calibri" pitchFamily="34" charset="0"/>
                <a:ea typeface="ヒラギノ角ゴ Pro W3" charset="-128"/>
              </a:defRPr>
            </a:lvl8pPr>
            <a:lvl9pPr marL="5181470" indent="-304792" defTabSz="609585" eaLnBrk="0" fontAlgn="base" hangingPunct="0">
              <a:spcBef>
                <a:spcPct val="20000"/>
              </a:spcBef>
              <a:spcAft>
                <a:spcPct val="0"/>
              </a:spcAft>
              <a:buFont typeface="Arial" pitchFamily="34" charset="0"/>
              <a:buChar char="»"/>
              <a:defRPr sz="1867">
                <a:solidFill>
                  <a:srgbClr val="595959"/>
                </a:solidFill>
                <a:latin typeface="Calibri" pitchFamily="34" charset="0"/>
                <a:ea typeface="ヒラギノ角ゴ Pro W3" charset="-128"/>
              </a:defRPr>
            </a:lvl9pPr>
          </a:lstStyle>
          <a:p>
            <a:pPr eaLnBrk="1" hangingPunct="1">
              <a:spcBef>
                <a:spcPct val="0"/>
              </a:spcBef>
              <a:buFontTx/>
              <a:buNone/>
            </a:pPr>
            <a:fld id="{ACDEED44-2317-467E-9576-EE51F61F27F6}" type="slidenum">
              <a:rPr lang="en-US" altLang="es-CL" sz="1333">
                <a:solidFill>
                  <a:srgbClr val="898989"/>
                </a:solidFill>
                <a:latin typeface="Verdana" pitchFamily="34" charset="0"/>
              </a:rPr>
              <a:pPr eaLnBrk="1" hangingPunct="1">
                <a:spcBef>
                  <a:spcPct val="0"/>
                </a:spcBef>
                <a:buFontTx/>
                <a:buNone/>
              </a:pPr>
              <a:t>15</a:t>
            </a:fld>
            <a:endParaRPr lang="en-US" altLang="es-CL" sz="1333" dirty="0">
              <a:solidFill>
                <a:srgbClr val="898989"/>
              </a:solidFill>
              <a:latin typeface="Verdana" pitchFamily="34" charset="0"/>
            </a:endParaRPr>
          </a:p>
        </p:txBody>
      </p:sp>
      <p:pic>
        <p:nvPicPr>
          <p:cNvPr id="15" name="Imagen 14">
            <a:extLst>
              <a:ext uri="{FF2B5EF4-FFF2-40B4-BE49-F238E27FC236}">
                <a16:creationId xmlns:a16="http://schemas.microsoft.com/office/drawing/2014/main" id="{588B357C-49A8-4269-8532-AFC2E83749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0754" y="115909"/>
            <a:ext cx="2138446" cy="5762378"/>
          </a:xfrm>
          <a:prstGeom prst="rect">
            <a:avLst/>
          </a:prstGeom>
          <a:ln>
            <a:solidFill>
              <a:schemeClr val="accent1">
                <a:lumMod val="50000"/>
              </a:schemeClr>
            </a:solidFill>
          </a:ln>
          <a:effectLst>
            <a:outerShdw blurRad="292100" dist="139700" dir="2700000" algn="tl" rotWithShape="0">
              <a:srgbClr val="333333">
                <a:alpha val="65000"/>
              </a:srgbClr>
            </a:outerShdw>
          </a:effectLst>
        </p:spPr>
      </p:pic>
      <p:sp>
        <p:nvSpPr>
          <p:cNvPr id="18" name="Rectángulo 17">
            <a:extLst>
              <a:ext uri="{FF2B5EF4-FFF2-40B4-BE49-F238E27FC236}">
                <a16:creationId xmlns:a16="http://schemas.microsoft.com/office/drawing/2014/main" id="{399308E6-FF0C-4F0C-8825-10FBAA0DAF3B}"/>
              </a:ext>
            </a:extLst>
          </p:cNvPr>
          <p:cNvSpPr/>
          <p:nvPr/>
        </p:nvSpPr>
        <p:spPr>
          <a:xfrm>
            <a:off x="271574" y="115909"/>
            <a:ext cx="2045753" cy="707886"/>
          </a:xfrm>
          <a:prstGeom prst="rect">
            <a:avLst/>
          </a:prstGeom>
          <a:noFill/>
        </p:spPr>
        <p:txBody>
          <a:bodyPr wrap="none" lIns="91440" tIns="45720" rIns="91440" bIns="45720">
            <a:spAutoFit/>
          </a:bodyPr>
          <a:lstStyle/>
          <a:p>
            <a:pPr algn="ctr"/>
            <a:r>
              <a:rPr lang="es-ES" sz="4000" b="1" dirty="0">
                <a:ln w="0"/>
                <a:solidFill>
                  <a:schemeClr val="bg1"/>
                </a:solidFill>
                <a:effectLst>
                  <a:outerShdw blurRad="38100" dist="19050" dir="2700000" algn="tl" rotWithShape="0">
                    <a:schemeClr val="dk1">
                      <a:alpha val="40000"/>
                    </a:schemeClr>
                  </a:outerShdw>
                </a:effectLst>
              </a:rPr>
              <a:t>Vivienda</a:t>
            </a:r>
            <a:endParaRPr lang="es-ES" sz="4000" b="1" cap="none" spc="0" dirty="0">
              <a:ln w="0"/>
              <a:solidFill>
                <a:schemeClr val="bg1"/>
              </a:solidFill>
              <a:effectLst>
                <a:outerShdw blurRad="38100" dist="19050" dir="2700000" algn="tl" rotWithShape="0">
                  <a:schemeClr val="dk1">
                    <a:alpha val="40000"/>
                  </a:schemeClr>
                </a:outerShdw>
              </a:effectLst>
            </a:endParaRPr>
          </a:p>
        </p:txBody>
      </p:sp>
      <p:sp>
        <p:nvSpPr>
          <p:cNvPr id="17" name="12 Rectángulo redondeado">
            <a:extLst>
              <a:ext uri="{FF2B5EF4-FFF2-40B4-BE49-F238E27FC236}">
                <a16:creationId xmlns:a16="http://schemas.microsoft.com/office/drawing/2014/main" id="{E411C009-1B27-44FC-B968-CC2A1F4607A5}"/>
              </a:ext>
            </a:extLst>
          </p:cNvPr>
          <p:cNvSpPr/>
          <p:nvPr/>
        </p:nvSpPr>
        <p:spPr>
          <a:xfrm>
            <a:off x="4020464" y="136525"/>
            <a:ext cx="3414006" cy="946651"/>
          </a:xfrm>
          <a:prstGeom prst="roundRect">
            <a:avLst/>
          </a:prstGeom>
          <a:solidFill>
            <a:srgbClr val="C0000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PROYECTOS HABITACIONALES</a:t>
            </a:r>
          </a:p>
          <a:p>
            <a:pPr algn="ctr"/>
            <a:r>
              <a:rPr lang="es-CL" altLang="es-CL" sz="2000" b="1" dirty="0">
                <a:solidFill>
                  <a:schemeClr val="bg1"/>
                </a:solidFill>
              </a:rPr>
              <a:t>POR INICIAR</a:t>
            </a:r>
          </a:p>
        </p:txBody>
      </p:sp>
      <p:pic>
        <p:nvPicPr>
          <p:cNvPr id="10" name="Picture 3">
            <a:extLst>
              <a:ext uri="{FF2B5EF4-FFF2-40B4-BE49-F238E27FC236}">
                <a16:creationId xmlns:a16="http://schemas.microsoft.com/office/drawing/2014/main" id="{5DA77065-D7B7-4524-BF07-FC1AA63A3CE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ángulo 7">
            <a:extLst>
              <a:ext uri="{FF2B5EF4-FFF2-40B4-BE49-F238E27FC236}">
                <a16:creationId xmlns:a16="http://schemas.microsoft.com/office/drawing/2014/main" id="{8B4BD69A-1A0D-4904-91E2-3E0436B07A06}"/>
              </a:ext>
            </a:extLst>
          </p:cNvPr>
          <p:cNvSpPr/>
          <p:nvPr/>
        </p:nvSpPr>
        <p:spPr>
          <a:xfrm>
            <a:off x="2842630" y="1249442"/>
            <a:ext cx="9249668" cy="2965684"/>
          </a:xfrm>
          <a:prstGeom prst="rect">
            <a:avLst/>
          </a:prstGeom>
        </p:spPr>
        <p:txBody>
          <a:bodyPr wrap="square">
            <a:spAutoFit/>
          </a:bodyPr>
          <a:lstStyle/>
          <a:p>
            <a:pPr algn="just">
              <a:spcAft>
                <a:spcPts val="600"/>
              </a:spcAft>
            </a:pPr>
            <a:r>
              <a:rPr lang="es-CL" sz="2000" b="1" dirty="0">
                <a:latin typeface="Calibri" panose="020F0502020204030204" pitchFamily="34" charset="0"/>
                <a:ea typeface="Cambria" panose="02040503050406030204" pitchFamily="18" charset="0"/>
                <a:cs typeface="Times New Roman" panose="02020603050405020304" pitchFamily="18" charset="0"/>
              </a:rPr>
              <a:t>Además de </a:t>
            </a:r>
            <a:r>
              <a:rPr lang="es-CL" sz="2000"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3 proyectos habitacionales </a:t>
            </a:r>
            <a:r>
              <a:rPr lang="es-CL" sz="2000" b="1" dirty="0">
                <a:latin typeface="Calibri" panose="020F0502020204030204" pitchFamily="34" charset="0"/>
                <a:ea typeface="Cambria" panose="02040503050406030204" pitchFamily="18" charset="0"/>
                <a:cs typeface="Times New Roman" panose="02020603050405020304" pitchFamily="18" charset="0"/>
              </a:rPr>
              <a:t>correspondientes al Programa de Integración Social y Territorial, para </a:t>
            </a:r>
            <a:r>
              <a:rPr lang="es-CL" sz="2000"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700 familias</a:t>
            </a:r>
            <a:r>
              <a:rPr lang="es-CL" sz="2000" b="1" dirty="0">
                <a:latin typeface="Calibri" panose="020F0502020204030204" pitchFamily="34" charset="0"/>
                <a:ea typeface="Cambria" panose="02040503050406030204" pitchFamily="18" charset="0"/>
                <a:cs typeface="Times New Roman" panose="02020603050405020304" pitchFamily="18" charset="0"/>
              </a:rPr>
              <a:t>: </a:t>
            </a:r>
          </a:p>
          <a:p>
            <a:pPr algn="just">
              <a:spcAft>
                <a:spcPts val="600"/>
              </a:spcAft>
            </a:pPr>
            <a:endParaRPr lang="es-CL" sz="2200" b="1" dirty="0">
              <a:latin typeface="Calibri" panose="020F0502020204030204" pitchFamily="34" charset="0"/>
              <a:ea typeface="Cambria" panose="02040503050406030204" pitchFamily="18" charset="0"/>
              <a:cs typeface="Times New Roman" panose="02020603050405020304" pitchFamily="18" charset="0"/>
            </a:endParaRPr>
          </a:p>
          <a:p>
            <a:pPr marL="457200" lvl="0" indent="-457200" algn="just">
              <a:lnSpc>
                <a:spcPct val="115000"/>
              </a:lnSpc>
              <a:spcAft>
                <a:spcPts val="600"/>
              </a:spcAft>
              <a:buFont typeface="+mj-lt"/>
              <a:buAutoNum type="arabicPeriod"/>
            </a:pPr>
            <a:r>
              <a:rPr lang="es-ES" sz="2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Condominio Puerta Norte </a:t>
            </a:r>
            <a:r>
              <a:rPr lang="es-ES" dirty="0">
                <a:latin typeface="Calibri" panose="020F0502020204030204" pitchFamily="34" charset="0"/>
                <a:ea typeface="Calibri" panose="020F0502020204030204" pitchFamily="34" charset="0"/>
                <a:cs typeface="Times New Roman" panose="02020603050405020304" pitchFamily="18" charset="0"/>
              </a:rPr>
              <a:t>(Llamado 2019, </a:t>
            </a:r>
            <a:r>
              <a:rPr lang="es-ES" b="1" dirty="0">
                <a:latin typeface="Calibri" panose="020F0502020204030204" pitchFamily="34" charset="0"/>
                <a:ea typeface="Calibri" panose="020F0502020204030204" pitchFamily="34" charset="0"/>
                <a:cs typeface="Times New Roman" panose="02020603050405020304" pitchFamily="18" charset="0"/>
              </a:rPr>
              <a:t>288</a:t>
            </a:r>
            <a:r>
              <a:rPr lang="es-ES" dirty="0">
                <a:latin typeface="Calibri" panose="020F0502020204030204" pitchFamily="34" charset="0"/>
                <a:ea typeface="Calibri" panose="020F0502020204030204" pitchFamily="34" charset="0"/>
                <a:cs typeface="Times New Roman" panose="02020603050405020304" pitchFamily="18" charset="0"/>
              </a:rPr>
              <a:t> viviendas, ARMAS).</a:t>
            </a:r>
            <a:endParaRPr lang="es-CL" dirty="0">
              <a:latin typeface="Calibri" panose="020F0502020204030204" pitchFamily="34" charset="0"/>
              <a:ea typeface="Calibri" panose="020F0502020204030204" pitchFamily="34" charset="0"/>
              <a:cs typeface="Times New Roman" panose="02020603050405020304" pitchFamily="18" charset="0"/>
            </a:endParaRPr>
          </a:p>
          <a:p>
            <a:pPr marL="457200" lvl="0" indent="-457200" algn="just">
              <a:lnSpc>
                <a:spcPct val="115000"/>
              </a:lnSpc>
              <a:spcAft>
                <a:spcPts val="600"/>
              </a:spcAft>
              <a:buFont typeface="+mj-lt"/>
              <a:buAutoNum type="arabicPeriod"/>
            </a:pPr>
            <a:r>
              <a:rPr lang="es-ES" sz="2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Condominio Portal del Alwa I </a:t>
            </a:r>
            <a:r>
              <a:rPr lang="es-ES" dirty="0">
                <a:latin typeface="Calibri" panose="020F0502020204030204" pitchFamily="34" charset="0"/>
                <a:ea typeface="Calibri" panose="020F0502020204030204" pitchFamily="34" charset="0"/>
                <a:cs typeface="Times New Roman" panose="02020603050405020304" pitchFamily="18" charset="0"/>
              </a:rPr>
              <a:t>(Llamado 2019, </a:t>
            </a:r>
            <a:r>
              <a:rPr lang="es-ES" b="1" dirty="0">
                <a:latin typeface="Calibri" panose="020F0502020204030204" pitchFamily="34" charset="0"/>
                <a:ea typeface="Calibri" panose="020F0502020204030204" pitchFamily="34" charset="0"/>
                <a:cs typeface="Times New Roman" panose="02020603050405020304" pitchFamily="18" charset="0"/>
              </a:rPr>
              <a:t>224</a:t>
            </a:r>
            <a:r>
              <a:rPr lang="es-ES" dirty="0">
                <a:latin typeface="Calibri" panose="020F0502020204030204" pitchFamily="34" charset="0"/>
                <a:ea typeface="Calibri" panose="020F0502020204030204" pitchFamily="34" charset="0"/>
                <a:cs typeface="Times New Roman" panose="02020603050405020304" pitchFamily="18" charset="0"/>
              </a:rPr>
              <a:t> viviendas, PACAL).</a:t>
            </a:r>
            <a:endParaRPr lang="es-CL" dirty="0">
              <a:latin typeface="Calibri" panose="020F0502020204030204" pitchFamily="34" charset="0"/>
              <a:ea typeface="Calibri" panose="020F0502020204030204" pitchFamily="34" charset="0"/>
              <a:cs typeface="Times New Roman" panose="02020603050405020304" pitchFamily="18" charset="0"/>
            </a:endParaRPr>
          </a:p>
          <a:p>
            <a:pPr marL="457200" lvl="0" indent="-457200" algn="just">
              <a:lnSpc>
                <a:spcPct val="115000"/>
              </a:lnSpc>
              <a:spcAft>
                <a:spcPts val="600"/>
              </a:spcAft>
              <a:buFont typeface="+mj-lt"/>
              <a:buAutoNum type="arabicPeriod"/>
            </a:pPr>
            <a:r>
              <a:rPr lang="es-ES" sz="2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Condominio Portal del Alwa II </a:t>
            </a:r>
            <a:r>
              <a:rPr lang="es-ES" dirty="0">
                <a:latin typeface="Calibri" panose="020F0502020204030204" pitchFamily="34" charset="0"/>
                <a:ea typeface="Calibri" panose="020F0502020204030204" pitchFamily="34" charset="0"/>
                <a:cs typeface="Times New Roman" panose="02020603050405020304" pitchFamily="18" charset="0"/>
              </a:rPr>
              <a:t>(Llamado 2019, </a:t>
            </a:r>
            <a:r>
              <a:rPr lang="es-ES" b="1" dirty="0">
                <a:latin typeface="Calibri" panose="020F0502020204030204" pitchFamily="34" charset="0"/>
                <a:ea typeface="Calibri" panose="020F0502020204030204" pitchFamily="34" charset="0"/>
                <a:cs typeface="Times New Roman" panose="02020603050405020304" pitchFamily="18" charset="0"/>
              </a:rPr>
              <a:t>188</a:t>
            </a:r>
            <a:r>
              <a:rPr lang="es-ES" dirty="0">
                <a:latin typeface="Calibri" panose="020F0502020204030204" pitchFamily="34" charset="0"/>
                <a:ea typeface="Calibri" panose="020F0502020204030204" pitchFamily="34" charset="0"/>
                <a:cs typeface="Times New Roman" panose="02020603050405020304" pitchFamily="18" charset="0"/>
              </a:rPr>
              <a:t> viviendas, PACAL).</a:t>
            </a:r>
            <a:endParaRPr lang="es-CL"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600"/>
              </a:spcAft>
            </a:pPr>
            <a:endParaRPr lang="es-CL" sz="22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0377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Imagen 10">
            <a:extLst>
              <a:ext uri="{FF2B5EF4-FFF2-40B4-BE49-F238E27FC236}">
                <a16:creationId xmlns:a16="http://schemas.microsoft.com/office/drawing/2014/main" id="{FCAAA2A1-D4DD-424E-AF12-D24B3B7D12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1058" y="115908"/>
            <a:ext cx="2148141" cy="5788503"/>
          </a:xfrm>
          <a:prstGeom prst="rect">
            <a:avLst/>
          </a:prstGeom>
          <a:ln>
            <a:solidFill>
              <a:schemeClr val="accent1">
                <a:lumMod val="50000"/>
              </a:schemeClr>
            </a:solid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852FA85E-9AEC-4A3D-B281-794E7320491D}"/>
              </a:ext>
            </a:extLst>
          </p:cNvPr>
          <p:cNvSpPr/>
          <p:nvPr/>
        </p:nvSpPr>
        <p:spPr>
          <a:xfrm>
            <a:off x="271574" y="115909"/>
            <a:ext cx="2045753" cy="707886"/>
          </a:xfrm>
          <a:prstGeom prst="rect">
            <a:avLst/>
          </a:prstGeom>
          <a:noFill/>
        </p:spPr>
        <p:txBody>
          <a:bodyPr wrap="none" lIns="91440" tIns="45720" rIns="91440" bIns="45720">
            <a:spAutoFit/>
          </a:bodyPr>
          <a:lstStyle/>
          <a:p>
            <a:pPr algn="ctr"/>
            <a:r>
              <a:rPr lang="es-ES" sz="4000" b="1" dirty="0">
                <a:ln w="0"/>
                <a:solidFill>
                  <a:schemeClr val="bg1"/>
                </a:solidFill>
                <a:effectLst>
                  <a:outerShdw blurRad="38100" dist="19050" dir="2700000" algn="tl" rotWithShape="0">
                    <a:schemeClr val="dk1">
                      <a:alpha val="40000"/>
                    </a:schemeClr>
                  </a:outerShdw>
                </a:effectLst>
              </a:rPr>
              <a:t>Vivienda</a:t>
            </a:r>
            <a:endParaRPr lang="es-ES" sz="4000" b="1" cap="none" spc="0" dirty="0">
              <a:ln w="0"/>
              <a:solidFill>
                <a:schemeClr val="bg1"/>
              </a:solidFill>
              <a:effectLst>
                <a:outerShdw blurRad="38100" dist="19050" dir="2700000" algn="tl" rotWithShape="0">
                  <a:schemeClr val="dk1">
                    <a:alpha val="40000"/>
                  </a:schemeClr>
                </a:outerShdw>
              </a:effectLst>
            </a:endParaRPr>
          </a:p>
        </p:txBody>
      </p:sp>
      <p:sp>
        <p:nvSpPr>
          <p:cNvPr id="17" name="12 Rectángulo redondeado">
            <a:extLst>
              <a:ext uri="{FF2B5EF4-FFF2-40B4-BE49-F238E27FC236}">
                <a16:creationId xmlns:a16="http://schemas.microsoft.com/office/drawing/2014/main" id="{18A93936-532E-43CE-8B84-34A04E84C8C4}"/>
              </a:ext>
            </a:extLst>
          </p:cNvPr>
          <p:cNvSpPr/>
          <p:nvPr/>
        </p:nvSpPr>
        <p:spPr>
          <a:xfrm>
            <a:off x="2842630" y="115908"/>
            <a:ext cx="3414006" cy="946651"/>
          </a:xfrm>
          <a:prstGeom prst="roundRect">
            <a:avLst/>
          </a:prstGeom>
          <a:solidFill>
            <a:schemeClr val="accent5">
              <a:lumMod val="75000"/>
            </a:schemeClr>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PROYECCIÓN HABITACIONAL</a:t>
            </a:r>
          </a:p>
        </p:txBody>
      </p:sp>
      <p:sp>
        <p:nvSpPr>
          <p:cNvPr id="5" name="Rectángulo 4">
            <a:extLst>
              <a:ext uri="{FF2B5EF4-FFF2-40B4-BE49-F238E27FC236}">
                <a16:creationId xmlns:a16="http://schemas.microsoft.com/office/drawing/2014/main" id="{805B9FB3-F432-4C03-9D96-64DD89CB6D4F}"/>
              </a:ext>
            </a:extLst>
          </p:cNvPr>
          <p:cNvSpPr/>
          <p:nvPr/>
        </p:nvSpPr>
        <p:spPr>
          <a:xfrm>
            <a:off x="2842630" y="1957328"/>
            <a:ext cx="8972852" cy="3518656"/>
          </a:xfrm>
          <a:prstGeom prst="rect">
            <a:avLst/>
          </a:prstGeom>
        </p:spPr>
        <p:txBody>
          <a:bodyPr wrap="square">
            <a:spAutoFit/>
          </a:bodyPr>
          <a:lstStyle/>
          <a:p>
            <a:pPr marL="457200" indent="-457200" algn="just">
              <a:lnSpc>
                <a:spcPct val="115000"/>
              </a:lnSpc>
              <a:spcAft>
                <a:spcPts val="600"/>
              </a:spcAft>
              <a:buFont typeface="+mj-lt"/>
              <a:buAutoNum type="arabicPeriod"/>
            </a:pPr>
            <a:r>
              <a:rPr lang="es-CL" sz="1600" b="1" dirty="0">
                <a:solidFill>
                  <a:srgbClr val="0070C0"/>
                </a:solidFill>
                <a:latin typeface="Calibri" panose="020F0502020204030204" pitchFamily="34" charset="0"/>
                <a:cs typeface="Times New Roman" panose="02020603050405020304" pitchFamily="18" charset="0"/>
              </a:rPr>
              <a:t>Lote H-4  Nuevo Norte II ETAPA</a:t>
            </a:r>
            <a:r>
              <a:rPr lang="es-CL" b="1" dirty="0">
                <a:solidFill>
                  <a:srgbClr val="0070C0"/>
                </a:solidFill>
                <a:latin typeface="Calibri" panose="020F0502020204030204" pitchFamily="34" charset="0"/>
                <a:cs typeface="Times New Roman" panose="02020603050405020304" pitchFamily="18" charset="0"/>
              </a:rPr>
              <a:t>:</a:t>
            </a:r>
            <a:r>
              <a:rPr lang="es-CL" sz="1400" dirty="0">
                <a:latin typeface="Calibri" panose="020F0502020204030204" pitchFamily="34" charset="0"/>
                <a:cs typeface="Times New Roman" panose="02020603050405020304" pitchFamily="18" charset="0"/>
              </a:rPr>
              <a:t> 600 viviendas</a:t>
            </a:r>
          </a:p>
          <a:p>
            <a:pPr marL="457200" indent="-457200" algn="just">
              <a:lnSpc>
                <a:spcPct val="115000"/>
              </a:lnSpc>
              <a:spcAft>
                <a:spcPts val="600"/>
              </a:spcAft>
              <a:buFont typeface="+mj-lt"/>
              <a:buAutoNum type="arabicPeriod"/>
            </a:pPr>
            <a:r>
              <a:rPr lang="es-CL" sz="1600" b="1" dirty="0">
                <a:solidFill>
                  <a:srgbClr val="0070C0"/>
                </a:solidFill>
                <a:latin typeface="Calibri" panose="020F0502020204030204" pitchFamily="34" charset="0"/>
                <a:cs typeface="Times New Roman" panose="02020603050405020304" pitchFamily="18" charset="0"/>
              </a:rPr>
              <a:t>Altozano - Lote ZZ (DyM): </a:t>
            </a:r>
            <a:r>
              <a:rPr lang="es-CL" sz="1400" dirty="0">
                <a:latin typeface="Calibri" panose="020F0502020204030204" pitchFamily="34" charset="0"/>
                <a:cs typeface="Times New Roman" panose="02020603050405020304" pitchFamily="18" charset="0"/>
              </a:rPr>
              <a:t>72 viviendas</a:t>
            </a:r>
            <a:r>
              <a:rPr lang="es-CL" b="1" dirty="0">
                <a:solidFill>
                  <a:srgbClr val="0070C0"/>
                </a:solidFill>
                <a:latin typeface="Calibri" panose="020F0502020204030204" pitchFamily="34" charset="0"/>
                <a:cs typeface="Times New Roman" panose="02020603050405020304" pitchFamily="18" charset="0"/>
              </a:rPr>
              <a:t>	</a:t>
            </a:r>
          </a:p>
          <a:p>
            <a:pPr marL="457200" indent="-457200" algn="just">
              <a:lnSpc>
                <a:spcPct val="115000"/>
              </a:lnSpc>
              <a:spcAft>
                <a:spcPts val="600"/>
              </a:spcAft>
              <a:buFont typeface="+mj-lt"/>
              <a:buAutoNum type="arabicPeriod"/>
            </a:pPr>
            <a:r>
              <a:rPr lang="es-CL" sz="1600" b="1" dirty="0">
                <a:solidFill>
                  <a:srgbClr val="0070C0"/>
                </a:solidFill>
                <a:latin typeface="Calibri" panose="020F0502020204030204" pitchFamily="34" charset="0"/>
                <a:cs typeface="Times New Roman" panose="02020603050405020304" pitchFamily="18" charset="0"/>
              </a:rPr>
              <a:t>Sol del Valle I y II- Lote 9-A Pampa Nueva (DyM): </a:t>
            </a:r>
            <a:r>
              <a:rPr lang="es-CL" sz="1400" dirty="0">
                <a:latin typeface="Calibri" panose="020F0502020204030204" pitchFamily="34" charset="0"/>
                <a:cs typeface="Times New Roman" panose="02020603050405020304" pitchFamily="18" charset="0"/>
              </a:rPr>
              <a:t>216 viviendas</a:t>
            </a:r>
          </a:p>
          <a:p>
            <a:pPr marL="457200" indent="-457200" algn="just">
              <a:lnSpc>
                <a:spcPct val="115000"/>
              </a:lnSpc>
              <a:spcAft>
                <a:spcPts val="600"/>
              </a:spcAft>
              <a:buFont typeface="+mj-lt"/>
              <a:buAutoNum type="arabicPeriod"/>
            </a:pPr>
            <a:r>
              <a:rPr lang="es-CL" sz="1600" b="1" dirty="0">
                <a:solidFill>
                  <a:srgbClr val="0070C0"/>
                </a:solidFill>
                <a:latin typeface="Calibri" panose="020F0502020204030204" pitchFamily="34" charset="0"/>
                <a:cs typeface="Times New Roman" panose="02020603050405020304" pitchFamily="18" charset="0"/>
              </a:rPr>
              <a:t>Terrazas del Alto - Lote 9-B Pampa Nueva</a:t>
            </a:r>
            <a:r>
              <a:rPr lang="es-CL" b="1" dirty="0">
                <a:solidFill>
                  <a:srgbClr val="0070C0"/>
                </a:solidFill>
                <a:latin typeface="Calibri" panose="020F0502020204030204" pitchFamily="34" charset="0"/>
                <a:cs typeface="Times New Roman" panose="02020603050405020304" pitchFamily="18" charset="0"/>
              </a:rPr>
              <a:t>: </a:t>
            </a:r>
            <a:r>
              <a:rPr lang="es-CL" sz="1400" dirty="0">
                <a:latin typeface="Calibri" panose="020F0502020204030204" pitchFamily="34" charset="0"/>
                <a:cs typeface="Times New Roman" panose="02020603050405020304" pitchFamily="18" charset="0"/>
              </a:rPr>
              <a:t>220 viviendas</a:t>
            </a:r>
          </a:p>
          <a:p>
            <a:pPr marL="457200" indent="-457200" algn="just">
              <a:lnSpc>
                <a:spcPct val="115000"/>
              </a:lnSpc>
              <a:spcAft>
                <a:spcPts val="600"/>
              </a:spcAft>
              <a:buFont typeface="+mj-lt"/>
              <a:buAutoNum type="arabicPeriod"/>
            </a:pPr>
            <a:r>
              <a:rPr lang="es-CL" sz="1600" b="1" dirty="0">
                <a:solidFill>
                  <a:srgbClr val="0070C0"/>
                </a:solidFill>
                <a:latin typeface="Calibri" panose="020F0502020204030204" pitchFamily="34" charset="0"/>
                <a:cs typeface="Times New Roman" panose="02020603050405020304" pitchFamily="18" charset="0"/>
              </a:rPr>
              <a:t>Pampa Nueva BN 7,1 hectáreas: </a:t>
            </a:r>
            <a:r>
              <a:rPr lang="es-CL" sz="1400" dirty="0">
                <a:latin typeface="Calibri" panose="020F0502020204030204" pitchFamily="34" charset="0"/>
                <a:cs typeface="Times New Roman" panose="02020603050405020304" pitchFamily="18" charset="0"/>
              </a:rPr>
              <a:t>300 viviendas</a:t>
            </a:r>
          </a:p>
          <a:p>
            <a:pPr marL="457200" indent="-457200" algn="just">
              <a:lnSpc>
                <a:spcPct val="115000"/>
              </a:lnSpc>
              <a:spcAft>
                <a:spcPts val="600"/>
              </a:spcAft>
              <a:buFont typeface="+mj-lt"/>
              <a:buAutoNum type="arabicPeriod"/>
            </a:pPr>
            <a:r>
              <a:rPr lang="es-CL" sz="1600" b="1" dirty="0">
                <a:solidFill>
                  <a:srgbClr val="0070C0"/>
                </a:solidFill>
                <a:latin typeface="Calibri" panose="020F0502020204030204" pitchFamily="34" charset="0"/>
                <a:cs typeface="Times New Roman" panose="02020603050405020304" pitchFamily="18" charset="0"/>
              </a:rPr>
              <a:t>Pequeños Condominios: </a:t>
            </a:r>
            <a:r>
              <a:rPr lang="es-CL" sz="1400" dirty="0">
                <a:latin typeface="Calibri" panose="020F0502020204030204" pitchFamily="34" charset="0"/>
                <a:cs typeface="Times New Roman" panose="02020603050405020304" pitchFamily="18" charset="0"/>
              </a:rPr>
              <a:t>24	viviendas</a:t>
            </a:r>
          </a:p>
          <a:p>
            <a:pPr marL="457200" indent="-457200" algn="just">
              <a:lnSpc>
                <a:spcPct val="115000"/>
              </a:lnSpc>
              <a:spcAft>
                <a:spcPts val="600"/>
              </a:spcAft>
              <a:buFont typeface="+mj-lt"/>
              <a:buAutoNum type="arabicPeriod"/>
            </a:pPr>
            <a:r>
              <a:rPr lang="es-CL" sz="1600" b="1" dirty="0">
                <a:solidFill>
                  <a:srgbClr val="0070C0"/>
                </a:solidFill>
                <a:latin typeface="Calibri" panose="020F0502020204030204" pitchFamily="34" charset="0"/>
                <a:cs typeface="Times New Roman" panose="02020603050405020304" pitchFamily="18" charset="0"/>
              </a:rPr>
              <a:t>Alto III - Lotes 2A14, 2A15, 2A16, 2A17, 2A19, 2A20</a:t>
            </a:r>
            <a:r>
              <a:rPr lang="es-CL" b="1" dirty="0">
                <a:solidFill>
                  <a:srgbClr val="0070C0"/>
                </a:solidFill>
                <a:latin typeface="Calibri" panose="020F0502020204030204" pitchFamily="34" charset="0"/>
                <a:cs typeface="Times New Roman" panose="02020603050405020304" pitchFamily="18" charset="0"/>
              </a:rPr>
              <a:t>: </a:t>
            </a:r>
            <a:r>
              <a:rPr lang="es-CL" sz="1400" dirty="0">
                <a:latin typeface="Calibri" panose="020F0502020204030204" pitchFamily="34" charset="0"/>
                <a:cs typeface="Times New Roman" panose="02020603050405020304" pitchFamily="18" charset="0"/>
              </a:rPr>
              <a:t>1.081 viviendas</a:t>
            </a:r>
          </a:p>
          <a:p>
            <a:pPr marL="457200" indent="-457200" algn="just">
              <a:lnSpc>
                <a:spcPct val="115000"/>
              </a:lnSpc>
              <a:spcAft>
                <a:spcPts val="600"/>
              </a:spcAft>
              <a:buFont typeface="+mj-lt"/>
              <a:buAutoNum type="arabicPeriod"/>
            </a:pPr>
            <a:r>
              <a:rPr lang="es-CL" sz="1600" b="1" dirty="0">
                <a:solidFill>
                  <a:srgbClr val="0070C0"/>
                </a:solidFill>
                <a:latin typeface="Calibri" panose="020F0502020204030204" pitchFamily="34" charset="0"/>
                <a:cs typeface="Times New Roman" panose="02020603050405020304" pitchFamily="18" charset="0"/>
              </a:rPr>
              <a:t>Lote 11 - Pampa Nueva</a:t>
            </a:r>
            <a:r>
              <a:rPr lang="es-CL" b="1" dirty="0">
                <a:solidFill>
                  <a:srgbClr val="0070C0"/>
                </a:solidFill>
                <a:latin typeface="Calibri" panose="020F0502020204030204" pitchFamily="34" charset="0"/>
                <a:cs typeface="Times New Roman" panose="02020603050405020304" pitchFamily="18" charset="0"/>
              </a:rPr>
              <a:t>: </a:t>
            </a:r>
            <a:r>
              <a:rPr lang="es-CL" sz="1400" dirty="0">
                <a:latin typeface="Calibri" panose="020F0502020204030204" pitchFamily="34" charset="0"/>
                <a:cs typeface="Times New Roman" panose="02020603050405020304" pitchFamily="18" charset="0"/>
              </a:rPr>
              <a:t>90 viviendas</a:t>
            </a:r>
          </a:p>
          <a:p>
            <a:pPr marL="457200" indent="-457200" algn="just">
              <a:lnSpc>
                <a:spcPct val="115000"/>
              </a:lnSpc>
              <a:spcAft>
                <a:spcPts val="600"/>
              </a:spcAft>
              <a:buFont typeface="+mj-lt"/>
              <a:buAutoNum type="arabicPeriod"/>
            </a:pPr>
            <a:r>
              <a:rPr lang="es-CL" sz="1600" b="1" dirty="0">
                <a:solidFill>
                  <a:srgbClr val="0070C0"/>
                </a:solidFill>
                <a:latin typeface="Calibri" panose="020F0502020204030204" pitchFamily="34" charset="0"/>
                <a:cs typeface="Times New Roman" panose="02020603050405020304" pitchFamily="18" charset="0"/>
              </a:rPr>
              <a:t>Lote 21 - Pampa Nueva</a:t>
            </a:r>
            <a:r>
              <a:rPr lang="es-CL" b="1" dirty="0">
                <a:solidFill>
                  <a:srgbClr val="0070C0"/>
                </a:solidFill>
                <a:latin typeface="Calibri" panose="020F0502020204030204" pitchFamily="34" charset="0"/>
                <a:cs typeface="Times New Roman" panose="02020603050405020304" pitchFamily="18" charset="0"/>
              </a:rPr>
              <a:t>: </a:t>
            </a:r>
            <a:r>
              <a:rPr lang="es-CL" sz="1400" dirty="0">
                <a:latin typeface="Calibri" panose="020F0502020204030204" pitchFamily="34" charset="0"/>
                <a:cs typeface="Times New Roman" panose="02020603050405020304" pitchFamily="18" charset="0"/>
              </a:rPr>
              <a:t>208 viviendas</a:t>
            </a:r>
            <a:endParaRPr lang="es-CL" dirty="0">
              <a:latin typeface="Calibri" panose="020F0502020204030204" pitchFamily="34" charset="0"/>
              <a:cs typeface="Times New Roman" panose="02020603050405020304" pitchFamily="18" charset="0"/>
            </a:endParaRPr>
          </a:p>
        </p:txBody>
      </p:sp>
      <p:sp>
        <p:nvSpPr>
          <p:cNvPr id="12" name="Rectángulo 11">
            <a:extLst>
              <a:ext uri="{FF2B5EF4-FFF2-40B4-BE49-F238E27FC236}">
                <a16:creationId xmlns:a16="http://schemas.microsoft.com/office/drawing/2014/main" id="{9768AD08-E8FF-45AB-B510-578448DD528C}"/>
              </a:ext>
            </a:extLst>
          </p:cNvPr>
          <p:cNvSpPr/>
          <p:nvPr/>
        </p:nvSpPr>
        <p:spPr>
          <a:xfrm>
            <a:off x="2842630" y="1249442"/>
            <a:ext cx="9249668" cy="584775"/>
          </a:xfrm>
          <a:prstGeom prst="rect">
            <a:avLst/>
          </a:prstGeom>
        </p:spPr>
        <p:txBody>
          <a:bodyPr wrap="square">
            <a:spAutoFit/>
          </a:bodyPr>
          <a:lstStyle/>
          <a:p>
            <a:pPr algn="just">
              <a:spcAft>
                <a:spcPts val="600"/>
              </a:spcAft>
            </a:pPr>
            <a:r>
              <a:rPr lang="es-CL" sz="1600" b="1" dirty="0">
                <a:latin typeface="Calibri" panose="020F0502020204030204" pitchFamily="34" charset="0"/>
                <a:ea typeface="Cambria" panose="02040503050406030204" pitchFamily="18" charset="0"/>
                <a:cs typeface="Times New Roman" panose="02020603050405020304" pitchFamily="18" charset="0"/>
              </a:rPr>
              <a:t>Además, se proyecta  la selección de proyectos para 2.811 familias, por el Fondo Solidario de Elección de Viviendas: </a:t>
            </a:r>
          </a:p>
        </p:txBody>
      </p:sp>
      <p:sp>
        <p:nvSpPr>
          <p:cNvPr id="15" name="Rectángulo 14">
            <a:extLst>
              <a:ext uri="{FF2B5EF4-FFF2-40B4-BE49-F238E27FC236}">
                <a16:creationId xmlns:a16="http://schemas.microsoft.com/office/drawing/2014/main" id="{FED8921C-DCAB-46C8-8D53-DA582FB9C376}"/>
              </a:ext>
            </a:extLst>
          </p:cNvPr>
          <p:cNvSpPr/>
          <p:nvPr/>
        </p:nvSpPr>
        <p:spPr>
          <a:xfrm>
            <a:off x="2704222" y="5475984"/>
            <a:ext cx="9249668" cy="584775"/>
          </a:xfrm>
          <a:prstGeom prst="rect">
            <a:avLst/>
          </a:prstGeom>
        </p:spPr>
        <p:txBody>
          <a:bodyPr wrap="square">
            <a:spAutoFit/>
          </a:bodyPr>
          <a:lstStyle/>
          <a:p>
            <a:pPr algn="just">
              <a:spcAft>
                <a:spcPts val="600"/>
              </a:spcAft>
            </a:pPr>
            <a:r>
              <a:rPr lang="es-CL" sz="1600" b="1" dirty="0">
                <a:latin typeface="Calibri" panose="020F0502020204030204" pitchFamily="34" charset="0"/>
                <a:ea typeface="Cambria" panose="02040503050406030204" pitchFamily="18" charset="0"/>
                <a:cs typeface="Times New Roman" panose="02020603050405020304" pitchFamily="18" charset="0"/>
              </a:rPr>
              <a:t>Y la selección el presente año, mediante el Programa de Integración Social y Territorial, de 670 nuevos subsidios.</a:t>
            </a:r>
          </a:p>
        </p:txBody>
      </p:sp>
    </p:spTree>
    <p:extLst>
      <p:ext uri="{BB962C8B-B14F-4D97-AF65-F5344CB8AC3E}">
        <p14:creationId xmlns:p14="http://schemas.microsoft.com/office/powerpoint/2010/main" val="1838854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CuadroTexto 13"/>
          <p:cNvSpPr txBox="1"/>
          <p:nvPr/>
        </p:nvSpPr>
        <p:spPr>
          <a:xfrm>
            <a:off x="2829929" y="1225566"/>
            <a:ext cx="8375722" cy="523220"/>
          </a:xfrm>
          <a:prstGeom prst="rect">
            <a:avLst/>
          </a:prstGeom>
          <a:noFill/>
        </p:spPr>
        <p:txBody>
          <a:bodyPr wrap="square" rtlCol="0">
            <a:spAutoFit/>
          </a:bodyPr>
          <a:lstStyle/>
          <a:p>
            <a:pPr lvl="0" algn="just"/>
            <a:r>
              <a:rPr lang="es-CL" sz="1400" dirty="0"/>
              <a:t>SE INCREMENTÓ EL PROGRAMA HABITACIONAL SERVIU REGION ARICA Y PARINACOTA CON RECURSOS TRANSFERIDOS DESDE EL GOBIERNO REGIONAL.</a:t>
            </a:r>
          </a:p>
        </p:txBody>
      </p:sp>
      <p:sp>
        <p:nvSpPr>
          <p:cNvPr id="15" name="Rectangle 2"/>
          <p:cNvSpPr>
            <a:spLocks noChangeArrowheads="1"/>
          </p:cNvSpPr>
          <p:nvPr/>
        </p:nvSpPr>
        <p:spPr bwMode="auto">
          <a:xfrm>
            <a:off x="2829929" y="1991513"/>
            <a:ext cx="448351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20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Compromiso Formal aporte PEDZE del Gobierno Regional</a:t>
            </a:r>
            <a:endParaRPr kumimoji="0" lang="es-CL" altLang="es-CL" sz="8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L" altLang="es-CL" sz="1800" b="0" i="0" u="none" strike="noStrike" cap="none" normalizeH="0" baseline="0" dirty="0">
              <a:ln>
                <a:noFill/>
              </a:ln>
              <a:solidFill>
                <a:schemeClr val="tx1"/>
              </a:solidFill>
              <a:effectLst/>
              <a:latin typeface="Arial" panose="020B0604020202020204" pitchFamily="34" charset="0"/>
            </a:endParaRPr>
          </a:p>
        </p:txBody>
      </p:sp>
      <p:graphicFrame>
        <p:nvGraphicFramePr>
          <p:cNvPr id="7" name="Tabla 6"/>
          <p:cNvGraphicFramePr>
            <a:graphicFrameLocks noGrp="1"/>
          </p:cNvGraphicFramePr>
          <p:nvPr>
            <p:extLst>
              <p:ext uri="{D42A27DB-BD31-4B8C-83A1-F6EECF244321}">
                <p14:modId xmlns:p14="http://schemas.microsoft.com/office/powerpoint/2010/main" val="2340598460"/>
              </p:ext>
            </p:extLst>
          </p:nvPr>
        </p:nvGraphicFramePr>
        <p:xfrm>
          <a:off x="2852000" y="2247525"/>
          <a:ext cx="5162306" cy="2030727"/>
        </p:xfrm>
        <a:graphic>
          <a:graphicData uri="http://schemas.openxmlformats.org/drawingml/2006/table">
            <a:tbl>
              <a:tblPr firstRow="1" firstCol="1" bandRow="1">
                <a:tableStyleId>{5C22544A-7EE6-4342-B048-85BDC9FD1C3A}</a:tableStyleId>
              </a:tblPr>
              <a:tblGrid>
                <a:gridCol w="3990832">
                  <a:extLst>
                    <a:ext uri="{9D8B030D-6E8A-4147-A177-3AD203B41FA5}">
                      <a16:colId xmlns:a16="http://schemas.microsoft.com/office/drawing/2014/main" val="20000"/>
                    </a:ext>
                  </a:extLst>
                </a:gridCol>
                <a:gridCol w="1171474">
                  <a:extLst>
                    <a:ext uri="{9D8B030D-6E8A-4147-A177-3AD203B41FA5}">
                      <a16:colId xmlns:a16="http://schemas.microsoft.com/office/drawing/2014/main" val="20001"/>
                    </a:ext>
                  </a:extLst>
                </a:gridCol>
              </a:tblGrid>
              <a:tr h="204586">
                <a:tc>
                  <a:txBody>
                    <a:bodyPr/>
                    <a:lstStyle/>
                    <a:p>
                      <a:pPr algn="ctr">
                        <a:lnSpc>
                          <a:spcPct val="115000"/>
                        </a:lnSpc>
                        <a:spcAft>
                          <a:spcPts val="0"/>
                        </a:spcAft>
                      </a:pPr>
                      <a:r>
                        <a:rPr lang="es-CL" sz="1400" dirty="0">
                          <a:effectLst/>
                        </a:rPr>
                        <a:t>Documento</a:t>
                      </a:r>
                      <a:endParaRPr lang="es-C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CL" sz="1400" dirty="0">
                          <a:effectLst/>
                        </a:rPr>
                        <a:t>Monto M$</a:t>
                      </a:r>
                      <a:endParaRPr lang="es-C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639296">
                <a:tc>
                  <a:txBody>
                    <a:bodyPr/>
                    <a:lstStyle/>
                    <a:p>
                      <a:pPr algn="just">
                        <a:lnSpc>
                          <a:spcPct val="115000"/>
                        </a:lnSpc>
                        <a:spcAft>
                          <a:spcPts val="0"/>
                        </a:spcAft>
                      </a:pPr>
                      <a:r>
                        <a:rPr lang="es-CL" sz="1400" dirty="0">
                          <a:effectLst/>
                        </a:rPr>
                        <a:t>Oficio Ordinario Nº035 de fecha 13 de enero de 2015, del Intendente Regional al Subsecretario</a:t>
                      </a:r>
                    </a:p>
                    <a:p>
                      <a:pPr algn="just">
                        <a:lnSpc>
                          <a:spcPct val="115000"/>
                        </a:lnSpc>
                        <a:spcAft>
                          <a:spcPts val="0"/>
                        </a:spcAft>
                      </a:pPr>
                      <a:r>
                        <a:rPr lang="es-CL" sz="1400" dirty="0">
                          <a:effectLst/>
                          <a:latin typeface="Calibri" panose="020F0502020204030204" pitchFamily="34" charset="0"/>
                          <a:ea typeface="Calibri" panose="020F0502020204030204" pitchFamily="34" charset="0"/>
                          <a:cs typeface="Times New Roman" panose="02020603050405020304" pitchFamily="18" charset="0"/>
                        </a:rPr>
                        <a:t>Certificado</a:t>
                      </a:r>
                      <a:r>
                        <a:rPr lang="es-CL" sz="1400" baseline="0" dirty="0">
                          <a:effectLst/>
                          <a:latin typeface="Calibri" panose="020F0502020204030204" pitchFamily="34" charset="0"/>
                          <a:ea typeface="Calibri" panose="020F0502020204030204" pitchFamily="34" charset="0"/>
                          <a:cs typeface="Times New Roman" panose="02020603050405020304" pitchFamily="18" charset="0"/>
                        </a:rPr>
                        <a:t> CORE N°86, 23.03.2015.-</a:t>
                      </a:r>
                      <a:endParaRPr lang="es-C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CL" sz="1400" dirty="0">
                          <a:effectLst/>
                        </a:rPr>
                        <a:t>15.371.000</a:t>
                      </a:r>
                      <a:endParaRPr lang="es-C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639296">
                <a:tc>
                  <a:txBody>
                    <a:bodyPr/>
                    <a:lstStyle/>
                    <a:p>
                      <a:pPr algn="just">
                        <a:lnSpc>
                          <a:spcPct val="115000"/>
                        </a:lnSpc>
                        <a:spcAft>
                          <a:spcPts val="0"/>
                        </a:spcAft>
                      </a:pPr>
                      <a:r>
                        <a:rPr lang="es-CL" sz="1400" dirty="0">
                          <a:effectLst/>
                        </a:rPr>
                        <a:t>Oficio Ordinario Nº610 de fecha 28 de Junio de 2016, de la Intendenta al Subsecretario</a:t>
                      </a:r>
                    </a:p>
                    <a:p>
                      <a:pPr marL="0" marR="0" lvl="0" indent="0" algn="just" defTabSz="914400" rtl="0" eaLnBrk="1" fontAlgn="auto" latinLnBrk="0" hangingPunct="1">
                        <a:lnSpc>
                          <a:spcPct val="115000"/>
                        </a:lnSpc>
                        <a:spcBef>
                          <a:spcPts val="0"/>
                        </a:spcBef>
                        <a:spcAft>
                          <a:spcPts val="0"/>
                        </a:spcAft>
                        <a:buClrTx/>
                        <a:buSzTx/>
                        <a:buFontTx/>
                        <a:buNone/>
                        <a:tabLst/>
                        <a:defRPr/>
                      </a:pPr>
                      <a:r>
                        <a:rPr lang="es-CL" sz="1400" dirty="0">
                          <a:effectLst/>
                          <a:latin typeface="Calibri" panose="020F0502020204030204" pitchFamily="34" charset="0"/>
                          <a:ea typeface="Calibri" panose="020F0502020204030204" pitchFamily="34" charset="0"/>
                          <a:cs typeface="Times New Roman" panose="02020603050405020304" pitchFamily="18" charset="0"/>
                        </a:rPr>
                        <a:t>Certificado</a:t>
                      </a:r>
                      <a:r>
                        <a:rPr lang="es-CL" sz="1400" baseline="0" dirty="0">
                          <a:effectLst/>
                          <a:latin typeface="Calibri" panose="020F0502020204030204" pitchFamily="34" charset="0"/>
                          <a:ea typeface="Calibri" panose="020F0502020204030204" pitchFamily="34" charset="0"/>
                          <a:cs typeface="Times New Roman" panose="02020603050405020304" pitchFamily="18" charset="0"/>
                        </a:rPr>
                        <a:t> CORE N°396, 28.11.2016.-</a:t>
                      </a:r>
                      <a:endParaRPr lang="es-C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CL" sz="1400" dirty="0">
                          <a:effectLst/>
                        </a:rPr>
                        <a:t>15.820.228</a:t>
                      </a:r>
                      <a:endParaRPr lang="es-C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313179">
                <a:tc>
                  <a:txBody>
                    <a:bodyPr/>
                    <a:lstStyle/>
                    <a:p>
                      <a:pPr algn="just">
                        <a:lnSpc>
                          <a:spcPct val="115000"/>
                        </a:lnSpc>
                        <a:spcAft>
                          <a:spcPts val="0"/>
                        </a:spcAft>
                      </a:pPr>
                      <a:r>
                        <a:rPr lang="es-CL" sz="1400" dirty="0">
                          <a:effectLst/>
                        </a:rPr>
                        <a:t>Total del Aporte PEDZE comprometido</a:t>
                      </a:r>
                      <a:endParaRPr lang="es-C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CL" sz="1600" b="1" dirty="0">
                          <a:effectLst/>
                        </a:rPr>
                        <a:t>31.191.228</a:t>
                      </a:r>
                      <a:endParaRPr lang="es-C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17" name="Flecha derecha 16"/>
          <p:cNvSpPr/>
          <p:nvPr/>
        </p:nvSpPr>
        <p:spPr>
          <a:xfrm>
            <a:off x="8836025" y="2814281"/>
            <a:ext cx="247650" cy="2076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8" name="Flecha derecha 17"/>
          <p:cNvSpPr/>
          <p:nvPr/>
        </p:nvSpPr>
        <p:spPr>
          <a:xfrm>
            <a:off x="8836025" y="3505014"/>
            <a:ext cx="247650" cy="2076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9" name="Rectangle 2"/>
          <p:cNvSpPr>
            <a:spLocks noChangeArrowheads="1"/>
          </p:cNvSpPr>
          <p:nvPr/>
        </p:nvSpPr>
        <p:spPr bwMode="auto">
          <a:xfrm>
            <a:off x="9083675" y="2594937"/>
            <a:ext cx="28289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CL" altLang="es-CL" sz="1200" b="1" dirty="0">
                <a:latin typeface="Arial" panose="020B0604020202020204" pitchFamily="34" charset="0"/>
                <a:ea typeface="Calibri" panose="020F0502020204030204" pitchFamily="34" charset="0"/>
                <a:cs typeface="Times New Roman" panose="02020603050405020304" pitchFamily="18" charset="0"/>
              </a:rPr>
              <a:t>Res. Ex. N°3596 del 20.05.2015, Ministro de Hacienda y </a:t>
            </a:r>
          </a:p>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2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Ministro de Vivienda y Urbanismo</a:t>
            </a:r>
            <a:endParaRPr kumimoji="0" lang="es-CL" altLang="es-CL" sz="1800" b="0" i="0" u="none" strike="noStrike" cap="none" normalizeH="0" baseline="0" dirty="0">
              <a:ln>
                <a:noFill/>
              </a:ln>
              <a:solidFill>
                <a:schemeClr val="tx1"/>
              </a:solidFill>
              <a:effectLst/>
              <a:latin typeface="Arial" panose="020B0604020202020204" pitchFamily="34" charset="0"/>
            </a:endParaRPr>
          </a:p>
        </p:txBody>
      </p:sp>
      <p:sp>
        <p:nvSpPr>
          <p:cNvPr id="20" name="Rectangle 2"/>
          <p:cNvSpPr>
            <a:spLocks noChangeArrowheads="1"/>
          </p:cNvSpPr>
          <p:nvPr/>
        </p:nvSpPr>
        <p:spPr bwMode="auto">
          <a:xfrm>
            <a:off x="9083675" y="3388121"/>
            <a:ext cx="28289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CL" altLang="es-CL" sz="1200" b="1" dirty="0">
                <a:latin typeface="Arial" panose="020B0604020202020204" pitchFamily="34" charset="0"/>
                <a:ea typeface="Calibri" panose="020F0502020204030204" pitchFamily="34" charset="0"/>
                <a:cs typeface="Times New Roman" panose="02020603050405020304" pitchFamily="18" charset="0"/>
              </a:rPr>
              <a:t>Res. Ex. N°6680 del 14.10.2016, Ministro de Hacienda y </a:t>
            </a:r>
          </a:p>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2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Ministro de Vivienda y Urbanismo</a:t>
            </a:r>
            <a:endParaRPr kumimoji="0" lang="es-CL" altLang="es-CL" sz="1800" b="0" i="0" u="none" strike="noStrike" cap="none" normalizeH="0" baseline="0" dirty="0">
              <a:ln>
                <a:noFill/>
              </a:ln>
              <a:solidFill>
                <a:schemeClr val="tx1"/>
              </a:solidFill>
              <a:effectLst/>
              <a:latin typeface="Arial" panose="020B0604020202020204" pitchFamily="34" charset="0"/>
            </a:endParaRPr>
          </a:p>
        </p:txBody>
      </p:sp>
      <p:sp>
        <p:nvSpPr>
          <p:cNvPr id="21" name="CuadroTexto 20"/>
          <p:cNvSpPr txBox="1"/>
          <p:nvPr/>
        </p:nvSpPr>
        <p:spPr>
          <a:xfrm>
            <a:off x="3050065" y="4517541"/>
            <a:ext cx="3045935" cy="369332"/>
          </a:xfrm>
          <a:prstGeom prst="rect">
            <a:avLst/>
          </a:prstGeom>
          <a:noFill/>
        </p:spPr>
        <p:txBody>
          <a:bodyPr wrap="square" rtlCol="0">
            <a:spAutoFit/>
          </a:bodyPr>
          <a:lstStyle/>
          <a:p>
            <a:pPr lvl="0"/>
            <a:r>
              <a:rPr lang="es-CL" dirty="0"/>
              <a:t>TRANSFERENCIA DEL GORE:</a:t>
            </a:r>
          </a:p>
        </p:txBody>
      </p:sp>
      <p:pic>
        <p:nvPicPr>
          <p:cNvPr id="22" name="Imagen 2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73625" y="4306763"/>
            <a:ext cx="5572450" cy="947333"/>
          </a:xfrm>
          <a:prstGeom prst="rect">
            <a:avLst/>
          </a:prstGeom>
        </p:spPr>
      </p:pic>
      <p:sp>
        <p:nvSpPr>
          <p:cNvPr id="23" name="CuadroTexto 22"/>
          <p:cNvSpPr txBox="1"/>
          <p:nvPr/>
        </p:nvSpPr>
        <p:spPr>
          <a:xfrm>
            <a:off x="3082610" y="5480417"/>
            <a:ext cx="3693635" cy="369332"/>
          </a:xfrm>
          <a:prstGeom prst="rect">
            <a:avLst/>
          </a:prstGeom>
          <a:noFill/>
        </p:spPr>
        <p:txBody>
          <a:bodyPr wrap="square" rtlCol="0">
            <a:spAutoFit/>
          </a:bodyPr>
          <a:lstStyle/>
          <a:p>
            <a:pPr lvl="0"/>
            <a:r>
              <a:rPr lang="es-CL" dirty="0"/>
              <a:t>PENDIENTE POR TRANSFERIR:</a:t>
            </a:r>
          </a:p>
        </p:txBody>
      </p:sp>
      <p:pic>
        <p:nvPicPr>
          <p:cNvPr id="24" name="Imagen 2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85552" y="5254096"/>
            <a:ext cx="4146017" cy="947333"/>
          </a:xfrm>
          <a:prstGeom prst="rect">
            <a:avLst/>
          </a:prstGeom>
        </p:spPr>
      </p:pic>
      <p:pic>
        <p:nvPicPr>
          <p:cNvPr id="25" name="Imagen 24">
            <a:extLst>
              <a:ext uri="{FF2B5EF4-FFF2-40B4-BE49-F238E27FC236}">
                <a16:creationId xmlns:a16="http://schemas.microsoft.com/office/drawing/2014/main" id="{8528D401-19CA-42C1-A7C5-E33FC258C2D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3949" y="160500"/>
            <a:ext cx="2083982" cy="5615617"/>
          </a:xfrm>
          <a:prstGeom prst="rect">
            <a:avLst/>
          </a:prstGeom>
          <a:ln>
            <a:solidFill>
              <a:schemeClr val="accent1">
                <a:lumMod val="50000"/>
              </a:schemeClr>
            </a:solidFill>
          </a:ln>
          <a:effectLst>
            <a:outerShdw blurRad="292100" dist="139700" dir="2700000" algn="tl" rotWithShape="0">
              <a:srgbClr val="333333">
                <a:alpha val="65000"/>
              </a:srgbClr>
            </a:outerShdw>
          </a:effectLst>
        </p:spPr>
      </p:pic>
      <p:sp>
        <p:nvSpPr>
          <p:cNvPr id="26" name="Rectángulo 25">
            <a:extLst>
              <a:ext uri="{FF2B5EF4-FFF2-40B4-BE49-F238E27FC236}">
                <a16:creationId xmlns:a16="http://schemas.microsoft.com/office/drawing/2014/main" id="{9751E7CE-DD6D-415B-B6B3-185DE5B5E4B1}"/>
              </a:ext>
            </a:extLst>
          </p:cNvPr>
          <p:cNvSpPr/>
          <p:nvPr/>
        </p:nvSpPr>
        <p:spPr>
          <a:xfrm>
            <a:off x="271574" y="115909"/>
            <a:ext cx="2045753" cy="707886"/>
          </a:xfrm>
          <a:prstGeom prst="rect">
            <a:avLst/>
          </a:prstGeom>
          <a:noFill/>
        </p:spPr>
        <p:txBody>
          <a:bodyPr wrap="none" lIns="91440" tIns="45720" rIns="91440" bIns="45720">
            <a:spAutoFit/>
          </a:bodyPr>
          <a:lstStyle/>
          <a:p>
            <a:pPr algn="ctr"/>
            <a:r>
              <a:rPr lang="es-ES" sz="4000" b="1" dirty="0">
                <a:ln w="0"/>
                <a:solidFill>
                  <a:schemeClr val="bg1"/>
                </a:solidFill>
                <a:effectLst>
                  <a:outerShdw blurRad="38100" dist="19050" dir="2700000" algn="tl" rotWithShape="0">
                    <a:schemeClr val="dk1">
                      <a:alpha val="40000"/>
                    </a:schemeClr>
                  </a:outerShdw>
                </a:effectLst>
              </a:rPr>
              <a:t>Vivienda</a:t>
            </a:r>
            <a:endParaRPr lang="es-ES" sz="4000" b="1" cap="none" spc="0" dirty="0">
              <a:ln w="0"/>
              <a:solidFill>
                <a:schemeClr val="bg1"/>
              </a:solidFill>
              <a:effectLst>
                <a:outerShdw blurRad="38100" dist="19050" dir="2700000" algn="tl" rotWithShape="0">
                  <a:schemeClr val="dk1">
                    <a:alpha val="40000"/>
                  </a:schemeClr>
                </a:outerShdw>
              </a:effectLst>
            </a:endParaRPr>
          </a:p>
        </p:txBody>
      </p:sp>
      <p:sp>
        <p:nvSpPr>
          <p:cNvPr id="28" name="CuadroTexto 27">
            <a:extLst>
              <a:ext uri="{FF2B5EF4-FFF2-40B4-BE49-F238E27FC236}">
                <a16:creationId xmlns:a16="http://schemas.microsoft.com/office/drawing/2014/main" id="{3E788578-52A7-4AF3-A20D-3B059474D20C}"/>
              </a:ext>
            </a:extLst>
          </p:cNvPr>
          <p:cNvSpPr txBox="1"/>
          <p:nvPr/>
        </p:nvSpPr>
        <p:spPr>
          <a:xfrm>
            <a:off x="6411494" y="275712"/>
            <a:ext cx="2920941" cy="583658"/>
          </a:xfrm>
          <a:prstGeom prst="rect">
            <a:avLst/>
          </a:prstGeom>
          <a:solidFill>
            <a:srgbClr val="C0000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defPPr>
              <a:defRPr lang="es-CL"/>
            </a:defPPr>
            <a:lvl1pPr algn="ctr">
              <a:defRPr sz="2000" b="1">
                <a:solidFill>
                  <a:schemeClr val="bg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CL" sz="1800" dirty="0"/>
              <a:t>PLAN ESPECIAL DE ZONAS EXTREMAS</a:t>
            </a:r>
          </a:p>
        </p:txBody>
      </p:sp>
      <p:sp>
        <p:nvSpPr>
          <p:cNvPr id="29" name="12 Rectángulo redondeado">
            <a:extLst>
              <a:ext uri="{FF2B5EF4-FFF2-40B4-BE49-F238E27FC236}">
                <a16:creationId xmlns:a16="http://schemas.microsoft.com/office/drawing/2014/main" id="{83382558-4560-4C53-82F1-C5ACACA987B9}"/>
              </a:ext>
            </a:extLst>
          </p:cNvPr>
          <p:cNvSpPr/>
          <p:nvPr/>
        </p:nvSpPr>
        <p:spPr>
          <a:xfrm>
            <a:off x="2489200" y="115909"/>
            <a:ext cx="3480526" cy="915484"/>
          </a:xfrm>
          <a:prstGeom prst="roundRect">
            <a:avLst/>
          </a:prstGeom>
          <a:solidFill>
            <a:schemeClr val="accent6">
              <a:lumMod val="75000"/>
            </a:schemeClr>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RECURSOS REGIONALES COMPLEMENTARIOS</a:t>
            </a:r>
          </a:p>
        </p:txBody>
      </p:sp>
    </p:spTree>
    <p:extLst>
      <p:ext uri="{BB962C8B-B14F-4D97-AF65-F5344CB8AC3E}">
        <p14:creationId xmlns:p14="http://schemas.microsoft.com/office/powerpoint/2010/main" val="857430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4 Gráfico"/>
          <p:cNvGraphicFramePr>
            <a:graphicFrameLocks/>
          </p:cNvGraphicFramePr>
          <p:nvPr>
            <p:extLst>
              <p:ext uri="{D42A27DB-BD31-4B8C-83A1-F6EECF244321}">
                <p14:modId xmlns:p14="http://schemas.microsoft.com/office/powerpoint/2010/main" val="2855404636"/>
              </p:ext>
            </p:extLst>
          </p:nvPr>
        </p:nvGraphicFramePr>
        <p:xfrm>
          <a:off x="7744831" y="2557093"/>
          <a:ext cx="3621200" cy="17108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5 Gráfico"/>
          <p:cNvGraphicFramePr>
            <a:graphicFrameLocks/>
          </p:cNvGraphicFramePr>
          <p:nvPr>
            <p:extLst>
              <p:ext uri="{D42A27DB-BD31-4B8C-83A1-F6EECF244321}">
                <p14:modId xmlns:p14="http://schemas.microsoft.com/office/powerpoint/2010/main" val="605028079"/>
              </p:ext>
            </p:extLst>
          </p:nvPr>
        </p:nvGraphicFramePr>
        <p:xfrm>
          <a:off x="7744831" y="4267992"/>
          <a:ext cx="3621200" cy="1979001"/>
        </p:xfrm>
        <a:graphic>
          <a:graphicData uri="http://schemas.openxmlformats.org/drawingml/2006/chart">
            <c:chart xmlns:c="http://schemas.openxmlformats.org/drawingml/2006/chart" xmlns:r="http://schemas.openxmlformats.org/officeDocument/2006/relationships" r:id="rId4"/>
          </a:graphicData>
        </a:graphic>
      </p:graphicFrame>
      <p:sp>
        <p:nvSpPr>
          <p:cNvPr id="61444" name="5 CuadroTexto"/>
          <p:cNvSpPr txBox="1">
            <a:spLocks noChangeArrowheads="1"/>
          </p:cNvSpPr>
          <p:nvPr/>
        </p:nvSpPr>
        <p:spPr bwMode="auto">
          <a:xfrm>
            <a:off x="9368576" y="3495840"/>
            <a:ext cx="504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rgbClr val="595959"/>
                </a:solidFill>
                <a:latin typeface="Calibri" panose="020F0502020204030204" pitchFamily="34" charset="0"/>
                <a:ea typeface="ヒラギノ角ゴ Pro W3"/>
                <a:cs typeface="ヒラギノ角ゴ Pro W3"/>
              </a:defRPr>
            </a:lvl1pPr>
            <a:lvl2pPr marL="742950" indent="-285750">
              <a:spcBef>
                <a:spcPct val="20000"/>
              </a:spcBef>
              <a:buFont typeface="Arial" panose="020B0604020202020204" pitchFamily="34" charset="0"/>
              <a:buChar char="–"/>
              <a:defRPr>
                <a:solidFill>
                  <a:srgbClr val="595959"/>
                </a:solidFill>
                <a:latin typeface="Calibri" panose="020F0502020204030204" pitchFamily="34" charset="0"/>
                <a:ea typeface="ヒラギノ角ゴ Pro W3"/>
                <a:cs typeface="ヒラギノ角ゴ Pro W3"/>
              </a:defRPr>
            </a:lvl2pPr>
            <a:lvl3pPr marL="1143000" indent="-228600">
              <a:spcBef>
                <a:spcPct val="20000"/>
              </a:spcBef>
              <a:buFont typeface="Arial" panose="020B0604020202020204" pitchFamily="34" charset="0"/>
              <a:buChar char="•"/>
              <a:defRPr sz="1600">
                <a:solidFill>
                  <a:srgbClr val="595959"/>
                </a:solidFill>
                <a:latin typeface="Calibri" panose="020F0502020204030204" pitchFamily="34" charset="0"/>
                <a:ea typeface="ヒラギノ角ゴ Pro W3"/>
                <a:cs typeface="ヒラギノ角ゴ Pro W3"/>
              </a:defRPr>
            </a:lvl3pPr>
            <a:lvl4pPr marL="1600200" indent="-228600">
              <a:spcBef>
                <a:spcPct val="20000"/>
              </a:spcBef>
              <a:buFont typeface="Arial" panose="020B0604020202020204" pitchFamily="34" charset="0"/>
              <a:buChar char="–"/>
              <a:defRPr sz="1400">
                <a:solidFill>
                  <a:srgbClr val="595959"/>
                </a:solidFill>
                <a:latin typeface="Calibri" panose="020F0502020204030204" pitchFamily="34" charset="0"/>
                <a:ea typeface="ヒラギノ角ゴ Pro W3"/>
                <a:cs typeface="ヒラギノ角ゴ Pro W3"/>
              </a:defRPr>
            </a:lvl4pPr>
            <a:lvl5pPr marL="2057400" indent="-228600">
              <a:spcBef>
                <a:spcPct val="20000"/>
              </a:spcBef>
              <a:buFont typeface="Arial" panose="020B0604020202020204" pitchFamily="34" charset="0"/>
              <a:buChar char="»"/>
              <a:defRPr sz="1400">
                <a:solidFill>
                  <a:srgbClr val="595959"/>
                </a:solidFill>
                <a:latin typeface="Calibri" panose="020F0502020204030204" pitchFamily="34" charset="0"/>
                <a:ea typeface="ヒラギノ角ゴ Pro W3"/>
                <a:cs typeface="ヒラギノ角ゴ Pro W3"/>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Calibri" panose="020F0502020204030204" pitchFamily="34" charset="0"/>
                <a:ea typeface="ヒラギノ角ゴ Pro W3"/>
                <a:cs typeface="ヒラギノ角ゴ Pro W3"/>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Calibri" panose="020F0502020204030204" pitchFamily="34" charset="0"/>
                <a:ea typeface="ヒラギノ角ゴ Pro W3"/>
                <a:cs typeface="ヒラギノ角ゴ Pro W3"/>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Calibri" panose="020F0502020204030204" pitchFamily="34" charset="0"/>
                <a:ea typeface="ヒラギノ角ゴ Pro W3"/>
                <a:cs typeface="ヒラギノ角ゴ Pro W3"/>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Calibri" panose="020F0502020204030204" pitchFamily="34" charset="0"/>
                <a:ea typeface="ヒラギノ角ゴ Pro W3"/>
                <a:cs typeface="ヒラギノ角ゴ Pro W3"/>
              </a:defRPr>
            </a:lvl9pPr>
          </a:lstStyle>
          <a:p>
            <a:pPr>
              <a:spcBef>
                <a:spcPct val="0"/>
              </a:spcBef>
              <a:buFontTx/>
              <a:buNone/>
            </a:pPr>
            <a:r>
              <a:rPr lang="es-CL" altLang="es-CL" sz="1200" b="1" dirty="0">
                <a:solidFill>
                  <a:schemeClr val="bg1"/>
                </a:solidFill>
                <a:cs typeface="Arial" panose="020B0604020202020204" pitchFamily="34" charset="0"/>
              </a:rPr>
              <a:t>76%</a:t>
            </a:r>
          </a:p>
        </p:txBody>
      </p:sp>
      <p:sp>
        <p:nvSpPr>
          <p:cNvPr id="61445" name="6 CuadroTexto"/>
          <p:cNvSpPr txBox="1">
            <a:spLocks noChangeArrowheads="1"/>
          </p:cNvSpPr>
          <p:nvPr/>
        </p:nvSpPr>
        <p:spPr bwMode="auto">
          <a:xfrm>
            <a:off x="8503077" y="2927904"/>
            <a:ext cx="503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rgbClr val="595959"/>
                </a:solidFill>
                <a:latin typeface="Calibri" panose="020F0502020204030204" pitchFamily="34" charset="0"/>
                <a:ea typeface="ヒラギノ角ゴ Pro W3"/>
                <a:cs typeface="ヒラギノ角ゴ Pro W3"/>
              </a:defRPr>
            </a:lvl1pPr>
            <a:lvl2pPr marL="742950" indent="-285750">
              <a:spcBef>
                <a:spcPct val="20000"/>
              </a:spcBef>
              <a:buFont typeface="Arial" panose="020B0604020202020204" pitchFamily="34" charset="0"/>
              <a:buChar char="–"/>
              <a:defRPr>
                <a:solidFill>
                  <a:srgbClr val="595959"/>
                </a:solidFill>
                <a:latin typeface="Calibri" panose="020F0502020204030204" pitchFamily="34" charset="0"/>
                <a:ea typeface="ヒラギノ角ゴ Pro W3"/>
                <a:cs typeface="ヒラギノ角ゴ Pro W3"/>
              </a:defRPr>
            </a:lvl2pPr>
            <a:lvl3pPr marL="1143000" indent="-228600">
              <a:spcBef>
                <a:spcPct val="20000"/>
              </a:spcBef>
              <a:buFont typeface="Arial" panose="020B0604020202020204" pitchFamily="34" charset="0"/>
              <a:buChar char="•"/>
              <a:defRPr sz="1600">
                <a:solidFill>
                  <a:srgbClr val="595959"/>
                </a:solidFill>
                <a:latin typeface="Calibri" panose="020F0502020204030204" pitchFamily="34" charset="0"/>
                <a:ea typeface="ヒラギノ角ゴ Pro W3"/>
                <a:cs typeface="ヒラギノ角ゴ Pro W3"/>
              </a:defRPr>
            </a:lvl3pPr>
            <a:lvl4pPr marL="1600200" indent="-228600">
              <a:spcBef>
                <a:spcPct val="20000"/>
              </a:spcBef>
              <a:buFont typeface="Arial" panose="020B0604020202020204" pitchFamily="34" charset="0"/>
              <a:buChar char="–"/>
              <a:defRPr sz="1400">
                <a:solidFill>
                  <a:srgbClr val="595959"/>
                </a:solidFill>
                <a:latin typeface="Calibri" panose="020F0502020204030204" pitchFamily="34" charset="0"/>
                <a:ea typeface="ヒラギノ角ゴ Pro W3"/>
                <a:cs typeface="ヒラギノ角ゴ Pro W3"/>
              </a:defRPr>
            </a:lvl4pPr>
            <a:lvl5pPr marL="2057400" indent="-228600">
              <a:spcBef>
                <a:spcPct val="20000"/>
              </a:spcBef>
              <a:buFont typeface="Arial" panose="020B0604020202020204" pitchFamily="34" charset="0"/>
              <a:buChar char="»"/>
              <a:defRPr sz="1400">
                <a:solidFill>
                  <a:srgbClr val="595959"/>
                </a:solidFill>
                <a:latin typeface="Calibri" panose="020F0502020204030204" pitchFamily="34" charset="0"/>
                <a:ea typeface="ヒラギノ角ゴ Pro W3"/>
                <a:cs typeface="ヒラギノ角ゴ Pro W3"/>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Calibri" panose="020F0502020204030204" pitchFamily="34" charset="0"/>
                <a:ea typeface="ヒラギノ角ゴ Pro W3"/>
                <a:cs typeface="ヒラギノ角ゴ Pro W3"/>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Calibri" panose="020F0502020204030204" pitchFamily="34" charset="0"/>
                <a:ea typeface="ヒラギノ角ゴ Pro W3"/>
                <a:cs typeface="ヒラギノ角ゴ Pro W3"/>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Calibri" panose="020F0502020204030204" pitchFamily="34" charset="0"/>
                <a:ea typeface="ヒラギノ角ゴ Pro W3"/>
                <a:cs typeface="ヒラギノ角ゴ Pro W3"/>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Calibri" panose="020F0502020204030204" pitchFamily="34" charset="0"/>
                <a:ea typeface="ヒラギノ角ゴ Pro W3"/>
                <a:cs typeface="ヒラギノ角ゴ Pro W3"/>
              </a:defRPr>
            </a:lvl9pPr>
          </a:lstStyle>
          <a:p>
            <a:pPr>
              <a:spcBef>
                <a:spcPct val="0"/>
              </a:spcBef>
              <a:buFontTx/>
              <a:buNone/>
            </a:pPr>
            <a:r>
              <a:rPr lang="es-CL" altLang="es-CL" sz="1200" b="1" dirty="0">
                <a:solidFill>
                  <a:schemeClr val="tx1"/>
                </a:solidFill>
                <a:cs typeface="Arial" panose="020B0604020202020204" pitchFamily="34" charset="0"/>
              </a:rPr>
              <a:t>24%</a:t>
            </a:r>
          </a:p>
        </p:txBody>
      </p:sp>
      <p:sp>
        <p:nvSpPr>
          <p:cNvPr id="61446" name="9 CuadroTexto"/>
          <p:cNvSpPr txBox="1">
            <a:spLocks noChangeArrowheads="1"/>
          </p:cNvSpPr>
          <p:nvPr/>
        </p:nvSpPr>
        <p:spPr bwMode="auto">
          <a:xfrm>
            <a:off x="8503077" y="4536999"/>
            <a:ext cx="504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rgbClr val="595959"/>
                </a:solidFill>
                <a:latin typeface="Calibri" panose="020F0502020204030204" pitchFamily="34" charset="0"/>
                <a:ea typeface="ヒラギノ角ゴ Pro W3"/>
                <a:cs typeface="ヒラギノ角ゴ Pro W3"/>
              </a:defRPr>
            </a:lvl1pPr>
            <a:lvl2pPr marL="742950" indent="-285750">
              <a:spcBef>
                <a:spcPct val="20000"/>
              </a:spcBef>
              <a:buFont typeface="Arial" panose="020B0604020202020204" pitchFamily="34" charset="0"/>
              <a:buChar char="–"/>
              <a:defRPr>
                <a:solidFill>
                  <a:srgbClr val="595959"/>
                </a:solidFill>
                <a:latin typeface="Calibri" panose="020F0502020204030204" pitchFamily="34" charset="0"/>
                <a:ea typeface="ヒラギノ角ゴ Pro W3"/>
                <a:cs typeface="ヒラギノ角ゴ Pro W3"/>
              </a:defRPr>
            </a:lvl2pPr>
            <a:lvl3pPr marL="1143000" indent="-228600">
              <a:spcBef>
                <a:spcPct val="20000"/>
              </a:spcBef>
              <a:buFont typeface="Arial" panose="020B0604020202020204" pitchFamily="34" charset="0"/>
              <a:buChar char="•"/>
              <a:defRPr sz="1600">
                <a:solidFill>
                  <a:srgbClr val="595959"/>
                </a:solidFill>
                <a:latin typeface="Calibri" panose="020F0502020204030204" pitchFamily="34" charset="0"/>
                <a:ea typeface="ヒラギノ角ゴ Pro W3"/>
                <a:cs typeface="ヒラギノ角ゴ Pro W3"/>
              </a:defRPr>
            </a:lvl3pPr>
            <a:lvl4pPr marL="1600200" indent="-228600">
              <a:spcBef>
                <a:spcPct val="20000"/>
              </a:spcBef>
              <a:buFont typeface="Arial" panose="020B0604020202020204" pitchFamily="34" charset="0"/>
              <a:buChar char="–"/>
              <a:defRPr sz="1400">
                <a:solidFill>
                  <a:srgbClr val="595959"/>
                </a:solidFill>
                <a:latin typeface="Calibri" panose="020F0502020204030204" pitchFamily="34" charset="0"/>
                <a:ea typeface="ヒラギノ角ゴ Pro W3"/>
                <a:cs typeface="ヒラギノ角ゴ Pro W3"/>
              </a:defRPr>
            </a:lvl4pPr>
            <a:lvl5pPr marL="2057400" indent="-228600">
              <a:spcBef>
                <a:spcPct val="20000"/>
              </a:spcBef>
              <a:buFont typeface="Arial" panose="020B0604020202020204" pitchFamily="34" charset="0"/>
              <a:buChar char="»"/>
              <a:defRPr sz="1400">
                <a:solidFill>
                  <a:srgbClr val="595959"/>
                </a:solidFill>
                <a:latin typeface="Calibri" panose="020F0502020204030204" pitchFamily="34" charset="0"/>
                <a:ea typeface="ヒラギノ角ゴ Pro W3"/>
                <a:cs typeface="ヒラギノ角ゴ Pro W3"/>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Calibri" panose="020F0502020204030204" pitchFamily="34" charset="0"/>
                <a:ea typeface="ヒラギノ角ゴ Pro W3"/>
                <a:cs typeface="ヒラギノ角ゴ Pro W3"/>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Calibri" panose="020F0502020204030204" pitchFamily="34" charset="0"/>
                <a:ea typeface="ヒラギノ角ゴ Pro W3"/>
                <a:cs typeface="ヒラギノ角ゴ Pro W3"/>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Calibri" panose="020F0502020204030204" pitchFamily="34" charset="0"/>
                <a:ea typeface="ヒラギノ角ゴ Pro W3"/>
                <a:cs typeface="ヒラギノ角ゴ Pro W3"/>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Calibri" panose="020F0502020204030204" pitchFamily="34" charset="0"/>
                <a:ea typeface="ヒラギノ角ゴ Pro W3"/>
                <a:cs typeface="ヒラギノ角ゴ Pro W3"/>
              </a:defRPr>
            </a:lvl9pPr>
          </a:lstStyle>
          <a:p>
            <a:pPr>
              <a:spcBef>
                <a:spcPct val="0"/>
              </a:spcBef>
              <a:buFontTx/>
              <a:buNone/>
            </a:pPr>
            <a:r>
              <a:rPr lang="es-CL" altLang="es-CL" sz="1200" b="1" dirty="0">
                <a:solidFill>
                  <a:schemeClr val="tx1"/>
                </a:solidFill>
                <a:cs typeface="Arial" panose="020B0604020202020204" pitchFamily="34" charset="0"/>
              </a:rPr>
              <a:t>20%</a:t>
            </a:r>
          </a:p>
        </p:txBody>
      </p:sp>
      <p:sp>
        <p:nvSpPr>
          <p:cNvPr id="61447" name="10 CuadroTexto"/>
          <p:cNvSpPr txBox="1">
            <a:spLocks noChangeArrowheads="1"/>
          </p:cNvSpPr>
          <p:nvPr/>
        </p:nvSpPr>
        <p:spPr bwMode="auto">
          <a:xfrm>
            <a:off x="9136033" y="5257492"/>
            <a:ext cx="503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rgbClr val="595959"/>
                </a:solidFill>
                <a:latin typeface="Calibri" panose="020F0502020204030204" pitchFamily="34" charset="0"/>
                <a:ea typeface="ヒラギノ角ゴ Pro W3"/>
                <a:cs typeface="ヒラギノ角ゴ Pro W3"/>
              </a:defRPr>
            </a:lvl1pPr>
            <a:lvl2pPr marL="742950" indent="-285750">
              <a:spcBef>
                <a:spcPct val="20000"/>
              </a:spcBef>
              <a:buFont typeface="Arial" panose="020B0604020202020204" pitchFamily="34" charset="0"/>
              <a:buChar char="–"/>
              <a:defRPr>
                <a:solidFill>
                  <a:srgbClr val="595959"/>
                </a:solidFill>
                <a:latin typeface="Calibri" panose="020F0502020204030204" pitchFamily="34" charset="0"/>
                <a:ea typeface="ヒラギノ角ゴ Pro W3"/>
                <a:cs typeface="ヒラギノ角ゴ Pro W3"/>
              </a:defRPr>
            </a:lvl2pPr>
            <a:lvl3pPr marL="1143000" indent="-228600">
              <a:spcBef>
                <a:spcPct val="20000"/>
              </a:spcBef>
              <a:buFont typeface="Arial" panose="020B0604020202020204" pitchFamily="34" charset="0"/>
              <a:buChar char="•"/>
              <a:defRPr sz="1600">
                <a:solidFill>
                  <a:srgbClr val="595959"/>
                </a:solidFill>
                <a:latin typeface="Calibri" panose="020F0502020204030204" pitchFamily="34" charset="0"/>
                <a:ea typeface="ヒラギノ角ゴ Pro W3"/>
                <a:cs typeface="ヒラギノ角ゴ Pro W3"/>
              </a:defRPr>
            </a:lvl3pPr>
            <a:lvl4pPr marL="1600200" indent="-228600">
              <a:spcBef>
                <a:spcPct val="20000"/>
              </a:spcBef>
              <a:buFont typeface="Arial" panose="020B0604020202020204" pitchFamily="34" charset="0"/>
              <a:buChar char="–"/>
              <a:defRPr sz="1400">
                <a:solidFill>
                  <a:srgbClr val="595959"/>
                </a:solidFill>
                <a:latin typeface="Calibri" panose="020F0502020204030204" pitchFamily="34" charset="0"/>
                <a:ea typeface="ヒラギノ角ゴ Pro W3"/>
                <a:cs typeface="ヒラギノ角ゴ Pro W3"/>
              </a:defRPr>
            </a:lvl4pPr>
            <a:lvl5pPr marL="2057400" indent="-228600">
              <a:spcBef>
                <a:spcPct val="20000"/>
              </a:spcBef>
              <a:buFont typeface="Arial" panose="020B0604020202020204" pitchFamily="34" charset="0"/>
              <a:buChar char="»"/>
              <a:defRPr sz="1400">
                <a:solidFill>
                  <a:srgbClr val="595959"/>
                </a:solidFill>
                <a:latin typeface="Calibri" panose="020F0502020204030204" pitchFamily="34" charset="0"/>
                <a:ea typeface="ヒラギノ角ゴ Pro W3"/>
                <a:cs typeface="ヒラギノ角ゴ Pro W3"/>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Calibri" panose="020F0502020204030204" pitchFamily="34" charset="0"/>
                <a:ea typeface="ヒラギノ角ゴ Pro W3"/>
                <a:cs typeface="ヒラギノ角ゴ Pro W3"/>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Calibri" panose="020F0502020204030204" pitchFamily="34" charset="0"/>
                <a:ea typeface="ヒラギノ角ゴ Pro W3"/>
                <a:cs typeface="ヒラギノ角ゴ Pro W3"/>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Calibri" panose="020F0502020204030204" pitchFamily="34" charset="0"/>
                <a:ea typeface="ヒラギノ角ゴ Pro W3"/>
                <a:cs typeface="ヒラギノ角ゴ Pro W3"/>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Calibri" panose="020F0502020204030204" pitchFamily="34" charset="0"/>
                <a:ea typeface="ヒラギノ角ゴ Pro W3"/>
                <a:cs typeface="ヒラギノ角ゴ Pro W3"/>
              </a:defRPr>
            </a:lvl9pPr>
          </a:lstStyle>
          <a:p>
            <a:pPr>
              <a:spcBef>
                <a:spcPct val="0"/>
              </a:spcBef>
              <a:buFontTx/>
              <a:buNone/>
            </a:pPr>
            <a:r>
              <a:rPr lang="es-CL" altLang="es-CL" sz="1200" b="1" dirty="0">
                <a:solidFill>
                  <a:schemeClr val="bg1"/>
                </a:solidFill>
                <a:cs typeface="Arial" panose="020B0604020202020204" pitchFamily="34" charset="0"/>
              </a:rPr>
              <a:t>80%</a:t>
            </a:r>
          </a:p>
        </p:txBody>
      </p:sp>
      <p:graphicFrame>
        <p:nvGraphicFramePr>
          <p:cNvPr id="15" name="14 Tabla"/>
          <p:cNvGraphicFramePr>
            <a:graphicFrameLocks noGrp="1"/>
          </p:cNvGraphicFramePr>
          <p:nvPr>
            <p:extLst>
              <p:ext uri="{D42A27DB-BD31-4B8C-83A1-F6EECF244321}">
                <p14:modId xmlns:p14="http://schemas.microsoft.com/office/powerpoint/2010/main" val="1028799579"/>
              </p:ext>
            </p:extLst>
          </p:nvPr>
        </p:nvGraphicFramePr>
        <p:xfrm>
          <a:off x="3094335" y="2880023"/>
          <a:ext cx="3916112" cy="3052593"/>
        </p:xfrm>
        <a:graphic>
          <a:graphicData uri="http://schemas.openxmlformats.org/drawingml/2006/table">
            <a:tbl>
              <a:tblPr/>
              <a:tblGrid>
                <a:gridCol w="917878">
                  <a:extLst>
                    <a:ext uri="{9D8B030D-6E8A-4147-A177-3AD203B41FA5}">
                      <a16:colId xmlns:a16="http://schemas.microsoft.com/office/drawing/2014/main" val="20000"/>
                    </a:ext>
                  </a:extLst>
                </a:gridCol>
                <a:gridCol w="1132990">
                  <a:extLst>
                    <a:ext uri="{9D8B030D-6E8A-4147-A177-3AD203B41FA5}">
                      <a16:colId xmlns:a16="http://schemas.microsoft.com/office/drawing/2014/main" val="20001"/>
                    </a:ext>
                  </a:extLst>
                </a:gridCol>
                <a:gridCol w="675029">
                  <a:extLst>
                    <a:ext uri="{9D8B030D-6E8A-4147-A177-3AD203B41FA5}">
                      <a16:colId xmlns:a16="http://schemas.microsoft.com/office/drawing/2014/main" val="20002"/>
                    </a:ext>
                  </a:extLst>
                </a:gridCol>
                <a:gridCol w="1190215">
                  <a:extLst>
                    <a:ext uri="{9D8B030D-6E8A-4147-A177-3AD203B41FA5}">
                      <a16:colId xmlns:a16="http://schemas.microsoft.com/office/drawing/2014/main" val="20003"/>
                    </a:ext>
                  </a:extLst>
                </a:gridCol>
              </a:tblGrid>
              <a:tr h="320392">
                <a:tc>
                  <a:txBody>
                    <a:bodyPr/>
                    <a:lstStyle/>
                    <a:p>
                      <a:pPr algn="ctr" fontAlgn="ctr"/>
                      <a:r>
                        <a:rPr lang="es-CL" sz="1000" b="0" i="0" u="none" strike="noStrike" dirty="0">
                          <a:solidFill>
                            <a:srgbClr val="000000"/>
                          </a:solidFill>
                          <a:effectLst/>
                          <a:latin typeface="Calibri"/>
                        </a:rPr>
                        <a:t>AÑO ASIGNACION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ctr"/>
                      <a:r>
                        <a:rPr lang="es-CL" sz="1000" b="0" i="0" u="none" strike="noStrike" dirty="0">
                          <a:solidFill>
                            <a:srgbClr val="000000"/>
                          </a:solidFill>
                          <a:effectLst/>
                          <a:latin typeface="Calibri"/>
                        </a:rPr>
                        <a:t>AREA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ctr"/>
                      <a:r>
                        <a:rPr lang="es-CL" sz="1000" b="0" i="0" u="none" strike="noStrike" dirty="0">
                          <a:solidFill>
                            <a:srgbClr val="000000"/>
                          </a:solidFill>
                          <a:effectLst/>
                          <a:latin typeface="Calibri"/>
                        </a:rPr>
                        <a:t>UNIDADES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ctr"/>
                      <a:r>
                        <a:rPr lang="es-CL" sz="1000" b="0" i="0" u="none" strike="noStrike" dirty="0">
                          <a:solidFill>
                            <a:srgbClr val="000000"/>
                          </a:solidFill>
                          <a:effectLst/>
                          <a:latin typeface="Calibri"/>
                        </a:rPr>
                        <a:t>TOTAL APORTE</a:t>
                      </a:r>
                      <a:br>
                        <a:rPr lang="es-CL" sz="1000" b="0" i="0" u="none" strike="noStrike" dirty="0">
                          <a:solidFill>
                            <a:srgbClr val="000000"/>
                          </a:solidFill>
                          <a:effectLst/>
                          <a:latin typeface="Calibri"/>
                        </a:rPr>
                      </a:br>
                      <a:r>
                        <a:rPr lang="es-CL" sz="1000" b="0" i="0" u="none" strike="noStrike" dirty="0">
                          <a:solidFill>
                            <a:srgbClr val="000000"/>
                          </a:solidFill>
                          <a:effectLst/>
                          <a:latin typeface="Calibri"/>
                        </a:rPr>
                        <a:t>FONDO CONVERGENCIA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extLst>
                  <a:ext uri="{0D108BD9-81ED-4DB2-BD59-A6C34878D82A}">
                    <a16:rowId xmlns:a16="http://schemas.microsoft.com/office/drawing/2014/main" val="10000"/>
                  </a:ext>
                </a:extLst>
              </a:tr>
              <a:tr h="631934">
                <a:tc>
                  <a:txBody>
                    <a:bodyPr/>
                    <a:lstStyle/>
                    <a:p>
                      <a:pPr algn="ctr" fontAlgn="ctr"/>
                      <a:r>
                        <a:rPr lang="es-CL" sz="1000" b="1" i="0" u="none" strike="noStrike" dirty="0">
                          <a:solidFill>
                            <a:srgbClr val="000000"/>
                          </a:solidFill>
                          <a:effectLst/>
                          <a:latin typeface="Calibri"/>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dirty="0">
                          <a:solidFill>
                            <a:srgbClr val="000000"/>
                          </a:solidFill>
                          <a:effectLst/>
                          <a:latin typeface="Calibri"/>
                        </a:rPr>
                        <a:t>Lote ZZ (80)Lote H3B (100)</a:t>
                      </a:r>
                      <a:br>
                        <a:rPr lang="es-CL" sz="1000" b="0" i="0" u="none" strike="noStrike" dirty="0">
                          <a:solidFill>
                            <a:srgbClr val="000000"/>
                          </a:solidFill>
                          <a:effectLst/>
                          <a:latin typeface="Calibri"/>
                        </a:rPr>
                      </a:br>
                      <a:r>
                        <a:rPr lang="es-CL" sz="1000" b="0" i="0" u="none" strike="noStrike" dirty="0">
                          <a:solidFill>
                            <a:srgbClr val="000000"/>
                          </a:solidFill>
                          <a:effectLst/>
                          <a:latin typeface="Calibri"/>
                        </a:rPr>
                        <a:t>Lote C (150)</a:t>
                      </a:r>
                      <a:br>
                        <a:rPr lang="es-CL" sz="1000" b="0" i="0" u="none" strike="noStrike" dirty="0">
                          <a:solidFill>
                            <a:srgbClr val="000000"/>
                          </a:solidFill>
                          <a:effectLst/>
                          <a:latin typeface="Calibri"/>
                        </a:rPr>
                      </a:br>
                      <a:r>
                        <a:rPr lang="es-CL" sz="1000" b="0" i="0" u="none" strike="noStrike" dirty="0">
                          <a:solidFill>
                            <a:srgbClr val="000000"/>
                          </a:solidFill>
                          <a:effectLst/>
                          <a:latin typeface="Calibri"/>
                        </a:rPr>
                        <a:t>Lote H-4 (578)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1" i="0" u="none" strike="noStrike" dirty="0">
                          <a:solidFill>
                            <a:srgbClr val="000000"/>
                          </a:solidFill>
                          <a:effectLst/>
                          <a:latin typeface="Calibri"/>
                        </a:rPr>
                        <a:t>908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100" b="1" i="0" u="none" strike="noStrike" dirty="0">
                          <a:solidFill>
                            <a:srgbClr val="000000"/>
                          </a:solidFill>
                          <a:effectLst/>
                          <a:latin typeface="Calibri"/>
                        </a:rPr>
                        <a:t>UF</a:t>
                      </a:r>
                      <a:r>
                        <a:rPr lang="es-CL" sz="1100" b="1" i="0" u="none" strike="noStrike" baseline="0" dirty="0">
                          <a:solidFill>
                            <a:srgbClr val="000000"/>
                          </a:solidFill>
                          <a:effectLst/>
                          <a:latin typeface="Calibri"/>
                        </a:rPr>
                        <a:t> </a:t>
                      </a:r>
                      <a:r>
                        <a:rPr lang="es-CL" sz="1100" b="1" i="0" u="none" strike="noStrike" dirty="0">
                          <a:solidFill>
                            <a:srgbClr val="000000"/>
                          </a:solidFill>
                          <a:effectLst/>
                          <a:latin typeface="Calibri"/>
                        </a:rPr>
                        <a:t>260.595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943477">
                <a:tc>
                  <a:txBody>
                    <a:bodyPr/>
                    <a:lstStyle/>
                    <a:p>
                      <a:pPr algn="ctr" fontAlgn="ctr"/>
                      <a:r>
                        <a:rPr lang="es-CL" sz="1000" b="1" i="0" u="none" strike="noStrike" dirty="0">
                          <a:solidFill>
                            <a:srgbClr val="000000"/>
                          </a:solidFill>
                          <a:effectLst/>
                          <a:latin typeface="Calibri"/>
                        </a:rPr>
                        <a:t>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dirty="0">
                          <a:solidFill>
                            <a:srgbClr val="000000"/>
                          </a:solidFill>
                          <a:effectLst/>
                          <a:latin typeface="Calibri"/>
                        </a:rPr>
                        <a:t>Lote 9 (150)</a:t>
                      </a:r>
                      <a:br>
                        <a:rPr lang="es-CL" sz="1000" b="0" i="0" u="none" strike="noStrike" dirty="0">
                          <a:solidFill>
                            <a:srgbClr val="000000"/>
                          </a:solidFill>
                          <a:effectLst/>
                          <a:latin typeface="Calibri"/>
                        </a:rPr>
                      </a:br>
                      <a:r>
                        <a:rPr lang="es-CL" sz="1000" b="0" i="0" u="none" strike="noStrike" dirty="0">
                          <a:solidFill>
                            <a:srgbClr val="000000"/>
                          </a:solidFill>
                          <a:effectLst/>
                          <a:latin typeface="Calibri"/>
                        </a:rPr>
                        <a:t>Lote Pampa Nueva 1 (200)</a:t>
                      </a:r>
                      <a:br>
                        <a:rPr lang="es-CL" sz="1000" b="0" i="0" u="none" strike="noStrike" dirty="0">
                          <a:solidFill>
                            <a:srgbClr val="000000"/>
                          </a:solidFill>
                          <a:effectLst/>
                          <a:latin typeface="Calibri"/>
                        </a:rPr>
                      </a:br>
                      <a:r>
                        <a:rPr lang="es-CL" sz="1000" b="0" i="0" u="none" strike="noStrike" dirty="0">
                          <a:solidFill>
                            <a:srgbClr val="000000"/>
                          </a:solidFill>
                          <a:effectLst/>
                          <a:latin typeface="Calibri"/>
                        </a:rPr>
                        <a:t>Lote H-4 (600)</a:t>
                      </a:r>
                      <a:br>
                        <a:rPr lang="es-CL" sz="1000" b="0" i="0" u="none" strike="noStrike" dirty="0">
                          <a:solidFill>
                            <a:srgbClr val="000000"/>
                          </a:solidFill>
                          <a:effectLst/>
                          <a:latin typeface="Calibri"/>
                        </a:rPr>
                      </a:br>
                      <a:r>
                        <a:rPr lang="es-CL" sz="1000" b="0" i="0" u="none" strike="noStrike" dirty="0">
                          <a:solidFill>
                            <a:srgbClr val="000000"/>
                          </a:solidFill>
                          <a:effectLst/>
                          <a:latin typeface="Calibri"/>
                        </a:rPr>
                        <a:t>Lote 9B (275)</a:t>
                      </a:r>
                      <a:br>
                        <a:rPr lang="es-CL" sz="1000" b="0" i="0" u="none" strike="noStrike" dirty="0">
                          <a:solidFill>
                            <a:srgbClr val="000000"/>
                          </a:solidFill>
                          <a:effectLst/>
                          <a:latin typeface="Calibri"/>
                        </a:rPr>
                      </a:br>
                      <a:r>
                        <a:rPr lang="es-CL" sz="1000" b="0" i="0" u="none" strike="noStrike" dirty="0">
                          <a:solidFill>
                            <a:srgbClr val="000000"/>
                          </a:solidFill>
                          <a:effectLst/>
                          <a:latin typeface="Calibri"/>
                        </a:rPr>
                        <a:t>Terreno SAG (120)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1" i="0" u="none" strike="noStrike" dirty="0">
                          <a:solidFill>
                            <a:srgbClr val="000000"/>
                          </a:solidFill>
                          <a:effectLst/>
                          <a:latin typeface="Calibri"/>
                        </a:rPr>
                        <a:t>1345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100" b="1" i="0" u="none" strike="noStrike" dirty="0">
                          <a:solidFill>
                            <a:srgbClr val="000000"/>
                          </a:solidFill>
                          <a:effectLst/>
                          <a:latin typeface="Calibri"/>
                        </a:rPr>
                        <a:t>UF 386.015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76163">
                <a:tc>
                  <a:txBody>
                    <a:bodyPr/>
                    <a:lstStyle/>
                    <a:p>
                      <a:pPr algn="ctr" fontAlgn="ctr"/>
                      <a:r>
                        <a:rPr lang="es-CL" sz="1000" b="1" i="0" u="none" strike="noStrike" dirty="0">
                          <a:solidFill>
                            <a:srgbClr val="000000"/>
                          </a:solidFill>
                          <a:effectLst/>
                          <a:latin typeface="Calibri"/>
                        </a:rPr>
                        <a:t>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0" i="0" u="none" strike="noStrike" dirty="0">
                          <a:solidFill>
                            <a:srgbClr val="000000"/>
                          </a:solidFill>
                          <a:effectLst/>
                          <a:latin typeface="Calibri"/>
                        </a:rPr>
                        <a:t>Lote Pampa Nueva 2 (260)</a:t>
                      </a:r>
                      <a:br>
                        <a:rPr lang="es-CL" sz="1000" b="0" i="0" u="none" strike="noStrike" dirty="0">
                          <a:solidFill>
                            <a:srgbClr val="000000"/>
                          </a:solidFill>
                          <a:effectLst/>
                          <a:latin typeface="Calibri"/>
                        </a:rPr>
                      </a:br>
                      <a:r>
                        <a:rPr lang="es-CL" sz="1000" b="0" i="0" u="none" strike="noStrike" dirty="0">
                          <a:solidFill>
                            <a:srgbClr val="000000"/>
                          </a:solidFill>
                          <a:effectLst/>
                          <a:latin typeface="Calibri"/>
                        </a:rPr>
                        <a:t>EL ALTO 3 (400 etapa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000" b="1" i="0" u="none" strike="noStrike" dirty="0">
                          <a:solidFill>
                            <a:srgbClr val="000000"/>
                          </a:solidFill>
                          <a:effectLst/>
                          <a:latin typeface="Calibri"/>
                        </a:rPr>
                        <a:t>650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L" sz="1100" b="1" i="0" u="none" strike="noStrike" dirty="0">
                          <a:solidFill>
                            <a:srgbClr val="000000"/>
                          </a:solidFill>
                          <a:effectLst/>
                          <a:latin typeface="Calibri"/>
                        </a:rPr>
                        <a:t>UF 161.290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91332">
                <a:tc>
                  <a:txBody>
                    <a:bodyPr/>
                    <a:lstStyle/>
                    <a:p>
                      <a:pPr algn="l" fontAlgn="b"/>
                      <a:r>
                        <a:rPr lang="es-CL" sz="1000" b="0" i="0" u="none" strike="noStrike" dirty="0">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CL" sz="1000" b="0" i="0" u="none" strike="noStrike" dirty="0">
                          <a:solidFill>
                            <a:srgbClr val="000000"/>
                          </a:solidFill>
                          <a:effectLst/>
                          <a:latin typeface="Calibri"/>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L" sz="1200" b="1" i="0" u="none" strike="noStrike" dirty="0">
                          <a:solidFill>
                            <a:srgbClr val="000000"/>
                          </a:solidFill>
                          <a:effectLst/>
                          <a:latin typeface="Calibri"/>
                        </a:rPr>
                        <a:t>2.903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s-CL" sz="1200" b="1" i="0" u="none" strike="noStrike" dirty="0">
                          <a:solidFill>
                            <a:srgbClr val="000000"/>
                          </a:solidFill>
                          <a:effectLst/>
                          <a:latin typeface="Calibri"/>
                        </a:rPr>
                        <a:t>UF 807.900</a:t>
                      </a:r>
                    </a:p>
                    <a:p>
                      <a:pPr algn="ctr" fontAlgn="b"/>
                      <a:r>
                        <a:rPr lang="es-CL" sz="1200" b="1" i="0" u="none" strike="noStrike" dirty="0">
                          <a:solidFill>
                            <a:srgbClr val="000000"/>
                          </a:solidFill>
                          <a:effectLst/>
                          <a:latin typeface="Calibri"/>
                        </a:rPr>
                        <a:t>(MM$ 21.973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04"/>
                  </a:ext>
                </a:extLst>
              </a:tr>
            </a:tbl>
          </a:graphicData>
        </a:graphic>
      </p:graphicFrame>
      <p:pic>
        <p:nvPicPr>
          <p:cNvPr id="14" name="Imagen 13">
            <a:extLst>
              <a:ext uri="{FF2B5EF4-FFF2-40B4-BE49-F238E27FC236}">
                <a16:creationId xmlns:a16="http://schemas.microsoft.com/office/drawing/2014/main" id="{C7E54073-A5F8-49E2-961B-EE36E4B640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0144" y="115909"/>
            <a:ext cx="2119055" cy="5710126"/>
          </a:xfrm>
          <a:prstGeom prst="rect">
            <a:avLst/>
          </a:prstGeom>
          <a:ln>
            <a:solidFill>
              <a:schemeClr val="accent1">
                <a:lumMod val="50000"/>
              </a:schemeClr>
            </a:solidFill>
          </a:ln>
          <a:effectLst>
            <a:outerShdw blurRad="292100" dist="139700" dir="2700000" algn="tl" rotWithShape="0">
              <a:srgbClr val="333333">
                <a:alpha val="65000"/>
              </a:srgbClr>
            </a:outerShdw>
          </a:effectLst>
        </p:spPr>
      </p:pic>
      <p:sp>
        <p:nvSpPr>
          <p:cNvPr id="16" name="Rectángulo 15">
            <a:extLst>
              <a:ext uri="{FF2B5EF4-FFF2-40B4-BE49-F238E27FC236}">
                <a16:creationId xmlns:a16="http://schemas.microsoft.com/office/drawing/2014/main" id="{AD5E1E10-14F3-4F15-BF24-1D1FD6421555}"/>
              </a:ext>
            </a:extLst>
          </p:cNvPr>
          <p:cNvSpPr/>
          <p:nvPr/>
        </p:nvSpPr>
        <p:spPr>
          <a:xfrm>
            <a:off x="156158" y="115909"/>
            <a:ext cx="2276585" cy="707886"/>
          </a:xfrm>
          <a:prstGeom prst="rect">
            <a:avLst/>
          </a:prstGeom>
          <a:noFill/>
        </p:spPr>
        <p:txBody>
          <a:bodyPr wrap="none" lIns="91440" tIns="45720" rIns="91440" bIns="45720">
            <a:spAutoFit/>
          </a:bodyPr>
          <a:lstStyle/>
          <a:p>
            <a:pPr algn="ctr"/>
            <a:r>
              <a:rPr lang="es-ES" sz="4000" b="1" dirty="0">
                <a:ln w="0"/>
                <a:solidFill>
                  <a:schemeClr val="bg1"/>
                </a:solidFill>
                <a:effectLst>
                  <a:outerShdw blurRad="38100" dist="19050" dir="2700000" algn="tl" rotWithShape="0">
                    <a:schemeClr val="dk1">
                      <a:alpha val="40000"/>
                    </a:schemeClr>
                  </a:outerShdw>
                </a:effectLst>
              </a:rPr>
              <a:t>  Vivienda</a:t>
            </a:r>
            <a:endParaRPr lang="es-ES" sz="4000" b="1" cap="none" spc="0" dirty="0">
              <a:ln w="0"/>
              <a:solidFill>
                <a:schemeClr val="bg1"/>
              </a:solidFill>
              <a:effectLst>
                <a:outerShdw blurRad="38100" dist="19050" dir="2700000" algn="tl" rotWithShape="0">
                  <a:schemeClr val="dk1">
                    <a:alpha val="40000"/>
                  </a:schemeClr>
                </a:outerShdw>
              </a:effectLst>
            </a:endParaRPr>
          </a:p>
        </p:txBody>
      </p:sp>
      <p:sp>
        <p:nvSpPr>
          <p:cNvPr id="18" name="CuadroTexto 17">
            <a:extLst>
              <a:ext uri="{FF2B5EF4-FFF2-40B4-BE49-F238E27FC236}">
                <a16:creationId xmlns:a16="http://schemas.microsoft.com/office/drawing/2014/main" id="{4BFD2AA6-72DE-4835-9C3D-21BB1793C92F}"/>
              </a:ext>
            </a:extLst>
          </p:cNvPr>
          <p:cNvSpPr txBox="1"/>
          <p:nvPr/>
        </p:nvSpPr>
        <p:spPr>
          <a:xfrm>
            <a:off x="6816595" y="315531"/>
            <a:ext cx="2571057" cy="533116"/>
          </a:xfrm>
          <a:prstGeom prst="rect">
            <a:avLst/>
          </a:prstGeom>
          <a:solidFill>
            <a:schemeClr val="accent4">
              <a:lumMod val="75000"/>
            </a:schemeClr>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defPPr>
              <a:defRPr lang="es-CL"/>
            </a:defPPr>
            <a:lvl1pPr algn="ctr">
              <a:defRPr sz="2000" b="1">
                <a:solidFill>
                  <a:schemeClr val="bg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CL" sz="1800" dirty="0"/>
              <a:t>FONDO DE CONVERGENCIA</a:t>
            </a:r>
          </a:p>
        </p:txBody>
      </p:sp>
      <p:sp>
        <p:nvSpPr>
          <p:cNvPr id="19" name="12 Rectángulo redondeado">
            <a:extLst>
              <a:ext uri="{FF2B5EF4-FFF2-40B4-BE49-F238E27FC236}">
                <a16:creationId xmlns:a16="http://schemas.microsoft.com/office/drawing/2014/main" id="{6470936C-EAA7-4A71-A1B0-5234232480D4}"/>
              </a:ext>
            </a:extLst>
          </p:cNvPr>
          <p:cNvSpPr/>
          <p:nvPr/>
        </p:nvSpPr>
        <p:spPr>
          <a:xfrm>
            <a:off x="2842630" y="115908"/>
            <a:ext cx="3414006" cy="946651"/>
          </a:xfrm>
          <a:prstGeom prst="roundRect">
            <a:avLst/>
          </a:prstGeom>
          <a:solidFill>
            <a:schemeClr val="accent6">
              <a:lumMod val="75000"/>
            </a:schemeClr>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RECURSOS REGIONALES COMPLEMENTARIOS</a:t>
            </a:r>
          </a:p>
        </p:txBody>
      </p:sp>
      <p:sp>
        <p:nvSpPr>
          <p:cNvPr id="20" name="CuadroTexto 2">
            <a:extLst>
              <a:ext uri="{FF2B5EF4-FFF2-40B4-BE49-F238E27FC236}">
                <a16:creationId xmlns:a16="http://schemas.microsoft.com/office/drawing/2014/main" id="{7EE6BF51-8084-43FE-9718-910070A0BA79}"/>
              </a:ext>
            </a:extLst>
          </p:cNvPr>
          <p:cNvSpPr txBox="1">
            <a:spLocks noChangeArrowheads="1"/>
          </p:cNvSpPr>
          <p:nvPr/>
        </p:nvSpPr>
        <p:spPr bwMode="auto">
          <a:xfrm>
            <a:off x="3020603" y="1239808"/>
            <a:ext cx="88720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000">
                <a:solidFill>
                  <a:srgbClr val="595959"/>
                </a:solidFill>
                <a:latin typeface="Calibri" panose="020F0502020204030204" pitchFamily="34" charset="0"/>
                <a:ea typeface="ヒラギノ角ゴ Pro W3"/>
                <a:cs typeface="ヒラギノ角ゴ Pro W3"/>
              </a:defRPr>
            </a:lvl1pPr>
            <a:lvl2pPr marL="742950" indent="-285750">
              <a:spcBef>
                <a:spcPct val="20000"/>
              </a:spcBef>
              <a:buFont typeface="Arial" panose="020B0604020202020204" pitchFamily="34" charset="0"/>
              <a:buChar char="–"/>
              <a:defRPr>
                <a:solidFill>
                  <a:srgbClr val="595959"/>
                </a:solidFill>
                <a:latin typeface="Calibri" panose="020F0502020204030204" pitchFamily="34" charset="0"/>
                <a:ea typeface="ヒラギノ角ゴ Pro W3"/>
                <a:cs typeface="ヒラギノ角ゴ Pro W3"/>
              </a:defRPr>
            </a:lvl2pPr>
            <a:lvl3pPr marL="1143000" indent="-228600">
              <a:spcBef>
                <a:spcPct val="20000"/>
              </a:spcBef>
              <a:buFont typeface="Arial" panose="020B0604020202020204" pitchFamily="34" charset="0"/>
              <a:buChar char="•"/>
              <a:defRPr sz="1600">
                <a:solidFill>
                  <a:srgbClr val="595959"/>
                </a:solidFill>
                <a:latin typeface="Calibri" panose="020F0502020204030204" pitchFamily="34" charset="0"/>
                <a:ea typeface="ヒラギノ角ゴ Pro W3"/>
                <a:cs typeface="ヒラギノ角ゴ Pro W3"/>
              </a:defRPr>
            </a:lvl3pPr>
            <a:lvl4pPr marL="1600200" indent="-228600">
              <a:spcBef>
                <a:spcPct val="20000"/>
              </a:spcBef>
              <a:buFont typeface="Arial" panose="020B0604020202020204" pitchFamily="34" charset="0"/>
              <a:buChar char="–"/>
              <a:defRPr sz="1400">
                <a:solidFill>
                  <a:srgbClr val="595959"/>
                </a:solidFill>
                <a:latin typeface="Calibri" panose="020F0502020204030204" pitchFamily="34" charset="0"/>
                <a:ea typeface="ヒラギノ角ゴ Pro W3"/>
                <a:cs typeface="ヒラギノ角ゴ Pro W3"/>
              </a:defRPr>
            </a:lvl4pPr>
            <a:lvl5pPr marL="2057400" indent="-228600">
              <a:spcBef>
                <a:spcPct val="20000"/>
              </a:spcBef>
              <a:buFont typeface="Arial" panose="020B0604020202020204" pitchFamily="34" charset="0"/>
              <a:buChar char="»"/>
              <a:defRPr sz="1400">
                <a:solidFill>
                  <a:srgbClr val="595959"/>
                </a:solidFill>
                <a:latin typeface="Calibri" panose="020F0502020204030204" pitchFamily="34" charset="0"/>
                <a:ea typeface="ヒラギノ角ゴ Pro W3"/>
                <a:cs typeface="ヒラギノ角ゴ Pro W3"/>
              </a:defRPr>
            </a:lvl5pPr>
            <a:lvl6pPr marL="2514600" indent="-228600" eaLnBrk="0" fontAlgn="base" hangingPunct="0">
              <a:spcBef>
                <a:spcPct val="20000"/>
              </a:spcBef>
              <a:spcAft>
                <a:spcPct val="0"/>
              </a:spcAft>
              <a:buFont typeface="Arial" panose="020B0604020202020204" pitchFamily="34" charset="0"/>
              <a:buChar char="»"/>
              <a:defRPr sz="1400">
                <a:solidFill>
                  <a:srgbClr val="595959"/>
                </a:solidFill>
                <a:latin typeface="Calibri" panose="020F0502020204030204" pitchFamily="34" charset="0"/>
                <a:ea typeface="ヒラギノ角ゴ Pro W3"/>
                <a:cs typeface="ヒラギノ角ゴ Pro W3"/>
              </a:defRPr>
            </a:lvl6pPr>
            <a:lvl7pPr marL="2971800" indent="-228600" eaLnBrk="0" fontAlgn="base" hangingPunct="0">
              <a:spcBef>
                <a:spcPct val="20000"/>
              </a:spcBef>
              <a:spcAft>
                <a:spcPct val="0"/>
              </a:spcAft>
              <a:buFont typeface="Arial" panose="020B0604020202020204" pitchFamily="34" charset="0"/>
              <a:buChar char="»"/>
              <a:defRPr sz="1400">
                <a:solidFill>
                  <a:srgbClr val="595959"/>
                </a:solidFill>
                <a:latin typeface="Calibri" panose="020F0502020204030204" pitchFamily="34" charset="0"/>
                <a:ea typeface="ヒラギノ角ゴ Pro W3"/>
                <a:cs typeface="ヒラギノ角ゴ Pro W3"/>
              </a:defRPr>
            </a:lvl7pPr>
            <a:lvl8pPr marL="3429000" indent="-228600" eaLnBrk="0" fontAlgn="base" hangingPunct="0">
              <a:spcBef>
                <a:spcPct val="20000"/>
              </a:spcBef>
              <a:spcAft>
                <a:spcPct val="0"/>
              </a:spcAft>
              <a:buFont typeface="Arial" panose="020B0604020202020204" pitchFamily="34" charset="0"/>
              <a:buChar char="»"/>
              <a:defRPr sz="1400">
                <a:solidFill>
                  <a:srgbClr val="595959"/>
                </a:solidFill>
                <a:latin typeface="Calibri" panose="020F0502020204030204" pitchFamily="34" charset="0"/>
                <a:ea typeface="ヒラギノ角ゴ Pro W3"/>
                <a:cs typeface="ヒラギノ角ゴ Pro W3"/>
              </a:defRPr>
            </a:lvl8pPr>
            <a:lvl9pPr marL="3886200" indent="-228600" eaLnBrk="0" fontAlgn="base" hangingPunct="0">
              <a:spcBef>
                <a:spcPct val="20000"/>
              </a:spcBef>
              <a:spcAft>
                <a:spcPct val="0"/>
              </a:spcAft>
              <a:buFont typeface="Arial" panose="020B0604020202020204" pitchFamily="34" charset="0"/>
              <a:buChar char="»"/>
              <a:defRPr sz="1400">
                <a:solidFill>
                  <a:srgbClr val="595959"/>
                </a:solidFill>
                <a:latin typeface="Calibri" panose="020F0502020204030204" pitchFamily="34" charset="0"/>
                <a:ea typeface="ヒラギノ角ゴ Pro W3"/>
                <a:cs typeface="ヒラギノ角ゴ Pro W3"/>
              </a:defRPr>
            </a:lvl9pPr>
          </a:lstStyle>
          <a:p>
            <a:pPr algn="just" eaLnBrk="1" hangingPunct="1">
              <a:spcBef>
                <a:spcPct val="0"/>
              </a:spcBef>
              <a:buFontTx/>
              <a:buNone/>
            </a:pPr>
            <a:r>
              <a:rPr lang="es-CL" altLang="es-CL" sz="1600" dirty="0">
                <a:solidFill>
                  <a:srgbClr val="12264E"/>
                </a:solidFill>
                <a:cs typeface="Arial" panose="020B0604020202020204" pitchFamily="34" charset="0"/>
              </a:rPr>
              <a:t>El Fondo de Convergencia permitirá complementar los recursos del Programa Habitacional para el Fondo Solidario de Elección de Vivienda (FSEV)- Construcción en Nuevos Terrenos (DS N° 49) y la Adquisición de Terrenos.</a:t>
            </a:r>
          </a:p>
          <a:p>
            <a:pPr algn="just" eaLnBrk="1" hangingPunct="1">
              <a:spcBef>
                <a:spcPct val="0"/>
              </a:spcBef>
              <a:buFontTx/>
              <a:buNone/>
            </a:pPr>
            <a:r>
              <a:rPr lang="es-CL" altLang="es-CL" sz="1600" b="1" dirty="0">
                <a:solidFill>
                  <a:srgbClr val="C00000"/>
                </a:solidFill>
                <a:cs typeface="Arial" panose="020B0604020202020204" pitchFamily="34" charset="0"/>
              </a:rPr>
              <a:t>Para estos efectos el CORE aprobó recursos por UF 807.900 (21.973 millones de pesos)</a:t>
            </a:r>
            <a:r>
              <a:rPr lang="es-CL" altLang="es-CL" sz="1600" dirty="0">
                <a:solidFill>
                  <a:srgbClr val="12264E"/>
                </a:solidFill>
                <a:cs typeface="Arial" panose="020B0604020202020204" pitchFamily="34" charset="0"/>
              </a:rPr>
              <a:t>, que permitirán complementar recursos sectoriales para financiar proyectos habitacionales, periodo 2018-2021, según siguiente proyección:</a:t>
            </a:r>
            <a:endParaRPr lang="es-CL" altLang="es-CL" sz="1800" dirty="0">
              <a:solidFill>
                <a:srgbClr val="12264E"/>
              </a:solidFill>
              <a:cs typeface="Arial" panose="020B0604020202020204" pitchFamily="34" charset="0"/>
            </a:endParaRPr>
          </a:p>
        </p:txBody>
      </p:sp>
      <p:pic>
        <p:nvPicPr>
          <p:cNvPr id="17" name="Picture 3">
            <a:extLst>
              <a:ext uri="{FF2B5EF4-FFF2-40B4-BE49-F238E27FC236}">
                <a16:creationId xmlns:a16="http://schemas.microsoft.com/office/drawing/2014/main" id="{9B34E4BC-0DF4-48F7-9A5B-963487384953}"/>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8449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C7E54073-A5F8-49E2-961B-EE36E4B640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0466" y="115908"/>
            <a:ext cx="2138734" cy="5763153"/>
          </a:xfrm>
          <a:prstGeom prst="rect">
            <a:avLst/>
          </a:prstGeom>
          <a:ln>
            <a:solidFill>
              <a:schemeClr val="accent1">
                <a:lumMod val="50000"/>
              </a:schemeClr>
            </a:solidFill>
          </a:ln>
          <a:effectLst>
            <a:outerShdw blurRad="292100" dist="139700" dir="2700000" algn="tl" rotWithShape="0">
              <a:srgbClr val="333333">
                <a:alpha val="65000"/>
              </a:srgbClr>
            </a:outerShdw>
          </a:effectLst>
        </p:spPr>
      </p:pic>
      <p:sp>
        <p:nvSpPr>
          <p:cNvPr id="16" name="Rectángulo 15">
            <a:extLst>
              <a:ext uri="{FF2B5EF4-FFF2-40B4-BE49-F238E27FC236}">
                <a16:creationId xmlns:a16="http://schemas.microsoft.com/office/drawing/2014/main" id="{AD5E1E10-14F3-4F15-BF24-1D1FD6421555}"/>
              </a:ext>
            </a:extLst>
          </p:cNvPr>
          <p:cNvSpPr/>
          <p:nvPr/>
        </p:nvSpPr>
        <p:spPr>
          <a:xfrm>
            <a:off x="213866" y="115909"/>
            <a:ext cx="2161169" cy="707886"/>
          </a:xfrm>
          <a:prstGeom prst="rect">
            <a:avLst/>
          </a:prstGeom>
          <a:noFill/>
        </p:spPr>
        <p:txBody>
          <a:bodyPr wrap="none" lIns="91440" tIns="45720" rIns="91440" bIns="45720">
            <a:spAutoFit/>
          </a:bodyPr>
          <a:lstStyle/>
          <a:p>
            <a:pPr algn="ctr"/>
            <a:r>
              <a:rPr lang="es-ES" sz="4000" b="1" dirty="0">
                <a:ln w="0"/>
                <a:solidFill>
                  <a:schemeClr val="bg1"/>
                </a:solidFill>
                <a:effectLst>
                  <a:outerShdw blurRad="38100" dist="19050" dir="2700000" algn="tl" rotWithShape="0">
                    <a:schemeClr val="dk1">
                      <a:alpha val="40000"/>
                    </a:schemeClr>
                  </a:outerShdw>
                </a:effectLst>
              </a:rPr>
              <a:t> Vivienda</a:t>
            </a:r>
            <a:endParaRPr lang="es-ES" sz="4000" b="1" cap="none" spc="0" dirty="0">
              <a:ln w="0"/>
              <a:solidFill>
                <a:schemeClr val="bg1"/>
              </a:solidFill>
              <a:effectLst>
                <a:outerShdw blurRad="38100" dist="19050" dir="2700000" algn="tl" rotWithShape="0">
                  <a:schemeClr val="dk1">
                    <a:alpha val="40000"/>
                  </a:schemeClr>
                </a:outerShdw>
              </a:effectLst>
            </a:endParaRPr>
          </a:p>
        </p:txBody>
      </p:sp>
      <p:sp>
        <p:nvSpPr>
          <p:cNvPr id="18" name="CuadroTexto 17">
            <a:extLst>
              <a:ext uri="{FF2B5EF4-FFF2-40B4-BE49-F238E27FC236}">
                <a16:creationId xmlns:a16="http://schemas.microsoft.com/office/drawing/2014/main" id="{4BFD2AA6-72DE-4835-9C3D-21BB1793C92F}"/>
              </a:ext>
            </a:extLst>
          </p:cNvPr>
          <p:cNvSpPr txBox="1"/>
          <p:nvPr/>
        </p:nvSpPr>
        <p:spPr>
          <a:xfrm>
            <a:off x="6812120" y="239085"/>
            <a:ext cx="2789490" cy="739854"/>
          </a:xfrm>
          <a:prstGeom prst="rect">
            <a:avLst/>
          </a:prstGeom>
          <a:solidFill>
            <a:schemeClr val="accent4">
              <a:lumMod val="75000"/>
            </a:schemeClr>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defPPr>
              <a:defRPr lang="es-CL"/>
            </a:defPPr>
            <a:lvl1pPr algn="ctr">
              <a:defRPr sz="2000" b="1">
                <a:solidFill>
                  <a:schemeClr val="bg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CL" sz="1800" dirty="0"/>
              <a:t>FONDO DE CONVERGENCIA</a:t>
            </a:r>
          </a:p>
        </p:txBody>
      </p:sp>
      <p:pic>
        <p:nvPicPr>
          <p:cNvPr id="6" name="Imagen 5">
            <a:extLst>
              <a:ext uri="{FF2B5EF4-FFF2-40B4-BE49-F238E27FC236}">
                <a16:creationId xmlns:a16="http://schemas.microsoft.com/office/drawing/2014/main" id="{ED668C3B-5525-418B-8FF6-879F13E5274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676329" y="1095216"/>
            <a:ext cx="3140809" cy="4711212"/>
          </a:xfrm>
          <a:prstGeom prst="rect">
            <a:avLst/>
          </a:prstGeom>
          <a:ln>
            <a:solidFill>
              <a:schemeClr val="accent1"/>
            </a:solidFill>
          </a:ln>
          <a:effectLst>
            <a:outerShdw blurRad="292100" dist="139700" dir="2700000" algn="tl" rotWithShape="0">
              <a:srgbClr val="333333">
                <a:alpha val="65000"/>
              </a:srgbClr>
            </a:outerShdw>
          </a:effectLst>
        </p:spPr>
      </p:pic>
      <p:pic>
        <p:nvPicPr>
          <p:cNvPr id="2" name="Imagen 1">
            <a:extLst>
              <a:ext uri="{FF2B5EF4-FFF2-40B4-BE49-F238E27FC236}">
                <a16:creationId xmlns:a16="http://schemas.microsoft.com/office/drawing/2014/main" id="{CADFAACC-A4CF-41B7-86AC-E75C6C821BE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955191" y="1167847"/>
            <a:ext cx="3140809" cy="4711214"/>
          </a:xfrm>
          <a:prstGeom prst="rect">
            <a:avLst/>
          </a:prstGeom>
          <a:ln>
            <a:solidFill>
              <a:schemeClr val="accent1"/>
            </a:solidFill>
          </a:ln>
          <a:effectLst>
            <a:outerShdw blurRad="292100" dist="139700" dir="2700000" algn="tl" rotWithShape="0">
              <a:srgbClr val="333333">
                <a:alpha val="65000"/>
              </a:srgbClr>
            </a:outerShdw>
          </a:effectLst>
        </p:spPr>
      </p:pic>
      <p:pic>
        <p:nvPicPr>
          <p:cNvPr id="3" name="Imagen 2">
            <a:extLst>
              <a:ext uri="{FF2B5EF4-FFF2-40B4-BE49-F238E27FC236}">
                <a16:creationId xmlns:a16="http://schemas.microsoft.com/office/drawing/2014/main" id="{D9E5C5D2-EA95-4F5E-9142-7CC8DF5D34E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096000" y="3812109"/>
            <a:ext cx="3344974" cy="1878044"/>
          </a:xfrm>
          <a:prstGeom prst="rect">
            <a:avLst/>
          </a:prstGeom>
          <a:ln>
            <a:solidFill>
              <a:schemeClr val="accent1"/>
            </a:solidFill>
          </a:ln>
          <a:effectLst>
            <a:outerShdw blurRad="292100" dist="139700" dir="2700000" algn="tl" rotWithShape="0">
              <a:srgbClr val="333333">
                <a:alpha val="65000"/>
              </a:srgbClr>
            </a:outerShdw>
          </a:effectLst>
        </p:spPr>
      </p:pic>
      <p:sp>
        <p:nvSpPr>
          <p:cNvPr id="9" name="12 Rectángulo redondeado">
            <a:extLst>
              <a:ext uri="{FF2B5EF4-FFF2-40B4-BE49-F238E27FC236}">
                <a16:creationId xmlns:a16="http://schemas.microsoft.com/office/drawing/2014/main" id="{EE760E83-F178-464E-84D7-16DEF1EA940B}"/>
              </a:ext>
            </a:extLst>
          </p:cNvPr>
          <p:cNvSpPr/>
          <p:nvPr/>
        </p:nvSpPr>
        <p:spPr>
          <a:xfrm>
            <a:off x="2842630" y="115908"/>
            <a:ext cx="3414006" cy="946651"/>
          </a:xfrm>
          <a:prstGeom prst="roundRect">
            <a:avLst/>
          </a:prstGeom>
          <a:solidFill>
            <a:schemeClr val="accent6">
              <a:lumMod val="75000"/>
            </a:schemeClr>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RECURSOS REGIONALES COMPLEMENTARIOS</a:t>
            </a:r>
          </a:p>
        </p:txBody>
      </p:sp>
      <p:pic>
        <p:nvPicPr>
          <p:cNvPr id="10" name="Picture 3">
            <a:extLst>
              <a:ext uri="{FF2B5EF4-FFF2-40B4-BE49-F238E27FC236}">
                <a16:creationId xmlns:a16="http://schemas.microsoft.com/office/drawing/2014/main" id="{36BF9A0E-4A13-40CC-84A6-B163FBE76B7D}"/>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9759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8">
            <a:extLst>
              <a:ext uri="{FF2B5EF4-FFF2-40B4-BE49-F238E27FC236}">
                <a16:creationId xmlns:a16="http://schemas.microsoft.com/office/drawing/2014/main" id="{FB444406-9D9F-413E-904C-E40089344B08}"/>
              </a:ext>
            </a:extLst>
          </p:cNvPr>
          <p:cNvSpPr/>
          <p:nvPr/>
        </p:nvSpPr>
        <p:spPr>
          <a:xfrm>
            <a:off x="809897" y="451803"/>
            <a:ext cx="1621783" cy="5417379"/>
          </a:xfrm>
          <a:prstGeom prst="rect">
            <a:avLst/>
          </a:prstGeom>
          <a:ln>
            <a:noFill/>
          </a:ln>
        </p:spPr>
        <p:style>
          <a:lnRef idx="0">
            <a:schemeClr val="accent5"/>
          </a:lnRef>
          <a:fillRef idx="3">
            <a:schemeClr val="accent5"/>
          </a:fillRef>
          <a:effectRef idx="3">
            <a:schemeClr val="accent5"/>
          </a:effectRef>
          <a:fontRef idx="minor">
            <a:schemeClr val="lt1"/>
          </a:fontRef>
        </p:style>
        <p:txBody>
          <a:bodyPr rtlCol="0" anchor="ctr"/>
          <a:lstStyle/>
          <a:p>
            <a:pPr algn="ctr">
              <a:defRPr/>
            </a:pPr>
            <a:r>
              <a:rPr lang="es-ES" sz="1600" b="1" dirty="0">
                <a:solidFill>
                  <a:schemeClr val="bg1"/>
                </a:solidFill>
              </a:rPr>
              <a:t>EJES ESTRATÉGICOS</a:t>
            </a:r>
          </a:p>
        </p:txBody>
      </p:sp>
      <p:pic>
        <p:nvPicPr>
          <p:cNvPr id="8" name="Imagen 7">
            <a:extLst>
              <a:ext uri="{FF2B5EF4-FFF2-40B4-BE49-F238E27FC236}">
                <a16:creationId xmlns:a16="http://schemas.microsoft.com/office/drawing/2014/main" id="{DBB4D61F-183B-4138-91B0-3AF57C03BD1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31680" y="356658"/>
            <a:ext cx="6960514" cy="5512525"/>
          </a:xfrm>
          <a:prstGeom prst="rect">
            <a:avLst/>
          </a:prstGeom>
        </p:spPr>
      </p:pic>
    </p:spTree>
    <p:extLst>
      <p:ext uri="{BB962C8B-B14F-4D97-AF65-F5344CB8AC3E}">
        <p14:creationId xmlns:p14="http://schemas.microsoft.com/office/powerpoint/2010/main" val="644119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2842630" y="1396389"/>
            <a:ext cx="9051850" cy="923330"/>
          </a:xfrm>
          <a:prstGeom prst="rect">
            <a:avLst/>
          </a:prstGeom>
        </p:spPr>
        <p:txBody>
          <a:bodyPr wrap="square">
            <a:spAutoFit/>
          </a:bodyPr>
          <a:lstStyle/>
          <a:p>
            <a:pPr algn="just">
              <a:spcAft>
                <a:spcPts val="1200"/>
              </a:spcAft>
            </a:pPr>
            <a:r>
              <a:rPr lang="es-ES" dirty="0">
                <a:solidFill>
                  <a:srgbClr val="C00000"/>
                </a:solidFill>
              </a:rPr>
              <a:t>Es de connotación pública la problemática existente sobre los suelos salinos en el norte del país y sobretodo en Arica, donde incluso se ha debido relocalizar un conjunto habitacional completo, como fue Guañacagua III, compuesto por 473 viviendas. </a:t>
            </a:r>
            <a:endParaRPr lang="es-CL" dirty="0">
              <a:solidFill>
                <a:srgbClr val="C00000"/>
              </a:solidFill>
            </a:endParaRPr>
          </a:p>
        </p:txBody>
      </p:sp>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89200" y="2333613"/>
            <a:ext cx="2578817" cy="2821135"/>
          </a:xfrm>
          <a:prstGeom prst="rect">
            <a:avLst/>
          </a:prstGeom>
          <a:ln>
            <a:solidFill>
              <a:schemeClr val="accent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8" name="12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03174" y="3216638"/>
            <a:ext cx="2129757" cy="2662196"/>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85120" y="2583272"/>
            <a:ext cx="2337488" cy="2763257"/>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1"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841208" y="2693979"/>
            <a:ext cx="2116488" cy="265255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905399" y="2693979"/>
            <a:ext cx="2131000" cy="3075209"/>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9" descr="D:\Usuarios\garriagadau\Desktop\INFORME SUBS\fotos socavones\IMG_1079.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41208" y="4833773"/>
            <a:ext cx="4195191" cy="144817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7" name="Imagen 16">
            <a:extLst>
              <a:ext uri="{FF2B5EF4-FFF2-40B4-BE49-F238E27FC236}">
                <a16:creationId xmlns:a16="http://schemas.microsoft.com/office/drawing/2014/main" id="{88AA5AE2-8CC4-43F7-BD29-343E0546DD6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9702" y="115909"/>
            <a:ext cx="2217625" cy="5975738"/>
          </a:xfrm>
          <a:prstGeom prst="rect">
            <a:avLst/>
          </a:prstGeom>
          <a:ln>
            <a:solidFill>
              <a:schemeClr val="accent1">
                <a:lumMod val="50000"/>
              </a:schemeClr>
            </a:solidFill>
          </a:ln>
          <a:effectLst>
            <a:outerShdw blurRad="292100" dist="139700" dir="2700000" algn="tl" rotWithShape="0">
              <a:srgbClr val="333333">
                <a:alpha val="65000"/>
              </a:srgbClr>
            </a:outerShdw>
          </a:effectLst>
        </p:spPr>
      </p:pic>
      <p:sp>
        <p:nvSpPr>
          <p:cNvPr id="18" name="Rectángulo 17">
            <a:extLst>
              <a:ext uri="{FF2B5EF4-FFF2-40B4-BE49-F238E27FC236}">
                <a16:creationId xmlns:a16="http://schemas.microsoft.com/office/drawing/2014/main" id="{279566B8-3B4F-4C8A-82D9-D9ED22736094}"/>
              </a:ext>
            </a:extLst>
          </p:cNvPr>
          <p:cNvSpPr/>
          <p:nvPr/>
        </p:nvSpPr>
        <p:spPr>
          <a:xfrm>
            <a:off x="271574" y="115909"/>
            <a:ext cx="2045753" cy="707886"/>
          </a:xfrm>
          <a:prstGeom prst="rect">
            <a:avLst/>
          </a:prstGeom>
          <a:noFill/>
        </p:spPr>
        <p:txBody>
          <a:bodyPr wrap="none" lIns="91440" tIns="45720" rIns="91440" bIns="45720">
            <a:spAutoFit/>
          </a:bodyPr>
          <a:lstStyle/>
          <a:p>
            <a:pPr algn="ctr"/>
            <a:r>
              <a:rPr lang="es-ES" sz="4000" b="1" dirty="0">
                <a:ln w="0"/>
                <a:solidFill>
                  <a:schemeClr val="bg1"/>
                </a:solidFill>
                <a:effectLst>
                  <a:outerShdw blurRad="38100" dist="19050" dir="2700000" algn="tl" rotWithShape="0">
                    <a:schemeClr val="dk1">
                      <a:alpha val="40000"/>
                    </a:schemeClr>
                  </a:outerShdw>
                </a:effectLst>
              </a:rPr>
              <a:t>Vivienda</a:t>
            </a:r>
            <a:endParaRPr lang="es-ES" sz="4000" b="1" cap="none" spc="0" dirty="0">
              <a:ln w="0"/>
              <a:solidFill>
                <a:schemeClr val="bg1"/>
              </a:solidFill>
              <a:effectLst>
                <a:outerShdw blurRad="38100" dist="19050" dir="2700000" algn="tl" rotWithShape="0">
                  <a:schemeClr val="dk1">
                    <a:alpha val="40000"/>
                  </a:schemeClr>
                </a:outerShdw>
              </a:effectLst>
            </a:endParaRPr>
          </a:p>
        </p:txBody>
      </p:sp>
      <p:sp>
        <p:nvSpPr>
          <p:cNvPr id="20" name="CuadroTexto 19">
            <a:extLst>
              <a:ext uri="{FF2B5EF4-FFF2-40B4-BE49-F238E27FC236}">
                <a16:creationId xmlns:a16="http://schemas.microsoft.com/office/drawing/2014/main" id="{F054DEFB-0287-4F28-95C0-F1AF74352007}"/>
              </a:ext>
            </a:extLst>
          </p:cNvPr>
          <p:cNvSpPr txBox="1"/>
          <p:nvPr/>
        </p:nvSpPr>
        <p:spPr>
          <a:xfrm>
            <a:off x="6781939" y="235684"/>
            <a:ext cx="2933181" cy="851794"/>
          </a:xfrm>
          <a:prstGeom prst="rect">
            <a:avLst/>
          </a:prstGeom>
          <a:solidFill>
            <a:srgbClr val="00206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defPPr>
              <a:defRPr lang="es-CL"/>
            </a:defPPr>
            <a:lvl1pPr algn="ctr">
              <a:defRPr sz="2000" b="1">
                <a:solidFill>
                  <a:schemeClr val="bg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CL" sz="1800" dirty="0"/>
              <a:t>PLAN MAESTRO SUELOS SALINOS</a:t>
            </a:r>
          </a:p>
        </p:txBody>
      </p:sp>
      <p:sp>
        <p:nvSpPr>
          <p:cNvPr id="15" name="12 Rectángulo redondeado">
            <a:extLst>
              <a:ext uri="{FF2B5EF4-FFF2-40B4-BE49-F238E27FC236}">
                <a16:creationId xmlns:a16="http://schemas.microsoft.com/office/drawing/2014/main" id="{6FEA0E02-19B4-447C-BE11-6E7272F8CDA5}"/>
              </a:ext>
            </a:extLst>
          </p:cNvPr>
          <p:cNvSpPr/>
          <p:nvPr/>
        </p:nvSpPr>
        <p:spPr>
          <a:xfrm>
            <a:off x="2842630" y="115908"/>
            <a:ext cx="3414006" cy="946651"/>
          </a:xfrm>
          <a:prstGeom prst="roundRect">
            <a:avLst/>
          </a:prstGeom>
          <a:solidFill>
            <a:schemeClr val="accent6">
              <a:lumMod val="75000"/>
            </a:schemeClr>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RECURSOS REGIONALES COMPLEMENTARIOS</a:t>
            </a:r>
          </a:p>
        </p:txBody>
      </p:sp>
    </p:spTree>
    <p:extLst>
      <p:ext uri="{BB962C8B-B14F-4D97-AF65-F5344CB8AC3E}">
        <p14:creationId xmlns:p14="http://schemas.microsoft.com/office/powerpoint/2010/main" val="2829378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43">
            <a:extLst>
              <a:ext uri="{FF2B5EF4-FFF2-40B4-BE49-F238E27FC236}">
                <a16:creationId xmlns:a16="http://schemas.microsoft.com/office/drawing/2014/main" id="{692A317B-6B7A-416B-BB6A-A75D2C99FA31}"/>
              </a:ext>
            </a:extLst>
          </p:cNvPr>
          <p:cNvSpPr txBox="1"/>
          <p:nvPr/>
        </p:nvSpPr>
        <p:spPr>
          <a:xfrm>
            <a:off x="2694911" y="1239040"/>
            <a:ext cx="5454502" cy="502766"/>
          </a:xfrm>
          <a:prstGeom prst="rect">
            <a:avLst/>
          </a:prstGeom>
          <a:noFill/>
        </p:spPr>
        <p:txBody>
          <a:bodyPr wrap="square" lIns="91440" tIns="45720" rIns="91440" bIns="45720" rtlCol="0">
            <a:spAutoFit/>
          </a:bodyPr>
          <a:lstStyle/>
          <a:p>
            <a:pPr eaLnBrk="1" hangingPunct="1">
              <a:defRPr/>
            </a:pPr>
            <a:r>
              <a:rPr lang="es-ES" altLang="es-CL" sz="2667" b="1" dirty="0"/>
              <a:t>REPARACIONES EJECUTADAS</a:t>
            </a:r>
          </a:p>
        </p:txBody>
      </p:sp>
      <p:sp>
        <p:nvSpPr>
          <p:cNvPr id="9" name="10 Rectángulo"/>
          <p:cNvSpPr/>
          <p:nvPr/>
        </p:nvSpPr>
        <p:spPr>
          <a:xfrm>
            <a:off x="8149413" y="1973352"/>
            <a:ext cx="3771014" cy="4196020"/>
          </a:xfrm>
          <a:prstGeom prst="rect">
            <a:avLst/>
          </a:prstGeom>
        </p:spPr>
        <p:txBody>
          <a:bodyPr wrap="square">
            <a:spAutoFit/>
          </a:bodyPr>
          <a:lstStyle/>
          <a:p>
            <a:pPr algn="just">
              <a:spcAft>
                <a:spcPts val="1600"/>
              </a:spcAft>
            </a:pPr>
            <a:r>
              <a:rPr lang="es-CL" sz="2000" dirty="0">
                <a:solidFill>
                  <a:schemeClr val="tx2"/>
                </a:solidFill>
              </a:rPr>
              <a:t>A la fecha, el Minvu ha invertido UF122.233,49, para atender 513 viviendas, en distintos sectores de Arica, equivalente a aprox. M$3.369.488</a:t>
            </a:r>
          </a:p>
          <a:p>
            <a:pPr algn="just">
              <a:spcAft>
                <a:spcPts val="1600"/>
              </a:spcAft>
            </a:pPr>
            <a:r>
              <a:rPr lang="es-CL" sz="2000" dirty="0">
                <a:solidFill>
                  <a:schemeClr val="tx2"/>
                </a:solidFill>
              </a:rPr>
              <a:t>Actualmente hay 401 proyectos en ejecución, correspondiente a la selección 2018. </a:t>
            </a:r>
          </a:p>
          <a:p>
            <a:pPr algn="just">
              <a:spcAft>
                <a:spcPts val="1600"/>
              </a:spcAft>
            </a:pPr>
            <a:r>
              <a:rPr lang="es-CL" sz="2000" dirty="0">
                <a:solidFill>
                  <a:schemeClr val="tx2"/>
                </a:solidFill>
              </a:rPr>
              <a:t>Vale decir, a la fecha el Minvu ha asignado a la fecha UF 204.376 (aprox. M$5.633.842), para un total de 914 unidades de subsidio.</a:t>
            </a:r>
          </a:p>
        </p:txBody>
      </p:sp>
      <p:graphicFrame>
        <p:nvGraphicFramePr>
          <p:cNvPr id="2" name="Tabla 1"/>
          <p:cNvGraphicFramePr>
            <a:graphicFrameLocks noGrp="1"/>
          </p:cNvGraphicFramePr>
          <p:nvPr>
            <p:extLst>
              <p:ext uri="{D42A27DB-BD31-4B8C-83A1-F6EECF244321}">
                <p14:modId xmlns:p14="http://schemas.microsoft.com/office/powerpoint/2010/main" val="1070421583"/>
              </p:ext>
            </p:extLst>
          </p:nvPr>
        </p:nvGraphicFramePr>
        <p:xfrm>
          <a:off x="2724962" y="2148196"/>
          <a:ext cx="5188688" cy="3767128"/>
        </p:xfrm>
        <a:graphic>
          <a:graphicData uri="http://schemas.openxmlformats.org/drawingml/2006/table">
            <a:tbl>
              <a:tblPr firstRow="1" firstCol="1" bandRow="1">
                <a:tableStyleId>{5C22544A-7EE6-4342-B048-85BDC9FD1C3A}</a:tableStyleId>
              </a:tblPr>
              <a:tblGrid>
                <a:gridCol w="1297172">
                  <a:extLst>
                    <a:ext uri="{9D8B030D-6E8A-4147-A177-3AD203B41FA5}">
                      <a16:colId xmlns:a16="http://schemas.microsoft.com/office/drawing/2014/main" val="20000"/>
                    </a:ext>
                  </a:extLst>
                </a:gridCol>
                <a:gridCol w="1066369">
                  <a:extLst>
                    <a:ext uri="{9D8B030D-6E8A-4147-A177-3AD203B41FA5}">
                      <a16:colId xmlns:a16="http://schemas.microsoft.com/office/drawing/2014/main" val="20001"/>
                    </a:ext>
                  </a:extLst>
                </a:gridCol>
                <a:gridCol w="917369">
                  <a:extLst>
                    <a:ext uri="{9D8B030D-6E8A-4147-A177-3AD203B41FA5}">
                      <a16:colId xmlns:a16="http://schemas.microsoft.com/office/drawing/2014/main" val="20002"/>
                    </a:ext>
                  </a:extLst>
                </a:gridCol>
                <a:gridCol w="917369">
                  <a:extLst>
                    <a:ext uri="{9D8B030D-6E8A-4147-A177-3AD203B41FA5}">
                      <a16:colId xmlns:a16="http://schemas.microsoft.com/office/drawing/2014/main" val="20003"/>
                    </a:ext>
                  </a:extLst>
                </a:gridCol>
                <a:gridCol w="990409">
                  <a:extLst>
                    <a:ext uri="{9D8B030D-6E8A-4147-A177-3AD203B41FA5}">
                      <a16:colId xmlns:a16="http://schemas.microsoft.com/office/drawing/2014/main" val="20004"/>
                    </a:ext>
                  </a:extLst>
                </a:gridCol>
              </a:tblGrid>
              <a:tr h="0">
                <a:tc>
                  <a:txBody>
                    <a:bodyPr/>
                    <a:lstStyle/>
                    <a:p>
                      <a:pPr algn="ctr">
                        <a:spcAft>
                          <a:spcPts val="0"/>
                        </a:spcAft>
                      </a:pPr>
                      <a:r>
                        <a:rPr lang="es-CL" sz="1500" dirty="0">
                          <a:effectLst/>
                        </a:rPr>
                        <a:t>MES POSTULACION</a:t>
                      </a:r>
                      <a:endParaRPr lang="es-CL" sz="1500" dirty="0">
                        <a:effectLst/>
                        <a:latin typeface="Calibri"/>
                        <a:ea typeface="Calibri"/>
                        <a:cs typeface="Times New Roman"/>
                      </a:endParaRPr>
                    </a:p>
                  </a:txBody>
                  <a:tcPr marL="59267" marR="59267" marT="0" marB="0" anchor="ctr"/>
                </a:tc>
                <a:tc>
                  <a:txBody>
                    <a:bodyPr/>
                    <a:lstStyle/>
                    <a:p>
                      <a:pPr algn="ctr">
                        <a:spcAft>
                          <a:spcPts val="0"/>
                        </a:spcAft>
                      </a:pPr>
                      <a:r>
                        <a:rPr lang="es-CL" sz="1500" dirty="0">
                          <a:effectLst/>
                        </a:rPr>
                        <a:t>CANTIDAD PROYECTOS</a:t>
                      </a:r>
                      <a:endParaRPr lang="es-CL" sz="1500" dirty="0">
                        <a:effectLst/>
                        <a:latin typeface="Calibri"/>
                        <a:ea typeface="Calibri"/>
                        <a:cs typeface="Times New Roman"/>
                      </a:endParaRPr>
                    </a:p>
                  </a:txBody>
                  <a:tcPr marL="59267" marR="59267" marT="0" marB="0" anchor="ctr"/>
                </a:tc>
                <a:tc>
                  <a:txBody>
                    <a:bodyPr/>
                    <a:lstStyle/>
                    <a:p>
                      <a:pPr algn="ctr">
                        <a:spcAft>
                          <a:spcPts val="0"/>
                        </a:spcAft>
                      </a:pPr>
                      <a:r>
                        <a:rPr lang="es-CL" sz="1500" dirty="0">
                          <a:effectLst/>
                        </a:rPr>
                        <a:t>MONTO SUBSIDIO UF</a:t>
                      </a:r>
                      <a:endParaRPr lang="es-CL" sz="1500" dirty="0">
                        <a:effectLst/>
                        <a:latin typeface="Calibri"/>
                        <a:ea typeface="Calibri"/>
                        <a:cs typeface="Times New Roman"/>
                      </a:endParaRPr>
                    </a:p>
                  </a:txBody>
                  <a:tcPr marL="59267" marR="59267" marT="0" marB="0" anchor="ctr"/>
                </a:tc>
                <a:tc>
                  <a:txBody>
                    <a:bodyPr/>
                    <a:lstStyle/>
                    <a:p>
                      <a:pPr algn="ctr">
                        <a:spcAft>
                          <a:spcPts val="0"/>
                        </a:spcAft>
                      </a:pPr>
                      <a:r>
                        <a:rPr lang="es-CL" sz="1500" dirty="0">
                          <a:effectLst/>
                        </a:rPr>
                        <a:t>MONTO A.T. UF</a:t>
                      </a:r>
                      <a:endParaRPr lang="es-CL" sz="1500" dirty="0">
                        <a:effectLst/>
                        <a:latin typeface="Calibri"/>
                        <a:ea typeface="Calibri"/>
                        <a:cs typeface="Times New Roman"/>
                      </a:endParaRPr>
                    </a:p>
                  </a:txBody>
                  <a:tcPr marL="59267" marR="59267" marT="0" marB="0" anchor="ctr"/>
                </a:tc>
                <a:tc>
                  <a:txBody>
                    <a:bodyPr/>
                    <a:lstStyle/>
                    <a:p>
                      <a:pPr algn="ctr">
                        <a:spcAft>
                          <a:spcPts val="0"/>
                        </a:spcAft>
                      </a:pPr>
                      <a:r>
                        <a:rPr lang="es-CL" sz="1500" dirty="0">
                          <a:effectLst/>
                        </a:rPr>
                        <a:t>MONTO TOTAL UF</a:t>
                      </a:r>
                      <a:endParaRPr lang="es-CL" sz="1500" dirty="0">
                        <a:effectLst/>
                        <a:latin typeface="Calibri"/>
                        <a:ea typeface="Calibri"/>
                        <a:cs typeface="Times New Roman"/>
                      </a:endParaRPr>
                    </a:p>
                  </a:txBody>
                  <a:tcPr marL="59267" marR="59267" marT="0" marB="0" anchor="ctr"/>
                </a:tc>
                <a:extLst>
                  <a:ext uri="{0D108BD9-81ED-4DB2-BD59-A6C34878D82A}">
                    <a16:rowId xmlns:a16="http://schemas.microsoft.com/office/drawing/2014/main" val="10000"/>
                  </a:ext>
                </a:extLst>
              </a:tr>
              <a:tr h="360464">
                <a:tc>
                  <a:txBody>
                    <a:bodyPr/>
                    <a:lstStyle/>
                    <a:p>
                      <a:pPr algn="ctr">
                        <a:spcAft>
                          <a:spcPts val="0"/>
                        </a:spcAft>
                      </a:pPr>
                      <a:r>
                        <a:rPr lang="es-CL" sz="1500" dirty="0">
                          <a:effectLst/>
                        </a:rPr>
                        <a:t>JULIO</a:t>
                      </a:r>
                      <a:endParaRPr lang="es-CL" sz="1500" dirty="0">
                        <a:effectLst/>
                        <a:latin typeface="Calibri"/>
                        <a:ea typeface="Calibri"/>
                        <a:cs typeface="Times New Roman"/>
                      </a:endParaRPr>
                    </a:p>
                  </a:txBody>
                  <a:tcPr marL="59267" marR="59267" marT="0" marB="0" anchor="ctr"/>
                </a:tc>
                <a:tc>
                  <a:txBody>
                    <a:bodyPr/>
                    <a:lstStyle/>
                    <a:p>
                      <a:pPr algn="ctr">
                        <a:spcAft>
                          <a:spcPts val="0"/>
                        </a:spcAft>
                      </a:pPr>
                      <a:r>
                        <a:rPr lang="es-CL" sz="1500" dirty="0">
                          <a:effectLst/>
                        </a:rPr>
                        <a:t>64</a:t>
                      </a:r>
                      <a:endParaRPr lang="es-CL" sz="1500" dirty="0">
                        <a:effectLst/>
                        <a:latin typeface="Calibri"/>
                        <a:ea typeface="Calibri"/>
                        <a:cs typeface="Times New Roman"/>
                      </a:endParaRPr>
                    </a:p>
                  </a:txBody>
                  <a:tcPr marL="59267" marR="59267" marT="0" marB="0" anchor="ctr"/>
                </a:tc>
                <a:tc>
                  <a:txBody>
                    <a:bodyPr/>
                    <a:lstStyle/>
                    <a:p>
                      <a:pPr algn="ctr">
                        <a:spcAft>
                          <a:spcPts val="0"/>
                        </a:spcAft>
                      </a:pPr>
                      <a:r>
                        <a:rPr lang="es-CL" sz="1500" dirty="0">
                          <a:effectLst/>
                        </a:rPr>
                        <a:t>12.650</a:t>
                      </a:r>
                      <a:endParaRPr lang="es-CL" sz="1500" dirty="0">
                        <a:effectLst/>
                        <a:latin typeface="Calibri"/>
                        <a:ea typeface="Calibri"/>
                        <a:cs typeface="Times New Roman"/>
                      </a:endParaRPr>
                    </a:p>
                  </a:txBody>
                  <a:tcPr marL="59267" marR="59267" marT="0" marB="0" anchor="ctr"/>
                </a:tc>
                <a:tc>
                  <a:txBody>
                    <a:bodyPr/>
                    <a:lstStyle/>
                    <a:p>
                      <a:pPr algn="ctr">
                        <a:spcAft>
                          <a:spcPts val="0"/>
                        </a:spcAft>
                      </a:pPr>
                      <a:r>
                        <a:rPr lang="es-CL" sz="1500" dirty="0">
                          <a:effectLst/>
                        </a:rPr>
                        <a:t>591</a:t>
                      </a:r>
                      <a:endParaRPr lang="es-CL" sz="1500" dirty="0">
                        <a:effectLst/>
                        <a:latin typeface="Calibri"/>
                        <a:ea typeface="Calibri"/>
                        <a:cs typeface="Times New Roman"/>
                      </a:endParaRPr>
                    </a:p>
                  </a:txBody>
                  <a:tcPr marL="59267" marR="59267" marT="0" marB="0" anchor="ctr"/>
                </a:tc>
                <a:tc>
                  <a:txBody>
                    <a:bodyPr/>
                    <a:lstStyle/>
                    <a:p>
                      <a:pPr algn="ctr">
                        <a:spcAft>
                          <a:spcPts val="0"/>
                        </a:spcAft>
                      </a:pPr>
                      <a:r>
                        <a:rPr lang="es-CL" sz="1500" dirty="0">
                          <a:effectLst/>
                        </a:rPr>
                        <a:t>13.241</a:t>
                      </a:r>
                      <a:endParaRPr lang="es-CL" sz="1500" dirty="0">
                        <a:effectLst/>
                        <a:latin typeface="Calibri"/>
                        <a:ea typeface="Calibri"/>
                        <a:cs typeface="Times New Roman"/>
                      </a:endParaRPr>
                    </a:p>
                  </a:txBody>
                  <a:tcPr marL="59267" marR="59267" marT="0" marB="0" anchor="ctr"/>
                </a:tc>
                <a:extLst>
                  <a:ext uri="{0D108BD9-81ED-4DB2-BD59-A6C34878D82A}">
                    <a16:rowId xmlns:a16="http://schemas.microsoft.com/office/drawing/2014/main" val="10001"/>
                  </a:ext>
                </a:extLst>
              </a:tr>
              <a:tr h="532261">
                <a:tc>
                  <a:txBody>
                    <a:bodyPr/>
                    <a:lstStyle/>
                    <a:p>
                      <a:pPr algn="ctr">
                        <a:spcAft>
                          <a:spcPts val="0"/>
                        </a:spcAft>
                      </a:pPr>
                      <a:r>
                        <a:rPr lang="es-CL" sz="1500" dirty="0">
                          <a:effectLst/>
                        </a:rPr>
                        <a:t>AGOSTO</a:t>
                      </a:r>
                      <a:endParaRPr lang="es-CL" sz="1500" dirty="0">
                        <a:effectLst/>
                        <a:latin typeface="Calibri"/>
                        <a:ea typeface="Calibri"/>
                        <a:cs typeface="Times New Roman"/>
                      </a:endParaRPr>
                    </a:p>
                  </a:txBody>
                  <a:tcPr marL="59267" marR="59267" marT="0" marB="0" anchor="ctr"/>
                </a:tc>
                <a:tc>
                  <a:txBody>
                    <a:bodyPr/>
                    <a:lstStyle/>
                    <a:p>
                      <a:pPr algn="ctr">
                        <a:spcAft>
                          <a:spcPts val="0"/>
                        </a:spcAft>
                      </a:pPr>
                      <a:r>
                        <a:rPr lang="es-CL" sz="1500" dirty="0">
                          <a:effectLst/>
                        </a:rPr>
                        <a:t>25</a:t>
                      </a:r>
                      <a:endParaRPr lang="es-CL" sz="1500" dirty="0">
                        <a:effectLst/>
                        <a:latin typeface="Calibri"/>
                        <a:ea typeface="Calibri"/>
                        <a:cs typeface="Times New Roman"/>
                      </a:endParaRPr>
                    </a:p>
                  </a:txBody>
                  <a:tcPr marL="59267" marR="59267" marT="0" marB="0" anchor="ctr"/>
                </a:tc>
                <a:tc>
                  <a:txBody>
                    <a:bodyPr/>
                    <a:lstStyle/>
                    <a:p>
                      <a:pPr algn="ctr">
                        <a:spcAft>
                          <a:spcPts val="0"/>
                        </a:spcAft>
                      </a:pPr>
                      <a:r>
                        <a:rPr lang="es-CL" sz="1500" dirty="0">
                          <a:effectLst/>
                        </a:rPr>
                        <a:t>5.000</a:t>
                      </a:r>
                      <a:endParaRPr lang="es-CL" sz="1500" dirty="0">
                        <a:effectLst/>
                        <a:latin typeface="Calibri"/>
                        <a:ea typeface="Calibri"/>
                        <a:cs typeface="Times New Roman"/>
                      </a:endParaRPr>
                    </a:p>
                  </a:txBody>
                  <a:tcPr marL="59267" marR="59267" marT="0" marB="0" anchor="ctr"/>
                </a:tc>
                <a:tc>
                  <a:txBody>
                    <a:bodyPr/>
                    <a:lstStyle/>
                    <a:p>
                      <a:pPr algn="ctr">
                        <a:spcAft>
                          <a:spcPts val="0"/>
                        </a:spcAft>
                      </a:pPr>
                      <a:r>
                        <a:rPr lang="es-CL" sz="1500" dirty="0">
                          <a:effectLst/>
                        </a:rPr>
                        <a:t>225</a:t>
                      </a:r>
                      <a:endParaRPr lang="es-CL" sz="1500" dirty="0">
                        <a:effectLst/>
                        <a:latin typeface="Calibri"/>
                        <a:ea typeface="Calibri"/>
                        <a:cs typeface="Times New Roman"/>
                      </a:endParaRPr>
                    </a:p>
                  </a:txBody>
                  <a:tcPr marL="59267" marR="59267" marT="0" marB="0" anchor="ctr"/>
                </a:tc>
                <a:tc>
                  <a:txBody>
                    <a:bodyPr/>
                    <a:lstStyle/>
                    <a:p>
                      <a:pPr algn="ctr">
                        <a:spcAft>
                          <a:spcPts val="0"/>
                        </a:spcAft>
                      </a:pPr>
                      <a:r>
                        <a:rPr lang="es-CL" sz="1500" dirty="0">
                          <a:effectLst/>
                        </a:rPr>
                        <a:t>5.225</a:t>
                      </a:r>
                      <a:endParaRPr lang="es-CL" sz="1500" dirty="0">
                        <a:effectLst/>
                        <a:latin typeface="Calibri"/>
                        <a:ea typeface="Calibri"/>
                        <a:cs typeface="Times New Roman"/>
                      </a:endParaRPr>
                    </a:p>
                  </a:txBody>
                  <a:tcPr marL="59267" marR="59267" marT="0" marB="0" anchor="ctr"/>
                </a:tc>
                <a:extLst>
                  <a:ext uri="{0D108BD9-81ED-4DB2-BD59-A6C34878D82A}">
                    <a16:rowId xmlns:a16="http://schemas.microsoft.com/office/drawing/2014/main" val="10002"/>
                  </a:ext>
                </a:extLst>
              </a:tr>
              <a:tr h="620972">
                <a:tc>
                  <a:txBody>
                    <a:bodyPr/>
                    <a:lstStyle/>
                    <a:p>
                      <a:pPr algn="ctr">
                        <a:spcAft>
                          <a:spcPts val="0"/>
                        </a:spcAft>
                      </a:pPr>
                      <a:r>
                        <a:rPr lang="es-CL" sz="1500" dirty="0">
                          <a:effectLst/>
                        </a:rPr>
                        <a:t>SEPTIEMBRE</a:t>
                      </a:r>
                      <a:endParaRPr lang="es-CL" sz="1500" dirty="0">
                        <a:effectLst/>
                        <a:latin typeface="Calibri"/>
                        <a:ea typeface="Calibri"/>
                        <a:cs typeface="Times New Roman"/>
                      </a:endParaRPr>
                    </a:p>
                  </a:txBody>
                  <a:tcPr marL="59267" marR="59267" marT="0" marB="0" anchor="ctr"/>
                </a:tc>
                <a:tc>
                  <a:txBody>
                    <a:bodyPr/>
                    <a:lstStyle/>
                    <a:p>
                      <a:pPr algn="ctr">
                        <a:spcAft>
                          <a:spcPts val="0"/>
                        </a:spcAft>
                      </a:pPr>
                      <a:r>
                        <a:rPr lang="es-CL" sz="1500" dirty="0">
                          <a:effectLst/>
                        </a:rPr>
                        <a:t>25</a:t>
                      </a:r>
                      <a:endParaRPr lang="es-CL" sz="1500" dirty="0">
                        <a:effectLst/>
                        <a:latin typeface="Calibri"/>
                        <a:ea typeface="Calibri"/>
                        <a:cs typeface="Times New Roman"/>
                      </a:endParaRPr>
                    </a:p>
                  </a:txBody>
                  <a:tcPr marL="59267" marR="59267" marT="0" marB="0" anchor="ctr"/>
                </a:tc>
                <a:tc>
                  <a:txBody>
                    <a:bodyPr/>
                    <a:lstStyle/>
                    <a:p>
                      <a:pPr algn="ctr">
                        <a:spcAft>
                          <a:spcPts val="0"/>
                        </a:spcAft>
                      </a:pPr>
                      <a:r>
                        <a:rPr lang="es-CL" sz="1500" dirty="0">
                          <a:effectLst/>
                        </a:rPr>
                        <a:t>4.727</a:t>
                      </a:r>
                      <a:endParaRPr lang="es-CL" sz="1500" dirty="0">
                        <a:effectLst/>
                        <a:latin typeface="Calibri"/>
                        <a:ea typeface="Calibri"/>
                        <a:cs typeface="Times New Roman"/>
                      </a:endParaRPr>
                    </a:p>
                  </a:txBody>
                  <a:tcPr marL="59267" marR="59267" marT="0" marB="0" anchor="ctr"/>
                </a:tc>
                <a:tc>
                  <a:txBody>
                    <a:bodyPr/>
                    <a:lstStyle/>
                    <a:p>
                      <a:pPr algn="ctr">
                        <a:spcAft>
                          <a:spcPts val="0"/>
                        </a:spcAft>
                      </a:pPr>
                      <a:r>
                        <a:rPr lang="es-CL" sz="1500" dirty="0">
                          <a:effectLst/>
                        </a:rPr>
                        <a:t>225</a:t>
                      </a:r>
                      <a:endParaRPr lang="es-CL" sz="1500" dirty="0">
                        <a:effectLst/>
                        <a:latin typeface="Calibri"/>
                        <a:ea typeface="Calibri"/>
                        <a:cs typeface="Times New Roman"/>
                      </a:endParaRPr>
                    </a:p>
                  </a:txBody>
                  <a:tcPr marL="59267" marR="59267" marT="0" marB="0" anchor="ctr"/>
                </a:tc>
                <a:tc>
                  <a:txBody>
                    <a:bodyPr/>
                    <a:lstStyle/>
                    <a:p>
                      <a:pPr algn="ctr">
                        <a:spcAft>
                          <a:spcPts val="0"/>
                        </a:spcAft>
                      </a:pPr>
                      <a:r>
                        <a:rPr lang="es-CL" sz="1500" dirty="0">
                          <a:effectLst/>
                        </a:rPr>
                        <a:t>4.952</a:t>
                      </a:r>
                      <a:endParaRPr lang="es-CL" sz="1500" dirty="0">
                        <a:effectLst/>
                        <a:latin typeface="Calibri"/>
                        <a:ea typeface="Calibri"/>
                        <a:cs typeface="Times New Roman"/>
                      </a:endParaRPr>
                    </a:p>
                  </a:txBody>
                  <a:tcPr marL="59267" marR="59267" marT="0" marB="0" anchor="ctr"/>
                </a:tc>
                <a:extLst>
                  <a:ext uri="{0D108BD9-81ED-4DB2-BD59-A6C34878D82A}">
                    <a16:rowId xmlns:a16="http://schemas.microsoft.com/office/drawing/2014/main" val="10003"/>
                  </a:ext>
                </a:extLst>
              </a:tr>
              <a:tr h="620972">
                <a:tc>
                  <a:txBody>
                    <a:bodyPr/>
                    <a:lstStyle/>
                    <a:p>
                      <a:pPr algn="ctr">
                        <a:spcAft>
                          <a:spcPts val="0"/>
                        </a:spcAft>
                      </a:pPr>
                      <a:r>
                        <a:rPr lang="es-CL" sz="1500" dirty="0">
                          <a:effectLst/>
                        </a:rPr>
                        <a:t>OCTUBRE</a:t>
                      </a:r>
                      <a:endParaRPr lang="es-CL" sz="1500" dirty="0">
                        <a:effectLst/>
                        <a:latin typeface="Calibri"/>
                        <a:ea typeface="Calibri"/>
                        <a:cs typeface="Times New Roman"/>
                      </a:endParaRPr>
                    </a:p>
                  </a:txBody>
                  <a:tcPr marL="59267" marR="59267" marT="0" marB="0" anchor="ctr"/>
                </a:tc>
                <a:tc>
                  <a:txBody>
                    <a:bodyPr/>
                    <a:lstStyle/>
                    <a:p>
                      <a:pPr algn="ctr">
                        <a:spcAft>
                          <a:spcPts val="0"/>
                        </a:spcAft>
                      </a:pPr>
                      <a:r>
                        <a:rPr lang="es-CL" sz="1500" dirty="0">
                          <a:effectLst/>
                        </a:rPr>
                        <a:t>22</a:t>
                      </a:r>
                      <a:endParaRPr lang="es-CL" sz="1500" dirty="0">
                        <a:effectLst/>
                        <a:latin typeface="Calibri"/>
                        <a:ea typeface="Calibri"/>
                        <a:cs typeface="Times New Roman"/>
                      </a:endParaRPr>
                    </a:p>
                  </a:txBody>
                  <a:tcPr marL="59267" marR="59267" marT="0" marB="0" anchor="ctr"/>
                </a:tc>
                <a:tc>
                  <a:txBody>
                    <a:bodyPr/>
                    <a:lstStyle/>
                    <a:p>
                      <a:pPr algn="ctr">
                        <a:spcAft>
                          <a:spcPts val="0"/>
                        </a:spcAft>
                      </a:pPr>
                      <a:r>
                        <a:rPr lang="es-CL" sz="1500" dirty="0">
                          <a:effectLst/>
                        </a:rPr>
                        <a:t>4.740</a:t>
                      </a:r>
                      <a:endParaRPr lang="es-CL" sz="1500" dirty="0">
                        <a:effectLst/>
                        <a:latin typeface="Calibri"/>
                        <a:ea typeface="Calibri"/>
                        <a:cs typeface="Times New Roman"/>
                      </a:endParaRPr>
                    </a:p>
                  </a:txBody>
                  <a:tcPr marL="59267" marR="59267" marT="0" marB="0" anchor="ctr"/>
                </a:tc>
                <a:tc>
                  <a:txBody>
                    <a:bodyPr/>
                    <a:lstStyle/>
                    <a:p>
                      <a:pPr algn="ctr">
                        <a:spcAft>
                          <a:spcPts val="0"/>
                        </a:spcAft>
                      </a:pPr>
                      <a:r>
                        <a:rPr lang="es-CL" sz="1500" dirty="0">
                          <a:effectLst/>
                        </a:rPr>
                        <a:t>283</a:t>
                      </a:r>
                      <a:endParaRPr lang="es-CL" sz="1500" dirty="0">
                        <a:effectLst/>
                        <a:latin typeface="Calibri"/>
                        <a:ea typeface="Calibri"/>
                        <a:cs typeface="Times New Roman"/>
                      </a:endParaRPr>
                    </a:p>
                  </a:txBody>
                  <a:tcPr marL="59267" marR="59267" marT="0" marB="0" anchor="ctr"/>
                </a:tc>
                <a:tc>
                  <a:txBody>
                    <a:bodyPr/>
                    <a:lstStyle/>
                    <a:p>
                      <a:pPr algn="ctr">
                        <a:spcAft>
                          <a:spcPts val="0"/>
                        </a:spcAft>
                      </a:pPr>
                      <a:r>
                        <a:rPr lang="es-CL" sz="1500" dirty="0">
                          <a:effectLst/>
                        </a:rPr>
                        <a:t>5.023</a:t>
                      </a:r>
                      <a:endParaRPr lang="es-CL" sz="1500" dirty="0">
                        <a:effectLst/>
                        <a:latin typeface="Calibri"/>
                        <a:ea typeface="Calibri"/>
                        <a:cs typeface="Times New Roman"/>
                      </a:endParaRPr>
                    </a:p>
                  </a:txBody>
                  <a:tcPr marL="59267" marR="59267" marT="0" marB="0" anchor="ctr"/>
                </a:tc>
                <a:extLst>
                  <a:ext uri="{0D108BD9-81ED-4DB2-BD59-A6C34878D82A}">
                    <a16:rowId xmlns:a16="http://schemas.microsoft.com/office/drawing/2014/main" val="10004"/>
                  </a:ext>
                </a:extLst>
              </a:tr>
              <a:tr h="532261">
                <a:tc>
                  <a:txBody>
                    <a:bodyPr/>
                    <a:lstStyle/>
                    <a:p>
                      <a:pPr algn="ctr">
                        <a:spcAft>
                          <a:spcPts val="0"/>
                        </a:spcAft>
                      </a:pPr>
                      <a:r>
                        <a:rPr lang="es-CL" sz="1500" dirty="0">
                          <a:effectLst/>
                        </a:rPr>
                        <a:t>NOVIEMBRE</a:t>
                      </a:r>
                      <a:endParaRPr lang="es-CL" sz="1500" dirty="0">
                        <a:effectLst/>
                        <a:latin typeface="Calibri"/>
                        <a:ea typeface="Calibri"/>
                        <a:cs typeface="Times New Roman"/>
                      </a:endParaRPr>
                    </a:p>
                  </a:txBody>
                  <a:tcPr marL="59261" marR="59261" marT="0" marB="0" anchor="ctr"/>
                </a:tc>
                <a:tc>
                  <a:txBody>
                    <a:bodyPr/>
                    <a:lstStyle/>
                    <a:p>
                      <a:pPr algn="ctr">
                        <a:spcAft>
                          <a:spcPts val="0"/>
                        </a:spcAft>
                      </a:pPr>
                      <a:r>
                        <a:rPr lang="es-CL" sz="1500" dirty="0">
                          <a:effectLst/>
                        </a:rPr>
                        <a:t>265</a:t>
                      </a:r>
                      <a:endParaRPr lang="es-CL" sz="1500" dirty="0">
                        <a:effectLst/>
                        <a:latin typeface="Calibri"/>
                        <a:ea typeface="Calibri"/>
                        <a:cs typeface="Times New Roman"/>
                      </a:endParaRPr>
                    </a:p>
                  </a:txBody>
                  <a:tcPr marL="59261" marR="59261" marT="0" marB="0" anchor="ctr"/>
                </a:tc>
                <a:tc>
                  <a:txBody>
                    <a:bodyPr/>
                    <a:lstStyle/>
                    <a:p>
                      <a:pPr algn="ctr">
                        <a:spcAft>
                          <a:spcPts val="0"/>
                        </a:spcAft>
                      </a:pPr>
                      <a:r>
                        <a:rPr lang="es-CL" sz="1500" dirty="0">
                          <a:effectLst/>
                        </a:rPr>
                        <a:t>50.914</a:t>
                      </a:r>
                      <a:endParaRPr lang="es-CL" sz="1500" dirty="0">
                        <a:effectLst/>
                        <a:latin typeface="Calibri"/>
                        <a:ea typeface="Calibri"/>
                        <a:cs typeface="Times New Roman"/>
                      </a:endParaRPr>
                    </a:p>
                  </a:txBody>
                  <a:tcPr marL="59261" marR="59261" marT="0" marB="0" anchor="ctr"/>
                </a:tc>
                <a:tc>
                  <a:txBody>
                    <a:bodyPr/>
                    <a:lstStyle/>
                    <a:p>
                      <a:pPr algn="ctr">
                        <a:spcAft>
                          <a:spcPts val="0"/>
                        </a:spcAft>
                      </a:pPr>
                      <a:r>
                        <a:rPr lang="es-CL" sz="1500" dirty="0">
                          <a:effectLst/>
                        </a:rPr>
                        <a:t>2.788</a:t>
                      </a:r>
                      <a:endParaRPr lang="es-CL" sz="1500" dirty="0">
                        <a:effectLst/>
                        <a:latin typeface="Calibri"/>
                        <a:ea typeface="Calibri"/>
                        <a:cs typeface="Times New Roman"/>
                      </a:endParaRPr>
                    </a:p>
                  </a:txBody>
                  <a:tcPr marL="59261" marR="59261" marT="0" marB="0" anchor="ctr"/>
                </a:tc>
                <a:tc>
                  <a:txBody>
                    <a:bodyPr/>
                    <a:lstStyle/>
                    <a:p>
                      <a:pPr algn="ctr">
                        <a:spcAft>
                          <a:spcPts val="0"/>
                        </a:spcAft>
                      </a:pPr>
                      <a:r>
                        <a:rPr lang="es-CL" sz="1500" dirty="0">
                          <a:effectLst/>
                        </a:rPr>
                        <a:t>53.702</a:t>
                      </a:r>
                      <a:endParaRPr lang="es-CL" sz="1500" dirty="0">
                        <a:effectLst/>
                        <a:latin typeface="Calibri"/>
                        <a:ea typeface="Calibri"/>
                        <a:cs typeface="Times New Roman"/>
                      </a:endParaRPr>
                    </a:p>
                  </a:txBody>
                  <a:tcPr marL="59261" marR="59261" marT="0" marB="0" anchor="ctr"/>
                </a:tc>
                <a:extLst>
                  <a:ext uri="{0D108BD9-81ED-4DB2-BD59-A6C34878D82A}">
                    <a16:rowId xmlns:a16="http://schemas.microsoft.com/office/drawing/2014/main" val="10005"/>
                  </a:ext>
                </a:extLst>
              </a:tr>
              <a:tr h="414398">
                <a:tc>
                  <a:txBody>
                    <a:bodyPr/>
                    <a:lstStyle/>
                    <a:p>
                      <a:pPr algn="ctr">
                        <a:spcAft>
                          <a:spcPts val="0"/>
                        </a:spcAft>
                      </a:pPr>
                      <a:r>
                        <a:rPr lang="es-CL" sz="1500" dirty="0">
                          <a:effectLst/>
                        </a:rPr>
                        <a:t>TOTAL</a:t>
                      </a:r>
                      <a:endParaRPr lang="es-CL" sz="1500" dirty="0">
                        <a:effectLst/>
                        <a:latin typeface="Calibri"/>
                        <a:ea typeface="Calibri"/>
                        <a:cs typeface="Times New Roman"/>
                      </a:endParaRPr>
                    </a:p>
                  </a:txBody>
                  <a:tcPr marL="59267" marR="59267" marT="0" marB="0" anchor="ctr"/>
                </a:tc>
                <a:tc>
                  <a:txBody>
                    <a:bodyPr/>
                    <a:lstStyle/>
                    <a:p>
                      <a:pPr algn="ctr">
                        <a:spcAft>
                          <a:spcPts val="0"/>
                        </a:spcAft>
                      </a:pPr>
                      <a:r>
                        <a:rPr lang="es-CL" sz="1500" b="1" dirty="0">
                          <a:effectLst/>
                        </a:rPr>
                        <a:t>401</a:t>
                      </a:r>
                      <a:endParaRPr lang="es-CL" sz="1500" b="1" dirty="0">
                        <a:effectLst/>
                        <a:latin typeface="Calibri"/>
                        <a:ea typeface="Calibri"/>
                        <a:cs typeface="Times New Roman"/>
                      </a:endParaRPr>
                    </a:p>
                  </a:txBody>
                  <a:tcPr marL="59261" marR="59261" marT="0" marB="0" anchor="ctr"/>
                </a:tc>
                <a:tc>
                  <a:txBody>
                    <a:bodyPr/>
                    <a:lstStyle/>
                    <a:p>
                      <a:pPr algn="ctr">
                        <a:spcAft>
                          <a:spcPts val="0"/>
                        </a:spcAft>
                      </a:pPr>
                      <a:r>
                        <a:rPr lang="es-CL" sz="1500" b="1" dirty="0">
                          <a:effectLst/>
                        </a:rPr>
                        <a:t>78.031</a:t>
                      </a:r>
                      <a:endParaRPr lang="es-CL" sz="1500" b="1" dirty="0">
                        <a:effectLst/>
                        <a:latin typeface="Calibri"/>
                        <a:ea typeface="Calibri"/>
                        <a:cs typeface="Times New Roman"/>
                      </a:endParaRPr>
                    </a:p>
                  </a:txBody>
                  <a:tcPr marL="59261" marR="59261" marT="0" marB="0" anchor="ctr"/>
                </a:tc>
                <a:tc>
                  <a:txBody>
                    <a:bodyPr/>
                    <a:lstStyle/>
                    <a:p>
                      <a:pPr algn="ctr">
                        <a:spcAft>
                          <a:spcPts val="0"/>
                        </a:spcAft>
                      </a:pPr>
                      <a:r>
                        <a:rPr lang="es-CL" sz="1500" b="1" dirty="0">
                          <a:effectLst/>
                        </a:rPr>
                        <a:t>4.112</a:t>
                      </a:r>
                      <a:endParaRPr lang="es-CL" sz="1500" b="1" dirty="0">
                        <a:effectLst/>
                        <a:latin typeface="Calibri"/>
                        <a:ea typeface="Calibri"/>
                        <a:cs typeface="Times New Roman"/>
                      </a:endParaRPr>
                    </a:p>
                  </a:txBody>
                  <a:tcPr marL="59261" marR="59261" marT="0" marB="0" anchor="ctr"/>
                </a:tc>
                <a:tc>
                  <a:txBody>
                    <a:bodyPr/>
                    <a:lstStyle/>
                    <a:p>
                      <a:pPr algn="ctr">
                        <a:spcAft>
                          <a:spcPts val="0"/>
                        </a:spcAft>
                      </a:pPr>
                      <a:r>
                        <a:rPr lang="es-CL" sz="1500" b="1" dirty="0">
                          <a:effectLst/>
                        </a:rPr>
                        <a:t>82.143</a:t>
                      </a:r>
                      <a:endParaRPr lang="es-CL" sz="1500" b="1" dirty="0">
                        <a:effectLst/>
                        <a:latin typeface="Calibri"/>
                        <a:ea typeface="Calibri"/>
                        <a:cs typeface="Times New Roman"/>
                      </a:endParaRPr>
                    </a:p>
                  </a:txBody>
                  <a:tcPr marL="59261" marR="59261" marT="0" marB="0" anchor="ctr"/>
                </a:tc>
                <a:extLst>
                  <a:ext uri="{0D108BD9-81ED-4DB2-BD59-A6C34878D82A}">
                    <a16:rowId xmlns:a16="http://schemas.microsoft.com/office/drawing/2014/main" val="10006"/>
                  </a:ext>
                </a:extLst>
              </a:tr>
            </a:tbl>
          </a:graphicData>
        </a:graphic>
      </p:graphicFrame>
      <p:pic>
        <p:nvPicPr>
          <p:cNvPr id="10" name="Imagen 9">
            <a:extLst>
              <a:ext uri="{FF2B5EF4-FFF2-40B4-BE49-F238E27FC236}">
                <a16:creationId xmlns:a16="http://schemas.microsoft.com/office/drawing/2014/main" id="{CE34F1A4-C1E8-4336-AFB2-A4DA31E751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8354" y="213720"/>
            <a:ext cx="2152191" cy="5799416"/>
          </a:xfrm>
          <a:prstGeom prst="rect">
            <a:avLst/>
          </a:prstGeom>
          <a:ln>
            <a:solidFill>
              <a:schemeClr val="accent1">
                <a:lumMod val="50000"/>
              </a:schemeClr>
            </a:solidFill>
          </a:ln>
          <a:effectLst>
            <a:outerShdw blurRad="292100" dist="139700" dir="2700000" algn="tl" rotWithShape="0">
              <a:srgbClr val="333333">
                <a:alpha val="65000"/>
              </a:srgbClr>
            </a:outerShdw>
          </a:effectLst>
        </p:spPr>
      </p:pic>
      <p:sp>
        <p:nvSpPr>
          <p:cNvPr id="11" name="Rectángulo 10">
            <a:extLst>
              <a:ext uri="{FF2B5EF4-FFF2-40B4-BE49-F238E27FC236}">
                <a16:creationId xmlns:a16="http://schemas.microsoft.com/office/drawing/2014/main" id="{5398EFB8-FA91-4031-9BE0-25763401AF08}"/>
              </a:ext>
            </a:extLst>
          </p:cNvPr>
          <p:cNvSpPr/>
          <p:nvPr/>
        </p:nvSpPr>
        <p:spPr>
          <a:xfrm>
            <a:off x="271574" y="115909"/>
            <a:ext cx="2045753" cy="707886"/>
          </a:xfrm>
          <a:prstGeom prst="rect">
            <a:avLst/>
          </a:prstGeom>
          <a:noFill/>
        </p:spPr>
        <p:txBody>
          <a:bodyPr wrap="none" lIns="91440" tIns="45720" rIns="91440" bIns="45720">
            <a:spAutoFit/>
          </a:bodyPr>
          <a:lstStyle/>
          <a:p>
            <a:pPr algn="ctr"/>
            <a:r>
              <a:rPr lang="es-ES" sz="4000" b="1" dirty="0">
                <a:ln w="0"/>
                <a:solidFill>
                  <a:schemeClr val="bg1"/>
                </a:solidFill>
                <a:effectLst>
                  <a:outerShdw blurRad="38100" dist="19050" dir="2700000" algn="tl" rotWithShape="0">
                    <a:schemeClr val="dk1">
                      <a:alpha val="40000"/>
                    </a:schemeClr>
                  </a:outerShdw>
                </a:effectLst>
              </a:rPr>
              <a:t>Vivienda</a:t>
            </a:r>
            <a:endParaRPr lang="es-ES" sz="4000" b="1" cap="none" spc="0" dirty="0">
              <a:ln w="0"/>
              <a:solidFill>
                <a:schemeClr val="bg1"/>
              </a:solidFill>
              <a:effectLst>
                <a:outerShdw blurRad="38100" dist="19050" dir="2700000" algn="tl" rotWithShape="0">
                  <a:schemeClr val="dk1">
                    <a:alpha val="40000"/>
                  </a:schemeClr>
                </a:outerShdw>
              </a:effectLst>
            </a:endParaRPr>
          </a:p>
        </p:txBody>
      </p:sp>
      <p:sp>
        <p:nvSpPr>
          <p:cNvPr id="17" name="CuadroTexto 16">
            <a:extLst>
              <a:ext uri="{FF2B5EF4-FFF2-40B4-BE49-F238E27FC236}">
                <a16:creationId xmlns:a16="http://schemas.microsoft.com/office/drawing/2014/main" id="{133ED372-2C56-4710-8940-1578E9827CCC}"/>
              </a:ext>
            </a:extLst>
          </p:cNvPr>
          <p:cNvSpPr txBox="1"/>
          <p:nvPr/>
        </p:nvSpPr>
        <p:spPr>
          <a:xfrm>
            <a:off x="6540593" y="213720"/>
            <a:ext cx="2746114" cy="714036"/>
          </a:xfrm>
          <a:prstGeom prst="rect">
            <a:avLst/>
          </a:prstGeom>
          <a:solidFill>
            <a:srgbClr val="00206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defPPr>
              <a:defRPr lang="es-CL"/>
            </a:defPPr>
            <a:lvl1pPr algn="ctr">
              <a:defRPr sz="2000" b="1">
                <a:solidFill>
                  <a:schemeClr val="bg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CL" sz="1800" dirty="0"/>
              <a:t>PLAN MAESTRO SUELOS SALINOS</a:t>
            </a:r>
          </a:p>
        </p:txBody>
      </p:sp>
      <p:sp>
        <p:nvSpPr>
          <p:cNvPr id="12" name="12 Rectángulo redondeado">
            <a:extLst>
              <a:ext uri="{FF2B5EF4-FFF2-40B4-BE49-F238E27FC236}">
                <a16:creationId xmlns:a16="http://schemas.microsoft.com/office/drawing/2014/main" id="{F2A83282-42B7-402F-957D-4CFB06043DC8}"/>
              </a:ext>
            </a:extLst>
          </p:cNvPr>
          <p:cNvSpPr/>
          <p:nvPr/>
        </p:nvSpPr>
        <p:spPr>
          <a:xfrm>
            <a:off x="2842630" y="115908"/>
            <a:ext cx="3414006" cy="946651"/>
          </a:xfrm>
          <a:prstGeom prst="roundRect">
            <a:avLst/>
          </a:prstGeom>
          <a:solidFill>
            <a:schemeClr val="accent6">
              <a:lumMod val="75000"/>
            </a:schemeClr>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RECURSOS REGIONALES COMPLEMENTARIOS</a:t>
            </a:r>
          </a:p>
        </p:txBody>
      </p:sp>
      <p:pic>
        <p:nvPicPr>
          <p:cNvPr id="13" name="Picture 3">
            <a:extLst>
              <a:ext uri="{FF2B5EF4-FFF2-40B4-BE49-F238E27FC236}">
                <a16:creationId xmlns:a16="http://schemas.microsoft.com/office/drawing/2014/main" id="{392AC428-E4B4-457B-88CD-475AFA32D0A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6633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842630" y="1215185"/>
            <a:ext cx="9230597" cy="923330"/>
          </a:xfrm>
          <a:prstGeom prst="rect">
            <a:avLst/>
          </a:prstGeom>
        </p:spPr>
        <p:txBody>
          <a:bodyPr wrap="square">
            <a:spAutoFit/>
          </a:bodyPr>
          <a:lstStyle/>
          <a:p>
            <a:pPr algn="just">
              <a:spcAft>
                <a:spcPts val="1600"/>
              </a:spcAft>
            </a:pPr>
            <a:r>
              <a:rPr lang="es-CL" dirty="0">
                <a:solidFill>
                  <a:schemeClr val="tx2"/>
                </a:solidFill>
              </a:rPr>
              <a:t>Dada la magnitud de la intervención, se definieron 3 periodos, con 3 etapas para cada una. El orden de las etapas está dado por la cota del terreno, iniciando desde cotas más altas a las más bajas, de acuerdo a lo siguiente:</a:t>
            </a:r>
          </a:p>
        </p:txBody>
      </p:sp>
      <p:pic>
        <p:nvPicPr>
          <p:cNvPr id="11"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842630" y="2138515"/>
            <a:ext cx="4054559" cy="3743851"/>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a 3"/>
          <p:cNvGraphicFramePr>
            <a:graphicFrameLocks noGrp="1"/>
          </p:cNvGraphicFramePr>
          <p:nvPr>
            <p:extLst>
              <p:ext uri="{D42A27DB-BD31-4B8C-83A1-F6EECF244321}">
                <p14:modId xmlns:p14="http://schemas.microsoft.com/office/powerpoint/2010/main" val="2294981639"/>
              </p:ext>
            </p:extLst>
          </p:nvPr>
        </p:nvGraphicFramePr>
        <p:xfrm>
          <a:off x="7539494" y="2070824"/>
          <a:ext cx="3512137" cy="3879231"/>
        </p:xfrm>
        <a:graphic>
          <a:graphicData uri="http://schemas.openxmlformats.org/drawingml/2006/table">
            <a:tbl>
              <a:tblPr firstRow="1" firstCol="1" bandRow="1"/>
              <a:tblGrid>
                <a:gridCol w="651184">
                  <a:extLst>
                    <a:ext uri="{9D8B030D-6E8A-4147-A177-3AD203B41FA5}">
                      <a16:colId xmlns:a16="http://schemas.microsoft.com/office/drawing/2014/main" val="20000"/>
                    </a:ext>
                  </a:extLst>
                </a:gridCol>
                <a:gridCol w="360073">
                  <a:extLst>
                    <a:ext uri="{9D8B030D-6E8A-4147-A177-3AD203B41FA5}">
                      <a16:colId xmlns:a16="http://schemas.microsoft.com/office/drawing/2014/main" val="20001"/>
                    </a:ext>
                  </a:extLst>
                </a:gridCol>
                <a:gridCol w="467536">
                  <a:extLst>
                    <a:ext uri="{9D8B030D-6E8A-4147-A177-3AD203B41FA5}">
                      <a16:colId xmlns:a16="http://schemas.microsoft.com/office/drawing/2014/main" val="20002"/>
                    </a:ext>
                  </a:extLst>
                </a:gridCol>
                <a:gridCol w="2033344">
                  <a:extLst>
                    <a:ext uri="{9D8B030D-6E8A-4147-A177-3AD203B41FA5}">
                      <a16:colId xmlns:a16="http://schemas.microsoft.com/office/drawing/2014/main" val="20003"/>
                    </a:ext>
                  </a:extLst>
                </a:gridCol>
              </a:tblGrid>
              <a:tr h="149560">
                <a:tc>
                  <a:txBody>
                    <a:bodyPr/>
                    <a:lstStyle/>
                    <a:p>
                      <a:pPr algn="ctr">
                        <a:spcAft>
                          <a:spcPts val="0"/>
                        </a:spcAft>
                      </a:pPr>
                      <a:r>
                        <a:rPr lang="es-CL" sz="700" b="1" dirty="0">
                          <a:solidFill>
                            <a:srgbClr val="FFFFFF"/>
                          </a:solidFill>
                          <a:effectLst/>
                          <a:latin typeface="Calibri"/>
                          <a:ea typeface="Times New Roman"/>
                        </a:rPr>
                        <a:t>PERIODO</a:t>
                      </a:r>
                      <a:endParaRPr lang="es-CL" sz="600" dirty="0">
                        <a:effectLst/>
                        <a:latin typeface="Times New Roman"/>
                        <a:ea typeface="Times New Roman"/>
                      </a:endParaRPr>
                    </a:p>
                  </a:txBody>
                  <a:tcPr marL="54568" marR="54568"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0070C0"/>
                    </a:solidFill>
                  </a:tcPr>
                </a:tc>
                <a:tc>
                  <a:txBody>
                    <a:bodyPr/>
                    <a:lstStyle/>
                    <a:p>
                      <a:pPr algn="ctr">
                        <a:spcAft>
                          <a:spcPts val="0"/>
                        </a:spcAft>
                      </a:pPr>
                      <a:r>
                        <a:rPr lang="es-CL" sz="700" b="1" dirty="0">
                          <a:solidFill>
                            <a:srgbClr val="FFFFFF"/>
                          </a:solidFill>
                          <a:effectLst/>
                          <a:latin typeface="Calibri"/>
                          <a:ea typeface="Times New Roman"/>
                        </a:rPr>
                        <a:t>ETAPA</a:t>
                      </a:r>
                      <a:endParaRPr lang="es-CL" sz="600" dirty="0">
                        <a:effectLst/>
                        <a:latin typeface="Times New Roman"/>
                        <a:ea typeface="Times New Roman"/>
                      </a:endParaRPr>
                    </a:p>
                  </a:txBody>
                  <a:tcPr marL="54568" marR="54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0070C0"/>
                    </a:solidFill>
                  </a:tcPr>
                </a:tc>
                <a:tc>
                  <a:txBody>
                    <a:bodyPr/>
                    <a:lstStyle/>
                    <a:p>
                      <a:pPr algn="ctr">
                        <a:spcAft>
                          <a:spcPts val="0"/>
                        </a:spcAft>
                      </a:pPr>
                      <a:r>
                        <a:rPr lang="es-CL" sz="700" b="1" dirty="0">
                          <a:solidFill>
                            <a:srgbClr val="FFFFFF"/>
                          </a:solidFill>
                          <a:effectLst/>
                          <a:latin typeface="Calibri"/>
                          <a:ea typeface="Times New Roman"/>
                        </a:rPr>
                        <a:t>VIVIENDAS</a:t>
                      </a:r>
                      <a:endParaRPr lang="es-CL" sz="600" dirty="0">
                        <a:effectLst/>
                        <a:latin typeface="Times New Roman"/>
                        <a:ea typeface="Times New Roman"/>
                      </a:endParaRPr>
                    </a:p>
                  </a:txBody>
                  <a:tcPr marL="54568" marR="54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0070C0"/>
                    </a:solidFill>
                  </a:tcPr>
                </a:tc>
                <a:tc>
                  <a:txBody>
                    <a:bodyPr/>
                    <a:lstStyle/>
                    <a:p>
                      <a:pPr algn="ctr">
                        <a:spcAft>
                          <a:spcPts val="0"/>
                        </a:spcAft>
                      </a:pPr>
                      <a:r>
                        <a:rPr lang="es-CL" sz="700" b="1" dirty="0">
                          <a:solidFill>
                            <a:srgbClr val="FFFFFF"/>
                          </a:solidFill>
                          <a:effectLst/>
                          <a:latin typeface="Calibri"/>
                          <a:ea typeface="Times New Roman"/>
                        </a:rPr>
                        <a:t>POLÍGONO</a:t>
                      </a:r>
                      <a:endParaRPr lang="es-CL" sz="600" dirty="0">
                        <a:effectLst/>
                        <a:latin typeface="Times New Roman"/>
                        <a:ea typeface="Times New Roman"/>
                      </a:endParaRPr>
                    </a:p>
                  </a:txBody>
                  <a:tcPr marL="54568" marR="545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509145">
                <a:tc rowSpan="3">
                  <a:txBody>
                    <a:bodyPr/>
                    <a:lstStyle/>
                    <a:p>
                      <a:pPr algn="ctr">
                        <a:spcAft>
                          <a:spcPts val="0"/>
                        </a:spcAft>
                      </a:pPr>
                      <a:r>
                        <a:rPr lang="es-CL" sz="1000" b="1" dirty="0">
                          <a:solidFill>
                            <a:srgbClr val="000000"/>
                          </a:solidFill>
                          <a:effectLst/>
                          <a:latin typeface="Calibri"/>
                          <a:ea typeface="Times New Roman"/>
                        </a:rPr>
                        <a:t>2019-2022</a:t>
                      </a:r>
                      <a:endParaRPr lang="es-CL" sz="900" dirty="0">
                        <a:effectLst/>
                        <a:latin typeface="Times New Roman"/>
                        <a:ea typeface="Times New Roman"/>
                      </a:endParaRPr>
                    </a:p>
                  </a:txBody>
                  <a:tcPr marL="54568" marR="54568"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CL" sz="600" b="1" dirty="0">
                          <a:solidFill>
                            <a:srgbClr val="000000"/>
                          </a:solidFill>
                          <a:effectLst/>
                          <a:latin typeface="Calibri"/>
                          <a:ea typeface="Times New Roman"/>
                        </a:rPr>
                        <a:t>PILOTO</a:t>
                      </a:r>
                      <a:endParaRPr lang="es-CL" sz="300" dirty="0">
                        <a:effectLst/>
                        <a:latin typeface="Times New Roman"/>
                        <a:ea typeface="Times New Roman"/>
                      </a:endParaRPr>
                    </a:p>
                  </a:txBody>
                  <a:tcPr marL="54568" marR="54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CL" sz="1100" dirty="0">
                          <a:solidFill>
                            <a:srgbClr val="000000"/>
                          </a:solidFill>
                          <a:effectLst/>
                          <a:latin typeface="Calibri"/>
                          <a:ea typeface="Times New Roman"/>
                        </a:rPr>
                        <a:t>600</a:t>
                      </a:r>
                      <a:endParaRPr lang="es-CL" sz="1050" dirty="0">
                        <a:effectLst/>
                        <a:latin typeface="Times New Roman"/>
                        <a:ea typeface="Times New Roman"/>
                      </a:endParaRPr>
                    </a:p>
                  </a:txBody>
                  <a:tcPr marL="54568" marR="54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s-CL" sz="1050" dirty="0">
                          <a:solidFill>
                            <a:srgbClr val="000000"/>
                          </a:solidFill>
                          <a:effectLst/>
                          <a:latin typeface="Calibri"/>
                          <a:ea typeface="Times New Roman"/>
                        </a:rPr>
                        <a:t>Bernardino Guerra – Abel Garibaldi – Nana Gutiérrez – Tobalaba – Alfonso Nespolo - Oscar Belmar</a:t>
                      </a:r>
                      <a:endParaRPr lang="es-CL" sz="1000" dirty="0">
                        <a:effectLst/>
                        <a:latin typeface="Times New Roman"/>
                        <a:ea typeface="Times New Roman"/>
                      </a:endParaRPr>
                    </a:p>
                  </a:txBody>
                  <a:tcPr marL="54568" marR="545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39431">
                <a:tc vMerge="1">
                  <a:txBody>
                    <a:bodyPr/>
                    <a:lstStyle/>
                    <a:p>
                      <a:endParaRPr lang="es-CL"/>
                    </a:p>
                  </a:txBody>
                  <a:tcPr/>
                </a:tc>
                <a:tc>
                  <a:txBody>
                    <a:bodyPr/>
                    <a:lstStyle/>
                    <a:p>
                      <a:pPr algn="ctr">
                        <a:spcAft>
                          <a:spcPts val="0"/>
                        </a:spcAft>
                      </a:pPr>
                      <a:r>
                        <a:rPr lang="es-CL" sz="1100" b="1" dirty="0">
                          <a:solidFill>
                            <a:srgbClr val="000000"/>
                          </a:solidFill>
                          <a:effectLst/>
                          <a:latin typeface="Calibri"/>
                          <a:ea typeface="Times New Roman"/>
                        </a:rPr>
                        <a:t>I</a:t>
                      </a:r>
                      <a:endParaRPr lang="es-CL" sz="1050" dirty="0">
                        <a:effectLst/>
                        <a:latin typeface="Times New Roman"/>
                        <a:ea typeface="Times New Roman"/>
                      </a:endParaRPr>
                    </a:p>
                  </a:txBody>
                  <a:tcPr marL="54568" marR="54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CL" sz="1100" dirty="0">
                          <a:solidFill>
                            <a:srgbClr val="000000"/>
                          </a:solidFill>
                          <a:effectLst/>
                          <a:latin typeface="Calibri"/>
                          <a:ea typeface="Times New Roman"/>
                        </a:rPr>
                        <a:t>491</a:t>
                      </a:r>
                      <a:endParaRPr lang="es-CL" sz="1050" dirty="0">
                        <a:effectLst/>
                        <a:latin typeface="Times New Roman"/>
                        <a:ea typeface="Times New Roman"/>
                      </a:endParaRPr>
                    </a:p>
                  </a:txBody>
                  <a:tcPr marL="54568" marR="54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s-CL" sz="1050" dirty="0">
                          <a:solidFill>
                            <a:srgbClr val="000000"/>
                          </a:solidFill>
                          <a:effectLst/>
                          <a:latin typeface="Calibri"/>
                          <a:ea typeface="Times New Roman"/>
                        </a:rPr>
                        <a:t>Bernardino Guerra – Oscar Belmar – Alfonso Nespolo – Mataveri</a:t>
                      </a:r>
                      <a:endParaRPr lang="es-CL" sz="1000" dirty="0">
                        <a:effectLst/>
                        <a:latin typeface="Times New Roman"/>
                        <a:ea typeface="Times New Roman"/>
                      </a:endParaRPr>
                    </a:p>
                  </a:txBody>
                  <a:tcPr marL="54568" marR="545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39431">
                <a:tc vMerge="1">
                  <a:txBody>
                    <a:bodyPr/>
                    <a:lstStyle/>
                    <a:p>
                      <a:endParaRPr lang="es-CL"/>
                    </a:p>
                  </a:txBody>
                  <a:tcPr/>
                </a:tc>
                <a:tc>
                  <a:txBody>
                    <a:bodyPr/>
                    <a:lstStyle/>
                    <a:p>
                      <a:pPr algn="ctr">
                        <a:spcAft>
                          <a:spcPts val="0"/>
                        </a:spcAft>
                      </a:pPr>
                      <a:r>
                        <a:rPr lang="es-CL" sz="1100" b="1" dirty="0">
                          <a:solidFill>
                            <a:srgbClr val="000000"/>
                          </a:solidFill>
                          <a:effectLst/>
                          <a:latin typeface="Calibri"/>
                          <a:ea typeface="Times New Roman"/>
                        </a:rPr>
                        <a:t>II</a:t>
                      </a:r>
                      <a:endParaRPr lang="es-CL" sz="1050" dirty="0">
                        <a:effectLst/>
                        <a:latin typeface="Times New Roman"/>
                        <a:ea typeface="Times New Roman"/>
                      </a:endParaRPr>
                    </a:p>
                  </a:txBody>
                  <a:tcPr marL="54568" marR="54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CL" sz="1100" dirty="0">
                          <a:solidFill>
                            <a:srgbClr val="000000"/>
                          </a:solidFill>
                          <a:effectLst/>
                          <a:latin typeface="Calibri"/>
                          <a:ea typeface="Times New Roman"/>
                        </a:rPr>
                        <a:t>360</a:t>
                      </a:r>
                      <a:endParaRPr lang="es-CL" sz="1050" dirty="0">
                        <a:effectLst/>
                        <a:latin typeface="Times New Roman"/>
                        <a:ea typeface="Times New Roman"/>
                      </a:endParaRPr>
                    </a:p>
                  </a:txBody>
                  <a:tcPr marL="54568" marR="54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s-CL" sz="1050" dirty="0">
                          <a:solidFill>
                            <a:srgbClr val="000000"/>
                          </a:solidFill>
                          <a:effectLst/>
                          <a:latin typeface="Calibri"/>
                          <a:ea typeface="Times New Roman"/>
                        </a:rPr>
                        <a:t>Oscar Belmar – Edmundo Flores – Mataveri – Bernardino Guerra</a:t>
                      </a:r>
                      <a:endParaRPr lang="es-CL" sz="1000" dirty="0">
                        <a:effectLst/>
                        <a:latin typeface="Times New Roman"/>
                        <a:ea typeface="Times New Roman"/>
                      </a:endParaRPr>
                    </a:p>
                  </a:txBody>
                  <a:tcPr marL="54568" marR="545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39431">
                <a:tc rowSpan="3">
                  <a:txBody>
                    <a:bodyPr/>
                    <a:lstStyle/>
                    <a:p>
                      <a:pPr algn="ctr">
                        <a:spcAft>
                          <a:spcPts val="0"/>
                        </a:spcAft>
                      </a:pPr>
                      <a:r>
                        <a:rPr lang="es-CL" sz="1000" b="1" dirty="0">
                          <a:solidFill>
                            <a:srgbClr val="000000"/>
                          </a:solidFill>
                          <a:effectLst/>
                          <a:latin typeface="Calibri"/>
                          <a:ea typeface="Times New Roman"/>
                        </a:rPr>
                        <a:t>2022-2025</a:t>
                      </a:r>
                      <a:endParaRPr lang="es-CL" sz="900" dirty="0">
                        <a:effectLst/>
                        <a:latin typeface="Times New Roman"/>
                        <a:ea typeface="Times New Roman"/>
                      </a:endParaRPr>
                    </a:p>
                  </a:txBody>
                  <a:tcPr marL="54568" marR="54568"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CL" sz="1100" b="1" dirty="0">
                          <a:solidFill>
                            <a:srgbClr val="000000"/>
                          </a:solidFill>
                          <a:effectLst/>
                          <a:latin typeface="Calibri"/>
                          <a:ea typeface="Times New Roman"/>
                        </a:rPr>
                        <a:t>III</a:t>
                      </a:r>
                      <a:endParaRPr lang="es-CL" sz="1050" dirty="0">
                        <a:effectLst/>
                        <a:latin typeface="Times New Roman"/>
                        <a:ea typeface="Times New Roman"/>
                      </a:endParaRPr>
                    </a:p>
                  </a:txBody>
                  <a:tcPr marL="54568" marR="54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CL" sz="1100" dirty="0">
                          <a:solidFill>
                            <a:srgbClr val="000000"/>
                          </a:solidFill>
                          <a:effectLst/>
                          <a:latin typeface="Calibri"/>
                          <a:ea typeface="Times New Roman"/>
                        </a:rPr>
                        <a:t>320</a:t>
                      </a:r>
                      <a:endParaRPr lang="es-CL" sz="1050" dirty="0">
                        <a:effectLst/>
                        <a:latin typeface="Times New Roman"/>
                        <a:ea typeface="Times New Roman"/>
                      </a:endParaRPr>
                    </a:p>
                  </a:txBody>
                  <a:tcPr marL="54568" marR="54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s-CL" sz="1050" dirty="0">
                          <a:solidFill>
                            <a:srgbClr val="000000"/>
                          </a:solidFill>
                          <a:effectLst/>
                          <a:latin typeface="Calibri"/>
                          <a:ea typeface="Times New Roman"/>
                        </a:rPr>
                        <a:t> Bernardino Guerra – Abel Garibaldi – Pudahuel – Oscar Belmar</a:t>
                      </a:r>
                      <a:endParaRPr lang="es-CL" sz="1000" dirty="0">
                        <a:effectLst/>
                        <a:latin typeface="Times New Roman"/>
                        <a:ea typeface="Times New Roman"/>
                      </a:endParaRPr>
                    </a:p>
                  </a:txBody>
                  <a:tcPr marL="54568" marR="545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39431">
                <a:tc vMerge="1">
                  <a:txBody>
                    <a:bodyPr/>
                    <a:lstStyle/>
                    <a:p>
                      <a:endParaRPr lang="es-CL"/>
                    </a:p>
                  </a:txBody>
                  <a:tcPr/>
                </a:tc>
                <a:tc>
                  <a:txBody>
                    <a:bodyPr/>
                    <a:lstStyle/>
                    <a:p>
                      <a:pPr algn="ctr">
                        <a:spcAft>
                          <a:spcPts val="0"/>
                        </a:spcAft>
                      </a:pPr>
                      <a:r>
                        <a:rPr lang="es-CL" sz="1100" b="1" dirty="0">
                          <a:solidFill>
                            <a:srgbClr val="000000"/>
                          </a:solidFill>
                          <a:effectLst/>
                          <a:latin typeface="Calibri"/>
                          <a:ea typeface="Times New Roman"/>
                        </a:rPr>
                        <a:t>IV</a:t>
                      </a:r>
                      <a:endParaRPr lang="es-CL" sz="1050" dirty="0">
                        <a:effectLst/>
                        <a:latin typeface="Times New Roman"/>
                        <a:ea typeface="Times New Roman"/>
                      </a:endParaRPr>
                    </a:p>
                  </a:txBody>
                  <a:tcPr marL="54568" marR="54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CL" sz="1100" dirty="0">
                          <a:solidFill>
                            <a:srgbClr val="000000"/>
                          </a:solidFill>
                          <a:effectLst/>
                          <a:latin typeface="Calibri"/>
                          <a:ea typeface="Times New Roman"/>
                        </a:rPr>
                        <a:t>304</a:t>
                      </a:r>
                      <a:endParaRPr lang="es-CL" sz="1050" dirty="0">
                        <a:effectLst/>
                        <a:latin typeface="Times New Roman"/>
                        <a:ea typeface="Times New Roman"/>
                      </a:endParaRPr>
                    </a:p>
                  </a:txBody>
                  <a:tcPr marL="54568" marR="54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s-CL" sz="1050" dirty="0">
                          <a:solidFill>
                            <a:srgbClr val="000000"/>
                          </a:solidFill>
                          <a:effectLst/>
                          <a:latin typeface="Calibri"/>
                          <a:ea typeface="Times New Roman"/>
                        </a:rPr>
                        <a:t>Oscar Belmar – Edmundo Flores – Rodelillo – Pudahuel</a:t>
                      </a:r>
                      <a:endParaRPr lang="es-CL" sz="1000" dirty="0">
                        <a:effectLst/>
                        <a:latin typeface="Times New Roman"/>
                        <a:ea typeface="Times New Roman"/>
                      </a:endParaRPr>
                    </a:p>
                  </a:txBody>
                  <a:tcPr marL="54568" marR="545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39431">
                <a:tc vMerge="1">
                  <a:txBody>
                    <a:bodyPr/>
                    <a:lstStyle/>
                    <a:p>
                      <a:endParaRPr lang="es-CL"/>
                    </a:p>
                  </a:txBody>
                  <a:tcPr/>
                </a:tc>
                <a:tc>
                  <a:txBody>
                    <a:bodyPr/>
                    <a:lstStyle/>
                    <a:p>
                      <a:pPr algn="ctr">
                        <a:spcAft>
                          <a:spcPts val="0"/>
                        </a:spcAft>
                      </a:pPr>
                      <a:r>
                        <a:rPr lang="es-CL" sz="1100" b="1" dirty="0">
                          <a:solidFill>
                            <a:srgbClr val="000000"/>
                          </a:solidFill>
                          <a:effectLst/>
                          <a:latin typeface="Calibri"/>
                          <a:ea typeface="Times New Roman"/>
                        </a:rPr>
                        <a:t>V</a:t>
                      </a:r>
                      <a:endParaRPr lang="es-CL" sz="1050" dirty="0">
                        <a:effectLst/>
                        <a:latin typeface="Times New Roman"/>
                        <a:ea typeface="Times New Roman"/>
                      </a:endParaRPr>
                    </a:p>
                  </a:txBody>
                  <a:tcPr marL="54568" marR="54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CL" sz="1100" dirty="0">
                          <a:solidFill>
                            <a:srgbClr val="000000"/>
                          </a:solidFill>
                          <a:effectLst/>
                          <a:latin typeface="Calibri"/>
                          <a:ea typeface="Times New Roman"/>
                        </a:rPr>
                        <a:t>832</a:t>
                      </a:r>
                      <a:endParaRPr lang="es-CL" sz="1050" dirty="0">
                        <a:effectLst/>
                        <a:latin typeface="Times New Roman"/>
                        <a:ea typeface="Times New Roman"/>
                      </a:endParaRPr>
                    </a:p>
                  </a:txBody>
                  <a:tcPr marL="54568" marR="54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s-CL" sz="1050" dirty="0">
                          <a:solidFill>
                            <a:srgbClr val="000000"/>
                          </a:solidFill>
                          <a:effectLst/>
                          <a:latin typeface="Calibri"/>
                          <a:ea typeface="Times New Roman"/>
                        </a:rPr>
                        <a:t>San Ignacio de Loyola -  Ignacio Vergara -  Manuel Jesús Contreras</a:t>
                      </a:r>
                      <a:endParaRPr lang="es-CL" sz="1000" dirty="0">
                        <a:effectLst/>
                        <a:latin typeface="Times New Roman"/>
                        <a:ea typeface="Times New Roman"/>
                      </a:endParaRPr>
                    </a:p>
                  </a:txBody>
                  <a:tcPr marL="54568" marR="545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53538">
                <a:tc rowSpan="3">
                  <a:txBody>
                    <a:bodyPr/>
                    <a:lstStyle/>
                    <a:p>
                      <a:pPr algn="ctr">
                        <a:spcAft>
                          <a:spcPts val="0"/>
                        </a:spcAft>
                      </a:pPr>
                      <a:r>
                        <a:rPr lang="es-CL" sz="1000" b="1" dirty="0">
                          <a:solidFill>
                            <a:srgbClr val="000000"/>
                          </a:solidFill>
                          <a:effectLst/>
                          <a:latin typeface="Calibri"/>
                          <a:ea typeface="Times New Roman"/>
                        </a:rPr>
                        <a:t>2025-2028</a:t>
                      </a:r>
                      <a:endParaRPr lang="es-CL" sz="900" dirty="0">
                        <a:effectLst/>
                        <a:latin typeface="Times New Roman"/>
                        <a:ea typeface="Times New Roman"/>
                      </a:endParaRPr>
                    </a:p>
                  </a:txBody>
                  <a:tcPr marL="54568" marR="54568"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CL" sz="1100" b="1" dirty="0">
                          <a:solidFill>
                            <a:srgbClr val="000000"/>
                          </a:solidFill>
                          <a:effectLst/>
                          <a:latin typeface="Calibri"/>
                          <a:ea typeface="Times New Roman"/>
                        </a:rPr>
                        <a:t>VI</a:t>
                      </a:r>
                      <a:endParaRPr lang="es-CL" sz="1050" dirty="0">
                        <a:effectLst/>
                        <a:latin typeface="Times New Roman"/>
                        <a:ea typeface="Times New Roman"/>
                      </a:endParaRPr>
                    </a:p>
                  </a:txBody>
                  <a:tcPr marL="54568" marR="54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CL" sz="1100" dirty="0">
                          <a:solidFill>
                            <a:srgbClr val="000000"/>
                          </a:solidFill>
                          <a:effectLst/>
                          <a:latin typeface="Calibri"/>
                          <a:ea typeface="Times New Roman"/>
                        </a:rPr>
                        <a:t>410</a:t>
                      </a:r>
                      <a:endParaRPr lang="es-CL" sz="1050" dirty="0">
                        <a:effectLst/>
                        <a:latin typeface="Times New Roman"/>
                        <a:ea typeface="Times New Roman"/>
                      </a:endParaRPr>
                    </a:p>
                  </a:txBody>
                  <a:tcPr marL="54568" marR="54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s-CL" sz="1050" dirty="0">
                          <a:solidFill>
                            <a:srgbClr val="000000"/>
                          </a:solidFill>
                          <a:effectLst/>
                          <a:latin typeface="Calibri"/>
                          <a:ea typeface="Times New Roman"/>
                        </a:rPr>
                        <a:t>Nana Gutierrez – Ignacio de Loyola – Picasso – Alfonso Nespolo – La Florida – Alfredo Wormald – Mataveri</a:t>
                      </a:r>
                      <a:endParaRPr lang="es-CL" sz="1000" dirty="0">
                        <a:effectLst/>
                        <a:latin typeface="Times New Roman"/>
                        <a:ea typeface="Times New Roman"/>
                      </a:endParaRPr>
                    </a:p>
                  </a:txBody>
                  <a:tcPr marL="54568" marR="545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39431">
                <a:tc vMerge="1">
                  <a:txBody>
                    <a:bodyPr/>
                    <a:lstStyle/>
                    <a:p>
                      <a:endParaRPr lang="es-CL"/>
                    </a:p>
                  </a:txBody>
                  <a:tcPr/>
                </a:tc>
                <a:tc>
                  <a:txBody>
                    <a:bodyPr/>
                    <a:lstStyle/>
                    <a:p>
                      <a:pPr algn="ctr">
                        <a:spcAft>
                          <a:spcPts val="0"/>
                        </a:spcAft>
                      </a:pPr>
                      <a:r>
                        <a:rPr lang="es-CL" sz="1100" b="1" dirty="0">
                          <a:solidFill>
                            <a:srgbClr val="000000"/>
                          </a:solidFill>
                          <a:effectLst/>
                          <a:latin typeface="Calibri"/>
                          <a:ea typeface="Times New Roman"/>
                        </a:rPr>
                        <a:t>VII</a:t>
                      </a:r>
                      <a:endParaRPr lang="es-CL" sz="1050" dirty="0">
                        <a:effectLst/>
                        <a:latin typeface="Times New Roman"/>
                        <a:ea typeface="Times New Roman"/>
                      </a:endParaRPr>
                    </a:p>
                  </a:txBody>
                  <a:tcPr marL="54568" marR="54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CL" sz="1100" dirty="0">
                          <a:solidFill>
                            <a:srgbClr val="000000"/>
                          </a:solidFill>
                          <a:effectLst/>
                          <a:latin typeface="Calibri"/>
                          <a:ea typeface="Times New Roman"/>
                        </a:rPr>
                        <a:t>270</a:t>
                      </a:r>
                      <a:endParaRPr lang="es-CL" sz="1050" dirty="0">
                        <a:effectLst/>
                        <a:latin typeface="Times New Roman"/>
                        <a:ea typeface="Times New Roman"/>
                      </a:endParaRPr>
                    </a:p>
                  </a:txBody>
                  <a:tcPr marL="54568" marR="54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s-CL" sz="1050" dirty="0">
                          <a:solidFill>
                            <a:srgbClr val="000000"/>
                          </a:solidFill>
                          <a:effectLst/>
                          <a:latin typeface="Calibri"/>
                          <a:ea typeface="Times New Roman"/>
                        </a:rPr>
                        <a:t>Pablo Picasso – Alfonso Nespolo – Mataveri – Edmundo Flores</a:t>
                      </a:r>
                      <a:endParaRPr lang="es-CL" sz="1000" dirty="0">
                        <a:effectLst/>
                        <a:latin typeface="Times New Roman"/>
                        <a:ea typeface="Times New Roman"/>
                      </a:endParaRPr>
                    </a:p>
                  </a:txBody>
                  <a:tcPr marL="54568" marR="545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39431">
                <a:tc vMerge="1">
                  <a:txBody>
                    <a:bodyPr/>
                    <a:lstStyle/>
                    <a:p>
                      <a:endParaRPr lang="es-CL"/>
                    </a:p>
                  </a:txBody>
                  <a:tcPr/>
                </a:tc>
                <a:tc>
                  <a:txBody>
                    <a:bodyPr/>
                    <a:lstStyle/>
                    <a:p>
                      <a:pPr algn="ctr">
                        <a:spcAft>
                          <a:spcPts val="0"/>
                        </a:spcAft>
                      </a:pPr>
                      <a:r>
                        <a:rPr lang="es-CL" sz="1100" b="1" dirty="0">
                          <a:solidFill>
                            <a:srgbClr val="000000"/>
                          </a:solidFill>
                          <a:effectLst/>
                          <a:latin typeface="Calibri"/>
                          <a:ea typeface="Times New Roman"/>
                        </a:rPr>
                        <a:t>VIII</a:t>
                      </a:r>
                      <a:endParaRPr lang="es-CL" sz="1050" dirty="0">
                        <a:effectLst/>
                        <a:latin typeface="Times New Roman"/>
                        <a:ea typeface="Times New Roman"/>
                      </a:endParaRPr>
                    </a:p>
                  </a:txBody>
                  <a:tcPr marL="54568" marR="54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CL" sz="1100" dirty="0">
                          <a:solidFill>
                            <a:srgbClr val="000000"/>
                          </a:solidFill>
                          <a:effectLst/>
                          <a:latin typeface="Calibri"/>
                          <a:ea typeface="Times New Roman"/>
                        </a:rPr>
                        <a:t>300</a:t>
                      </a:r>
                      <a:endParaRPr lang="es-CL" sz="1050" dirty="0">
                        <a:effectLst/>
                        <a:latin typeface="Times New Roman"/>
                        <a:ea typeface="Times New Roman"/>
                      </a:endParaRPr>
                    </a:p>
                  </a:txBody>
                  <a:tcPr marL="54568" marR="545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r>
                        <a:rPr lang="es-CL" sz="1050" dirty="0">
                          <a:solidFill>
                            <a:srgbClr val="000000"/>
                          </a:solidFill>
                          <a:effectLst/>
                          <a:latin typeface="Calibri"/>
                          <a:ea typeface="Times New Roman"/>
                        </a:rPr>
                        <a:t>Pudahuel – Oscar Belmar – Cerrillos – Abel Garibaldi</a:t>
                      </a:r>
                      <a:endParaRPr lang="es-CL" sz="1000" dirty="0">
                        <a:effectLst/>
                        <a:latin typeface="Times New Roman"/>
                        <a:ea typeface="Times New Roman"/>
                      </a:endParaRPr>
                    </a:p>
                  </a:txBody>
                  <a:tcPr marL="54568" marR="545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pic>
        <p:nvPicPr>
          <p:cNvPr id="15" name="Imagen 14">
            <a:extLst>
              <a:ext uri="{FF2B5EF4-FFF2-40B4-BE49-F238E27FC236}">
                <a16:creationId xmlns:a16="http://schemas.microsoft.com/office/drawing/2014/main" id="{64A09784-B60B-490B-8168-1FD82283E8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7124" y="115908"/>
            <a:ext cx="2182075" cy="5879943"/>
          </a:xfrm>
          <a:prstGeom prst="rect">
            <a:avLst/>
          </a:prstGeom>
          <a:ln>
            <a:solidFill>
              <a:schemeClr val="accent1">
                <a:lumMod val="50000"/>
              </a:schemeClr>
            </a:solidFill>
          </a:ln>
          <a:effectLst>
            <a:outerShdw blurRad="292100" dist="139700" dir="2700000" algn="tl" rotWithShape="0">
              <a:srgbClr val="333333">
                <a:alpha val="65000"/>
              </a:srgbClr>
            </a:outerShdw>
          </a:effectLst>
        </p:spPr>
      </p:pic>
      <p:sp>
        <p:nvSpPr>
          <p:cNvPr id="16" name="Rectángulo 15">
            <a:extLst>
              <a:ext uri="{FF2B5EF4-FFF2-40B4-BE49-F238E27FC236}">
                <a16:creationId xmlns:a16="http://schemas.microsoft.com/office/drawing/2014/main" id="{418A95F4-8EF2-4F29-81AB-1E4912EE3C8F}"/>
              </a:ext>
            </a:extLst>
          </p:cNvPr>
          <p:cNvSpPr/>
          <p:nvPr/>
        </p:nvSpPr>
        <p:spPr>
          <a:xfrm>
            <a:off x="271574" y="115909"/>
            <a:ext cx="2045753" cy="707886"/>
          </a:xfrm>
          <a:prstGeom prst="rect">
            <a:avLst/>
          </a:prstGeom>
          <a:noFill/>
        </p:spPr>
        <p:txBody>
          <a:bodyPr wrap="none" lIns="91440" tIns="45720" rIns="91440" bIns="45720">
            <a:spAutoFit/>
          </a:bodyPr>
          <a:lstStyle/>
          <a:p>
            <a:pPr algn="ctr"/>
            <a:r>
              <a:rPr lang="es-ES" sz="4000" b="1" dirty="0">
                <a:ln w="0"/>
                <a:solidFill>
                  <a:schemeClr val="bg1"/>
                </a:solidFill>
                <a:effectLst>
                  <a:outerShdw blurRad="38100" dist="19050" dir="2700000" algn="tl" rotWithShape="0">
                    <a:schemeClr val="dk1">
                      <a:alpha val="40000"/>
                    </a:schemeClr>
                  </a:outerShdw>
                </a:effectLst>
              </a:rPr>
              <a:t>Vivienda</a:t>
            </a:r>
            <a:endParaRPr lang="es-ES" sz="4000" b="1" cap="none" spc="0" dirty="0">
              <a:ln w="0"/>
              <a:solidFill>
                <a:schemeClr val="bg1"/>
              </a:solidFill>
              <a:effectLst>
                <a:outerShdw blurRad="38100" dist="19050" dir="2700000" algn="tl" rotWithShape="0">
                  <a:schemeClr val="dk1">
                    <a:alpha val="40000"/>
                  </a:schemeClr>
                </a:outerShdw>
              </a:effectLst>
            </a:endParaRPr>
          </a:p>
        </p:txBody>
      </p:sp>
      <p:sp>
        <p:nvSpPr>
          <p:cNvPr id="18" name="CuadroTexto 17">
            <a:extLst>
              <a:ext uri="{FF2B5EF4-FFF2-40B4-BE49-F238E27FC236}">
                <a16:creationId xmlns:a16="http://schemas.microsoft.com/office/drawing/2014/main" id="{0426B553-2E95-4CC1-B7E2-E0836CFE395C}"/>
              </a:ext>
            </a:extLst>
          </p:cNvPr>
          <p:cNvSpPr txBox="1"/>
          <p:nvPr/>
        </p:nvSpPr>
        <p:spPr>
          <a:xfrm>
            <a:off x="6536635" y="140490"/>
            <a:ext cx="2005718" cy="613030"/>
          </a:xfrm>
          <a:prstGeom prst="rect">
            <a:avLst/>
          </a:prstGeom>
          <a:solidFill>
            <a:srgbClr val="00206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defPPr>
              <a:defRPr lang="es-CL"/>
            </a:defPPr>
            <a:lvl1pPr algn="ctr">
              <a:defRPr sz="2000" b="1">
                <a:solidFill>
                  <a:schemeClr val="bg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CL" sz="1800" dirty="0"/>
              <a:t>PLAN MAESTRO SUELOS SALINOS</a:t>
            </a:r>
          </a:p>
        </p:txBody>
      </p:sp>
      <p:sp>
        <p:nvSpPr>
          <p:cNvPr id="12" name="12 Rectángulo redondeado">
            <a:extLst>
              <a:ext uri="{FF2B5EF4-FFF2-40B4-BE49-F238E27FC236}">
                <a16:creationId xmlns:a16="http://schemas.microsoft.com/office/drawing/2014/main" id="{C6060025-7D45-4A68-8E09-6C514F082119}"/>
              </a:ext>
            </a:extLst>
          </p:cNvPr>
          <p:cNvSpPr/>
          <p:nvPr/>
        </p:nvSpPr>
        <p:spPr>
          <a:xfrm>
            <a:off x="2842630" y="115908"/>
            <a:ext cx="3414006" cy="946651"/>
          </a:xfrm>
          <a:prstGeom prst="roundRect">
            <a:avLst/>
          </a:prstGeom>
          <a:solidFill>
            <a:schemeClr val="accent6">
              <a:lumMod val="75000"/>
            </a:schemeClr>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RECURSOS REGIONALES COMPLEMENTARIOS</a:t>
            </a:r>
          </a:p>
        </p:txBody>
      </p:sp>
      <p:sp>
        <p:nvSpPr>
          <p:cNvPr id="13" name="CuadroTexto 43">
            <a:extLst>
              <a:ext uri="{FF2B5EF4-FFF2-40B4-BE49-F238E27FC236}">
                <a16:creationId xmlns:a16="http://schemas.microsoft.com/office/drawing/2014/main" id="{054F761C-C961-4C2F-849D-A31AB0A9F146}"/>
              </a:ext>
            </a:extLst>
          </p:cNvPr>
          <p:cNvSpPr txBox="1"/>
          <p:nvPr/>
        </p:nvSpPr>
        <p:spPr>
          <a:xfrm>
            <a:off x="6256635" y="823795"/>
            <a:ext cx="2769799" cy="502766"/>
          </a:xfrm>
          <a:prstGeom prst="rect">
            <a:avLst/>
          </a:prstGeom>
          <a:noFill/>
        </p:spPr>
        <p:txBody>
          <a:bodyPr wrap="square" lIns="91440" tIns="45720" rIns="91440" bIns="45720" rtlCol="0">
            <a:spAutoFit/>
          </a:bodyPr>
          <a:lstStyle/>
          <a:p>
            <a:pPr algn="r" eaLnBrk="1" hangingPunct="1">
              <a:defRPr/>
            </a:pPr>
            <a:r>
              <a:rPr lang="es-ES" altLang="es-CL" sz="2667" b="1" dirty="0"/>
              <a:t>PLAN PROPUESTO</a:t>
            </a:r>
          </a:p>
        </p:txBody>
      </p:sp>
      <p:pic>
        <p:nvPicPr>
          <p:cNvPr id="10" name="Picture 3">
            <a:extLst>
              <a:ext uri="{FF2B5EF4-FFF2-40B4-BE49-F238E27FC236}">
                <a16:creationId xmlns:a16="http://schemas.microsoft.com/office/drawing/2014/main" id="{85E7D64D-9D60-44C0-9E9C-A9AE20A3C51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3341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Rectángulo"/>
          <p:cNvSpPr/>
          <p:nvPr/>
        </p:nvSpPr>
        <p:spPr>
          <a:xfrm>
            <a:off x="2773161" y="1564669"/>
            <a:ext cx="7794540" cy="379656"/>
          </a:xfrm>
          <a:prstGeom prst="rect">
            <a:avLst/>
          </a:prstGeom>
        </p:spPr>
        <p:txBody>
          <a:bodyPr wrap="square">
            <a:spAutoFit/>
          </a:bodyPr>
          <a:lstStyle/>
          <a:p>
            <a:pPr>
              <a:spcAft>
                <a:spcPts val="1600"/>
              </a:spcAft>
            </a:pPr>
            <a:r>
              <a:rPr lang="es-CL" sz="1867" dirty="0">
                <a:solidFill>
                  <a:schemeClr val="tx2"/>
                </a:solidFill>
              </a:rPr>
              <a:t>Una intervención integral del sector debe considerar lo siguiente:</a:t>
            </a:r>
          </a:p>
        </p:txBody>
      </p:sp>
      <p:pic>
        <p:nvPicPr>
          <p:cNvPr id="3" name="Imagen 2">
            <a:extLst>
              <a:ext uri="{FF2B5EF4-FFF2-40B4-BE49-F238E27FC236}">
                <a16:creationId xmlns:a16="http://schemas.microsoft.com/office/drawing/2014/main" id="{E3C52235-8B55-4160-BDA0-A7665C9CDAC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73161" y="2058573"/>
            <a:ext cx="9216784" cy="37199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Imagen 26">
            <a:extLst>
              <a:ext uri="{FF2B5EF4-FFF2-40B4-BE49-F238E27FC236}">
                <a16:creationId xmlns:a16="http://schemas.microsoft.com/office/drawing/2014/main" id="{05748B8C-67FB-424F-B7C1-2306FA7D7B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6210" y="115909"/>
            <a:ext cx="2152989" cy="5801566"/>
          </a:xfrm>
          <a:prstGeom prst="rect">
            <a:avLst/>
          </a:prstGeom>
          <a:ln>
            <a:solidFill>
              <a:schemeClr val="accent1">
                <a:lumMod val="50000"/>
              </a:schemeClr>
            </a:solidFill>
          </a:ln>
          <a:effectLst>
            <a:outerShdw blurRad="292100" dist="139700" dir="2700000" algn="tl" rotWithShape="0">
              <a:srgbClr val="333333">
                <a:alpha val="65000"/>
              </a:srgbClr>
            </a:outerShdw>
          </a:effectLst>
        </p:spPr>
      </p:pic>
      <p:sp>
        <p:nvSpPr>
          <p:cNvPr id="28" name="Rectángulo 27">
            <a:extLst>
              <a:ext uri="{FF2B5EF4-FFF2-40B4-BE49-F238E27FC236}">
                <a16:creationId xmlns:a16="http://schemas.microsoft.com/office/drawing/2014/main" id="{74B0CB95-8FAD-46C1-8716-9F53F4065E55}"/>
              </a:ext>
            </a:extLst>
          </p:cNvPr>
          <p:cNvSpPr/>
          <p:nvPr/>
        </p:nvSpPr>
        <p:spPr>
          <a:xfrm>
            <a:off x="271574" y="115909"/>
            <a:ext cx="2045753" cy="707886"/>
          </a:xfrm>
          <a:prstGeom prst="rect">
            <a:avLst/>
          </a:prstGeom>
          <a:noFill/>
        </p:spPr>
        <p:txBody>
          <a:bodyPr wrap="none" lIns="91440" tIns="45720" rIns="91440" bIns="45720">
            <a:spAutoFit/>
          </a:bodyPr>
          <a:lstStyle/>
          <a:p>
            <a:pPr algn="ctr"/>
            <a:r>
              <a:rPr lang="es-ES" sz="4000" b="1" dirty="0">
                <a:ln w="0"/>
                <a:solidFill>
                  <a:schemeClr val="bg1"/>
                </a:solidFill>
                <a:effectLst>
                  <a:outerShdw blurRad="38100" dist="19050" dir="2700000" algn="tl" rotWithShape="0">
                    <a:schemeClr val="dk1">
                      <a:alpha val="40000"/>
                    </a:schemeClr>
                  </a:outerShdw>
                </a:effectLst>
              </a:rPr>
              <a:t>Vivienda</a:t>
            </a:r>
            <a:endParaRPr lang="es-ES" sz="4000" b="1" cap="none" spc="0" dirty="0">
              <a:ln w="0"/>
              <a:solidFill>
                <a:schemeClr val="bg1"/>
              </a:solidFill>
              <a:effectLst>
                <a:outerShdw blurRad="38100" dist="19050" dir="2700000" algn="tl" rotWithShape="0">
                  <a:schemeClr val="dk1">
                    <a:alpha val="40000"/>
                  </a:schemeClr>
                </a:outerShdw>
              </a:effectLst>
            </a:endParaRPr>
          </a:p>
        </p:txBody>
      </p:sp>
      <p:sp>
        <p:nvSpPr>
          <p:cNvPr id="30" name="CuadroTexto 29">
            <a:extLst>
              <a:ext uri="{FF2B5EF4-FFF2-40B4-BE49-F238E27FC236}">
                <a16:creationId xmlns:a16="http://schemas.microsoft.com/office/drawing/2014/main" id="{E1792CB5-C4DE-4EA9-A86D-87388BBCFED1}"/>
              </a:ext>
            </a:extLst>
          </p:cNvPr>
          <p:cNvSpPr txBox="1"/>
          <p:nvPr/>
        </p:nvSpPr>
        <p:spPr>
          <a:xfrm>
            <a:off x="6610066" y="119780"/>
            <a:ext cx="2763364" cy="613030"/>
          </a:xfrm>
          <a:prstGeom prst="rect">
            <a:avLst/>
          </a:prstGeom>
          <a:solidFill>
            <a:srgbClr val="00206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defPPr>
              <a:defRPr lang="es-CL"/>
            </a:defPPr>
            <a:lvl1pPr algn="ctr">
              <a:defRPr sz="2000" b="1">
                <a:solidFill>
                  <a:schemeClr val="bg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CL" sz="1800" dirty="0"/>
              <a:t>PLAN MAESTRO SUELOS SALINOS</a:t>
            </a:r>
          </a:p>
        </p:txBody>
      </p:sp>
      <p:sp>
        <p:nvSpPr>
          <p:cNvPr id="9" name="12 Rectángulo redondeado">
            <a:extLst>
              <a:ext uri="{FF2B5EF4-FFF2-40B4-BE49-F238E27FC236}">
                <a16:creationId xmlns:a16="http://schemas.microsoft.com/office/drawing/2014/main" id="{40D09ED5-9109-43AA-B895-6D18B03EA96B}"/>
              </a:ext>
            </a:extLst>
          </p:cNvPr>
          <p:cNvSpPr/>
          <p:nvPr/>
        </p:nvSpPr>
        <p:spPr>
          <a:xfrm>
            <a:off x="2842630" y="115908"/>
            <a:ext cx="3414006" cy="946651"/>
          </a:xfrm>
          <a:prstGeom prst="roundRect">
            <a:avLst/>
          </a:prstGeom>
          <a:solidFill>
            <a:schemeClr val="accent6">
              <a:lumMod val="75000"/>
            </a:schemeClr>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RECURSOS REGIONALES COMPLEMENTARIOS</a:t>
            </a:r>
          </a:p>
        </p:txBody>
      </p:sp>
      <p:sp>
        <p:nvSpPr>
          <p:cNvPr id="10" name="CuadroTexto 43">
            <a:extLst>
              <a:ext uri="{FF2B5EF4-FFF2-40B4-BE49-F238E27FC236}">
                <a16:creationId xmlns:a16="http://schemas.microsoft.com/office/drawing/2014/main" id="{115023EC-BE16-4024-9349-409397038421}"/>
              </a:ext>
            </a:extLst>
          </p:cNvPr>
          <p:cNvSpPr txBox="1"/>
          <p:nvPr/>
        </p:nvSpPr>
        <p:spPr>
          <a:xfrm>
            <a:off x="6256636" y="823795"/>
            <a:ext cx="3074126" cy="502766"/>
          </a:xfrm>
          <a:prstGeom prst="rect">
            <a:avLst/>
          </a:prstGeom>
          <a:noFill/>
        </p:spPr>
        <p:txBody>
          <a:bodyPr wrap="square" lIns="91440" tIns="45720" rIns="91440" bIns="45720" rtlCol="0">
            <a:spAutoFit/>
          </a:bodyPr>
          <a:lstStyle/>
          <a:p>
            <a:pPr algn="r" eaLnBrk="1" hangingPunct="1">
              <a:defRPr/>
            </a:pPr>
            <a:r>
              <a:rPr lang="es-ES" altLang="es-CL" sz="2667" b="1" dirty="0"/>
              <a:t>PLAN PROPUESTO</a:t>
            </a:r>
          </a:p>
        </p:txBody>
      </p:sp>
      <p:pic>
        <p:nvPicPr>
          <p:cNvPr id="11" name="Picture 3">
            <a:extLst>
              <a:ext uri="{FF2B5EF4-FFF2-40B4-BE49-F238E27FC236}">
                <a16:creationId xmlns:a16="http://schemas.microsoft.com/office/drawing/2014/main" id="{122BF188-73CD-491C-B502-C75806D5FE06}"/>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7114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588B357C-49A8-4269-8532-AFC2E83749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0754" y="115909"/>
            <a:ext cx="2138446" cy="5762378"/>
          </a:xfrm>
          <a:prstGeom prst="rect">
            <a:avLst/>
          </a:prstGeom>
          <a:ln>
            <a:solidFill>
              <a:schemeClr val="accent1">
                <a:lumMod val="50000"/>
              </a:schemeClr>
            </a:solidFill>
          </a:ln>
          <a:effectLst>
            <a:outerShdw blurRad="292100" dist="139700" dir="2700000" algn="tl" rotWithShape="0">
              <a:srgbClr val="333333">
                <a:alpha val="65000"/>
              </a:srgbClr>
            </a:outerShdw>
          </a:effectLst>
        </p:spPr>
      </p:pic>
      <p:sp>
        <p:nvSpPr>
          <p:cNvPr id="18" name="Rectángulo 17">
            <a:extLst>
              <a:ext uri="{FF2B5EF4-FFF2-40B4-BE49-F238E27FC236}">
                <a16:creationId xmlns:a16="http://schemas.microsoft.com/office/drawing/2014/main" id="{399308E6-FF0C-4F0C-8825-10FBAA0DAF3B}"/>
              </a:ext>
            </a:extLst>
          </p:cNvPr>
          <p:cNvSpPr/>
          <p:nvPr/>
        </p:nvSpPr>
        <p:spPr>
          <a:xfrm>
            <a:off x="213866" y="115909"/>
            <a:ext cx="2161169" cy="707886"/>
          </a:xfrm>
          <a:prstGeom prst="rect">
            <a:avLst/>
          </a:prstGeom>
          <a:noFill/>
        </p:spPr>
        <p:txBody>
          <a:bodyPr wrap="none" lIns="91440" tIns="45720" rIns="91440" bIns="45720">
            <a:spAutoFit/>
          </a:bodyPr>
          <a:lstStyle/>
          <a:p>
            <a:pPr algn="ctr"/>
            <a:r>
              <a:rPr lang="es-ES" sz="4000" b="1" dirty="0">
                <a:ln w="0"/>
                <a:solidFill>
                  <a:schemeClr val="bg1"/>
                </a:solidFill>
                <a:effectLst>
                  <a:outerShdw blurRad="38100" dist="19050" dir="2700000" algn="tl" rotWithShape="0">
                    <a:schemeClr val="dk1">
                      <a:alpha val="40000"/>
                    </a:schemeClr>
                  </a:outerShdw>
                </a:effectLst>
              </a:rPr>
              <a:t> Vivienda</a:t>
            </a:r>
            <a:endParaRPr lang="es-ES" sz="4000" b="1" cap="none" spc="0" dirty="0">
              <a:ln w="0"/>
              <a:solidFill>
                <a:schemeClr val="bg1"/>
              </a:solidFill>
              <a:effectLst>
                <a:outerShdw blurRad="38100" dist="19050" dir="2700000" algn="tl" rotWithShape="0">
                  <a:schemeClr val="dk1">
                    <a:alpha val="40000"/>
                  </a:schemeClr>
                </a:outerShdw>
              </a:effectLst>
            </a:endParaRPr>
          </a:p>
        </p:txBody>
      </p:sp>
      <p:sp>
        <p:nvSpPr>
          <p:cNvPr id="20" name="CuadroTexto 19">
            <a:extLst>
              <a:ext uri="{FF2B5EF4-FFF2-40B4-BE49-F238E27FC236}">
                <a16:creationId xmlns:a16="http://schemas.microsoft.com/office/drawing/2014/main" id="{1DE64D36-1867-4DB8-BED2-D4750C1601DB}"/>
              </a:ext>
            </a:extLst>
          </p:cNvPr>
          <p:cNvSpPr txBox="1"/>
          <p:nvPr/>
        </p:nvSpPr>
        <p:spPr>
          <a:xfrm>
            <a:off x="6610066" y="76596"/>
            <a:ext cx="2280038" cy="729761"/>
          </a:xfrm>
          <a:prstGeom prst="rect">
            <a:avLst/>
          </a:prstGeom>
          <a:solidFill>
            <a:srgbClr val="00206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defPPr>
              <a:defRPr lang="es-CL"/>
            </a:defPPr>
            <a:lvl1pPr algn="ctr">
              <a:defRPr sz="2000" b="1">
                <a:solidFill>
                  <a:schemeClr val="bg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CL" sz="1800" dirty="0"/>
              <a:t>PLAN MAESTRO SUELOS SALINOS</a:t>
            </a:r>
          </a:p>
        </p:txBody>
      </p:sp>
      <p:graphicFrame>
        <p:nvGraphicFramePr>
          <p:cNvPr id="14" name="2 Tabla">
            <a:extLst>
              <a:ext uri="{FF2B5EF4-FFF2-40B4-BE49-F238E27FC236}">
                <a16:creationId xmlns:a16="http://schemas.microsoft.com/office/drawing/2014/main" id="{3A1951C4-09D2-40C6-B933-C26AD3767F4F}"/>
              </a:ext>
            </a:extLst>
          </p:cNvPr>
          <p:cNvGraphicFramePr>
            <a:graphicFrameLocks noGrp="1"/>
          </p:cNvGraphicFramePr>
          <p:nvPr>
            <p:extLst>
              <p:ext uri="{D42A27DB-BD31-4B8C-83A1-F6EECF244321}">
                <p14:modId xmlns:p14="http://schemas.microsoft.com/office/powerpoint/2010/main" val="548388836"/>
              </p:ext>
            </p:extLst>
          </p:nvPr>
        </p:nvGraphicFramePr>
        <p:xfrm>
          <a:off x="2812584" y="1871506"/>
          <a:ext cx="9279714" cy="4314928"/>
        </p:xfrm>
        <a:graphic>
          <a:graphicData uri="http://schemas.openxmlformats.org/drawingml/2006/table">
            <a:tbl>
              <a:tblPr/>
              <a:tblGrid>
                <a:gridCol w="396834">
                  <a:extLst>
                    <a:ext uri="{9D8B030D-6E8A-4147-A177-3AD203B41FA5}">
                      <a16:colId xmlns:a16="http://schemas.microsoft.com/office/drawing/2014/main" val="20000"/>
                    </a:ext>
                  </a:extLst>
                </a:gridCol>
                <a:gridCol w="416676">
                  <a:extLst>
                    <a:ext uri="{9D8B030D-6E8A-4147-A177-3AD203B41FA5}">
                      <a16:colId xmlns:a16="http://schemas.microsoft.com/office/drawing/2014/main" val="20001"/>
                    </a:ext>
                  </a:extLst>
                </a:gridCol>
                <a:gridCol w="353430">
                  <a:extLst>
                    <a:ext uri="{9D8B030D-6E8A-4147-A177-3AD203B41FA5}">
                      <a16:colId xmlns:a16="http://schemas.microsoft.com/office/drawing/2014/main" val="20002"/>
                    </a:ext>
                  </a:extLst>
                </a:gridCol>
                <a:gridCol w="421635">
                  <a:extLst>
                    <a:ext uri="{9D8B030D-6E8A-4147-A177-3AD203B41FA5}">
                      <a16:colId xmlns:a16="http://schemas.microsoft.com/office/drawing/2014/main" val="20003"/>
                    </a:ext>
                  </a:extLst>
                </a:gridCol>
                <a:gridCol w="420396">
                  <a:extLst>
                    <a:ext uri="{9D8B030D-6E8A-4147-A177-3AD203B41FA5}">
                      <a16:colId xmlns:a16="http://schemas.microsoft.com/office/drawing/2014/main" val="20004"/>
                    </a:ext>
                  </a:extLst>
                </a:gridCol>
                <a:gridCol w="379473">
                  <a:extLst>
                    <a:ext uri="{9D8B030D-6E8A-4147-A177-3AD203B41FA5}">
                      <a16:colId xmlns:a16="http://schemas.microsoft.com/office/drawing/2014/main" val="20005"/>
                    </a:ext>
                  </a:extLst>
                </a:gridCol>
                <a:gridCol w="421635">
                  <a:extLst>
                    <a:ext uri="{9D8B030D-6E8A-4147-A177-3AD203B41FA5}">
                      <a16:colId xmlns:a16="http://schemas.microsoft.com/office/drawing/2014/main" val="20006"/>
                    </a:ext>
                  </a:extLst>
                </a:gridCol>
                <a:gridCol w="420396">
                  <a:extLst>
                    <a:ext uri="{9D8B030D-6E8A-4147-A177-3AD203B41FA5}">
                      <a16:colId xmlns:a16="http://schemas.microsoft.com/office/drawing/2014/main" val="20007"/>
                    </a:ext>
                  </a:extLst>
                </a:gridCol>
                <a:gridCol w="379473">
                  <a:extLst>
                    <a:ext uri="{9D8B030D-6E8A-4147-A177-3AD203B41FA5}">
                      <a16:colId xmlns:a16="http://schemas.microsoft.com/office/drawing/2014/main" val="20008"/>
                    </a:ext>
                  </a:extLst>
                </a:gridCol>
                <a:gridCol w="421635">
                  <a:extLst>
                    <a:ext uri="{9D8B030D-6E8A-4147-A177-3AD203B41FA5}">
                      <a16:colId xmlns:a16="http://schemas.microsoft.com/office/drawing/2014/main" val="20009"/>
                    </a:ext>
                  </a:extLst>
                </a:gridCol>
                <a:gridCol w="420396">
                  <a:extLst>
                    <a:ext uri="{9D8B030D-6E8A-4147-A177-3AD203B41FA5}">
                      <a16:colId xmlns:a16="http://schemas.microsoft.com/office/drawing/2014/main" val="20010"/>
                    </a:ext>
                  </a:extLst>
                </a:gridCol>
                <a:gridCol w="379473">
                  <a:extLst>
                    <a:ext uri="{9D8B030D-6E8A-4147-A177-3AD203B41FA5}">
                      <a16:colId xmlns:a16="http://schemas.microsoft.com/office/drawing/2014/main" val="20011"/>
                    </a:ext>
                  </a:extLst>
                </a:gridCol>
                <a:gridCol w="421635">
                  <a:extLst>
                    <a:ext uri="{9D8B030D-6E8A-4147-A177-3AD203B41FA5}">
                      <a16:colId xmlns:a16="http://schemas.microsoft.com/office/drawing/2014/main" val="20012"/>
                    </a:ext>
                  </a:extLst>
                </a:gridCol>
                <a:gridCol w="420396">
                  <a:extLst>
                    <a:ext uri="{9D8B030D-6E8A-4147-A177-3AD203B41FA5}">
                      <a16:colId xmlns:a16="http://schemas.microsoft.com/office/drawing/2014/main" val="20013"/>
                    </a:ext>
                  </a:extLst>
                </a:gridCol>
                <a:gridCol w="466280">
                  <a:extLst>
                    <a:ext uri="{9D8B030D-6E8A-4147-A177-3AD203B41FA5}">
                      <a16:colId xmlns:a16="http://schemas.microsoft.com/office/drawing/2014/main" val="20014"/>
                    </a:ext>
                  </a:extLst>
                </a:gridCol>
                <a:gridCol w="555568">
                  <a:extLst>
                    <a:ext uri="{9D8B030D-6E8A-4147-A177-3AD203B41FA5}">
                      <a16:colId xmlns:a16="http://schemas.microsoft.com/office/drawing/2014/main" val="20015"/>
                    </a:ext>
                  </a:extLst>
                </a:gridCol>
                <a:gridCol w="554328">
                  <a:extLst>
                    <a:ext uri="{9D8B030D-6E8A-4147-A177-3AD203B41FA5}">
                      <a16:colId xmlns:a16="http://schemas.microsoft.com/office/drawing/2014/main" val="20016"/>
                    </a:ext>
                  </a:extLst>
                </a:gridCol>
                <a:gridCol w="405515">
                  <a:extLst>
                    <a:ext uri="{9D8B030D-6E8A-4147-A177-3AD203B41FA5}">
                      <a16:colId xmlns:a16="http://schemas.microsoft.com/office/drawing/2014/main" val="20017"/>
                    </a:ext>
                  </a:extLst>
                </a:gridCol>
                <a:gridCol w="530765">
                  <a:extLst>
                    <a:ext uri="{9D8B030D-6E8A-4147-A177-3AD203B41FA5}">
                      <a16:colId xmlns:a16="http://schemas.microsoft.com/office/drawing/2014/main" val="20018"/>
                    </a:ext>
                  </a:extLst>
                </a:gridCol>
                <a:gridCol w="532006">
                  <a:extLst>
                    <a:ext uri="{9D8B030D-6E8A-4147-A177-3AD203B41FA5}">
                      <a16:colId xmlns:a16="http://schemas.microsoft.com/office/drawing/2014/main" val="20019"/>
                    </a:ext>
                  </a:extLst>
                </a:gridCol>
                <a:gridCol w="561769">
                  <a:extLst>
                    <a:ext uri="{9D8B030D-6E8A-4147-A177-3AD203B41FA5}">
                      <a16:colId xmlns:a16="http://schemas.microsoft.com/office/drawing/2014/main" val="20020"/>
                    </a:ext>
                  </a:extLst>
                </a:gridCol>
              </a:tblGrid>
              <a:tr h="197346">
                <a:tc rowSpan="3">
                  <a:txBody>
                    <a:bodyPr/>
                    <a:lstStyle/>
                    <a:p>
                      <a:pPr algn="ctr" fontAlgn="ctr"/>
                      <a:r>
                        <a:rPr lang="es-CL" sz="600" b="1" i="0" u="none" strike="noStrike" dirty="0">
                          <a:solidFill>
                            <a:srgbClr val="FFFFFF"/>
                          </a:solidFill>
                          <a:effectLst/>
                          <a:latin typeface="Calibri"/>
                        </a:rPr>
                        <a:t>PERIODO</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rowSpan="3">
                  <a:txBody>
                    <a:bodyPr/>
                    <a:lstStyle/>
                    <a:p>
                      <a:pPr algn="ctr" fontAlgn="ctr"/>
                      <a:r>
                        <a:rPr lang="es-CL" sz="600" b="1" i="0" u="none" strike="noStrike" dirty="0">
                          <a:solidFill>
                            <a:srgbClr val="FFFFFF"/>
                          </a:solidFill>
                          <a:effectLst/>
                          <a:latin typeface="Calibri"/>
                        </a:rPr>
                        <a:t>ETAPA</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rowSpan="3">
                  <a:txBody>
                    <a:bodyPr/>
                    <a:lstStyle/>
                    <a:p>
                      <a:pPr algn="ctr" fontAlgn="ctr"/>
                      <a:r>
                        <a:rPr lang="es-CL" sz="600" b="1" i="0" u="none" strike="noStrike" dirty="0">
                          <a:solidFill>
                            <a:srgbClr val="FFFFFF"/>
                          </a:solidFill>
                          <a:effectLst/>
                          <a:latin typeface="Calibri"/>
                        </a:rPr>
                        <a:t>VIVIENDAS</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gridSpan="14">
                  <a:txBody>
                    <a:bodyPr/>
                    <a:lstStyle/>
                    <a:p>
                      <a:pPr algn="ctr" fontAlgn="ctr"/>
                      <a:r>
                        <a:rPr lang="es-CL" sz="700" b="1" i="0" u="none" strike="noStrike" dirty="0">
                          <a:solidFill>
                            <a:srgbClr val="FFFFFF"/>
                          </a:solidFill>
                          <a:effectLst/>
                          <a:latin typeface="Calibri"/>
                        </a:rPr>
                        <a:t>OBRAS CIVILES</a:t>
                      </a:r>
                    </a:p>
                  </a:txBody>
                  <a:tcPr marL="3616" marR="3616" marT="36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63634"/>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gridSpan="3">
                  <a:txBody>
                    <a:bodyPr/>
                    <a:lstStyle/>
                    <a:p>
                      <a:pPr algn="ctr" fontAlgn="ctr"/>
                      <a:r>
                        <a:rPr lang="es-CL" sz="600" b="1" i="0" u="none" strike="noStrike" dirty="0">
                          <a:solidFill>
                            <a:srgbClr val="000000"/>
                          </a:solidFill>
                          <a:effectLst/>
                          <a:latin typeface="Calibri"/>
                        </a:rPr>
                        <a:t>PROFESIONALES SERVIU</a:t>
                      </a:r>
                    </a:p>
                  </a:txBody>
                  <a:tcPr marL="3616" marR="3616" marT="36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33C"/>
                    </a:solidFill>
                  </a:tcPr>
                </a:tc>
                <a:tc hMerge="1">
                  <a:txBody>
                    <a:bodyPr/>
                    <a:lstStyle/>
                    <a:p>
                      <a:endParaRPr lang="es-CL"/>
                    </a:p>
                  </a:txBody>
                  <a:tcPr/>
                </a:tc>
                <a:tc hMerge="1">
                  <a:txBody>
                    <a:bodyPr/>
                    <a:lstStyle/>
                    <a:p>
                      <a:endParaRPr lang="es-CL"/>
                    </a:p>
                  </a:txBody>
                  <a:tcPr/>
                </a:tc>
                <a:tc rowSpan="3">
                  <a:txBody>
                    <a:bodyPr/>
                    <a:lstStyle/>
                    <a:p>
                      <a:pPr algn="ctr" fontAlgn="ctr"/>
                      <a:r>
                        <a:rPr lang="es-CL" sz="600" b="1" i="0" u="none" strike="noStrike" dirty="0">
                          <a:solidFill>
                            <a:srgbClr val="FFFFFF"/>
                          </a:solidFill>
                          <a:effectLst/>
                          <a:latin typeface="Calibri"/>
                        </a:rPr>
                        <a:t>TOTAL</a:t>
                      </a:r>
                      <a:br>
                        <a:rPr lang="es-CL" sz="600" b="1" i="0" u="none" strike="noStrike" dirty="0">
                          <a:solidFill>
                            <a:srgbClr val="FFFFFF"/>
                          </a:solidFill>
                          <a:effectLst/>
                          <a:latin typeface="Calibri"/>
                        </a:rPr>
                      </a:br>
                      <a:r>
                        <a:rPr lang="es-CL" sz="600" b="1" i="0" u="none" strike="noStrike" dirty="0">
                          <a:solidFill>
                            <a:srgbClr val="FFFFFF"/>
                          </a:solidFill>
                          <a:effectLst/>
                          <a:latin typeface="Calibri"/>
                        </a:rPr>
                        <a:t>OOCC + AATT</a:t>
                      </a:r>
                    </a:p>
                  </a:txBody>
                  <a:tcPr marL="3616" marR="3616" marT="36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18119">
                <a:tc vMerge="1">
                  <a:txBody>
                    <a:bodyPr/>
                    <a:lstStyle/>
                    <a:p>
                      <a:endParaRPr lang="es-CL"/>
                    </a:p>
                  </a:txBody>
                  <a:tcPr/>
                </a:tc>
                <a:tc vMerge="1">
                  <a:txBody>
                    <a:bodyPr/>
                    <a:lstStyle/>
                    <a:p>
                      <a:endParaRPr lang="es-CL"/>
                    </a:p>
                  </a:txBody>
                  <a:tcPr/>
                </a:tc>
                <a:tc vMerge="1">
                  <a:txBody>
                    <a:bodyPr/>
                    <a:lstStyle/>
                    <a:p>
                      <a:endParaRPr lang="es-CL"/>
                    </a:p>
                  </a:txBody>
                  <a:tcPr/>
                </a:tc>
                <a:tc gridSpan="3">
                  <a:txBody>
                    <a:bodyPr/>
                    <a:lstStyle/>
                    <a:p>
                      <a:pPr algn="ctr" fontAlgn="ctr"/>
                      <a:r>
                        <a:rPr lang="es-CL" sz="600" b="1" i="0" u="none" strike="noStrike" dirty="0">
                          <a:solidFill>
                            <a:srgbClr val="000000"/>
                          </a:solidFill>
                          <a:effectLst/>
                          <a:latin typeface="Calibri"/>
                        </a:rPr>
                        <a:t>ETAPA PREVENTIVA (1)</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hMerge="1">
                  <a:txBody>
                    <a:bodyPr/>
                    <a:lstStyle/>
                    <a:p>
                      <a:endParaRPr lang="es-CL"/>
                    </a:p>
                  </a:txBody>
                  <a:tcPr/>
                </a:tc>
                <a:tc hMerge="1">
                  <a:txBody>
                    <a:bodyPr/>
                    <a:lstStyle/>
                    <a:p>
                      <a:endParaRPr lang="es-CL"/>
                    </a:p>
                  </a:txBody>
                  <a:tcPr/>
                </a:tc>
                <a:tc gridSpan="3">
                  <a:txBody>
                    <a:bodyPr/>
                    <a:lstStyle/>
                    <a:p>
                      <a:pPr algn="ctr" fontAlgn="ctr"/>
                      <a:r>
                        <a:rPr lang="es-CL" sz="600" b="1" i="0" u="none" strike="noStrike" dirty="0">
                          <a:solidFill>
                            <a:srgbClr val="000000"/>
                          </a:solidFill>
                          <a:effectLst/>
                          <a:latin typeface="Calibri"/>
                        </a:rPr>
                        <a:t>ETAPA DE REPARACION (2)</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hMerge="1">
                  <a:txBody>
                    <a:bodyPr/>
                    <a:lstStyle/>
                    <a:p>
                      <a:endParaRPr lang="es-CL"/>
                    </a:p>
                  </a:txBody>
                  <a:tcPr/>
                </a:tc>
                <a:tc hMerge="1">
                  <a:txBody>
                    <a:bodyPr/>
                    <a:lstStyle/>
                    <a:p>
                      <a:endParaRPr lang="es-CL"/>
                    </a:p>
                  </a:txBody>
                  <a:tcPr/>
                </a:tc>
                <a:tc gridSpan="3">
                  <a:txBody>
                    <a:bodyPr/>
                    <a:lstStyle/>
                    <a:p>
                      <a:pPr algn="ctr" fontAlgn="ctr"/>
                      <a:r>
                        <a:rPr lang="es-CL" sz="600" b="1" i="0" u="none" strike="noStrike" dirty="0">
                          <a:solidFill>
                            <a:srgbClr val="000000"/>
                          </a:solidFill>
                          <a:effectLst/>
                          <a:latin typeface="Calibri"/>
                        </a:rPr>
                        <a:t>REGULARIZACIONES (3)</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hMerge="1">
                  <a:txBody>
                    <a:bodyPr/>
                    <a:lstStyle/>
                    <a:p>
                      <a:endParaRPr lang="es-CL"/>
                    </a:p>
                  </a:txBody>
                  <a:tcPr/>
                </a:tc>
                <a:tc hMerge="1">
                  <a:txBody>
                    <a:bodyPr/>
                    <a:lstStyle/>
                    <a:p>
                      <a:endParaRPr lang="es-CL"/>
                    </a:p>
                  </a:txBody>
                  <a:tcPr/>
                </a:tc>
                <a:tc gridSpan="3">
                  <a:txBody>
                    <a:bodyPr/>
                    <a:lstStyle/>
                    <a:p>
                      <a:pPr algn="ctr" fontAlgn="ctr"/>
                      <a:r>
                        <a:rPr lang="es-CL" sz="600" b="1" i="0" u="none" strike="noStrike" dirty="0">
                          <a:solidFill>
                            <a:srgbClr val="000000"/>
                          </a:solidFill>
                          <a:effectLst/>
                          <a:latin typeface="Calibri"/>
                        </a:rPr>
                        <a:t>RELOCALIZACIONES (4)</a:t>
                      </a:r>
                    </a:p>
                  </a:txBody>
                  <a:tcPr marL="3616" marR="3616" marT="36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hMerge="1">
                  <a:txBody>
                    <a:bodyPr/>
                    <a:lstStyle/>
                    <a:p>
                      <a:endParaRPr lang="es-CL"/>
                    </a:p>
                  </a:txBody>
                  <a:tcPr/>
                </a:tc>
                <a:tc hMerge="1">
                  <a:txBody>
                    <a:bodyPr/>
                    <a:lstStyle/>
                    <a:p>
                      <a:endParaRPr lang="es-CL"/>
                    </a:p>
                  </a:txBody>
                  <a:tcPr/>
                </a:tc>
                <a:tc gridSpan="2">
                  <a:txBody>
                    <a:bodyPr/>
                    <a:lstStyle/>
                    <a:p>
                      <a:pPr algn="ctr" fontAlgn="ctr"/>
                      <a:r>
                        <a:rPr lang="es-CL" sz="600" b="1" i="0" u="none" strike="noStrike" dirty="0">
                          <a:solidFill>
                            <a:srgbClr val="000000"/>
                          </a:solidFill>
                          <a:effectLst/>
                          <a:latin typeface="Calibri"/>
                        </a:rPr>
                        <a:t>TOTAL</a:t>
                      </a:r>
                    </a:p>
                  </a:txBody>
                  <a:tcPr marL="3616" marR="3616" marT="36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hMerge="1">
                  <a:txBody>
                    <a:bodyPr/>
                    <a:lstStyle/>
                    <a:p>
                      <a:endParaRPr lang="es-CL"/>
                    </a:p>
                  </a:txBody>
                  <a:tcPr/>
                </a:tc>
                <a:tc rowSpan="2">
                  <a:txBody>
                    <a:bodyPr/>
                    <a:lstStyle/>
                    <a:p>
                      <a:pPr algn="ctr" fontAlgn="ctr"/>
                      <a:r>
                        <a:rPr lang="es-CL" sz="600" b="1" i="0" u="none" strike="noStrike" dirty="0">
                          <a:solidFill>
                            <a:srgbClr val="000000"/>
                          </a:solidFill>
                          <a:effectLst/>
                          <a:latin typeface="Calibri"/>
                        </a:rPr>
                        <a:t>COSTO MENSUAL</a:t>
                      </a:r>
                      <a:br>
                        <a:rPr lang="es-CL" sz="600" b="1" i="0" u="none" strike="noStrike" dirty="0">
                          <a:solidFill>
                            <a:srgbClr val="000000"/>
                          </a:solidFill>
                          <a:effectLst/>
                          <a:latin typeface="Calibri"/>
                        </a:rPr>
                      </a:br>
                      <a:r>
                        <a:rPr lang="es-CL" sz="600" b="1" i="0" u="none" strike="noStrike" dirty="0">
                          <a:solidFill>
                            <a:srgbClr val="000000"/>
                          </a:solidFill>
                          <a:effectLst/>
                          <a:latin typeface="Calibri"/>
                        </a:rPr>
                        <a:t>(M$)</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2">
                  <a:txBody>
                    <a:bodyPr/>
                    <a:lstStyle/>
                    <a:p>
                      <a:pPr algn="ctr" fontAlgn="ctr"/>
                      <a:r>
                        <a:rPr lang="es-CL" sz="600" b="1" i="0" u="none" strike="noStrike" dirty="0">
                          <a:solidFill>
                            <a:srgbClr val="000000"/>
                          </a:solidFill>
                          <a:effectLst/>
                          <a:latin typeface="Calibri"/>
                        </a:rPr>
                        <a:t>MESES</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2">
                  <a:txBody>
                    <a:bodyPr/>
                    <a:lstStyle/>
                    <a:p>
                      <a:pPr algn="ctr" fontAlgn="ctr"/>
                      <a:r>
                        <a:rPr lang="es-CL" sz="600" b="1" i="0" u="none" strike="noStrike" dirty="0">
                          <a:solidFill>
                            <a:srgbClr val="000000"/>
                          </a:solidFill>
                          <a:effectLst/>
                          <a:latin typeface="Calibri"/>
                        </a:rPr>
                        <a:t>COSTO PERIODO</a:t>
                      </a:r>
                      <a:br>
                        <a:rPr lang="es-CL" sz="600" b="1" i="0" u="none" strike="noStrike" dirty="0">
                          <a:solidFill>
                            <a:srgbClr val="000000"/>
                          </a:solidFill>
                          <a:effectLst/>
                          <a:latin typeface="Calibri"/>
                        </a:rPr>
                      </a:br>
                      <a:r>
                        <a:rPr lang="es-CL" sz="600" b="1" i="0" u="none" strike="noStrike" dirty="0">
                          <a:solidFill>
                            <a:srgbClr val="000000"/>
                          </a:solidFill>
                          <a:effectLst/>
                          <a:latin typeface="Calibri"/>
                        </a:rPr>
                        <a:t>(M$)</a:t>
                      </a:r>
                    </a:p>
                  </a:txBody>
                  <a:tcPr marL="3616" marR="3616" marT="36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s-CL"/>
                    </a:p>
                  </a:txBody>
                  <a:tcPr/>
                </a:tc>
                <a:extLst>
                  <a:ext uri="{0D108BD9-81ED-4DB2-BD59-A6C34878D82A}">
                    <a16:rowId xmlns:a16="http://schemas.microsoft.com/office/drawing/2014/main" val="10001"/>
                  </a:ext>
                </a:extLst>
              </a:tr>
              <a:tr h="332374">
                <a:tc vMerge="1">
                  <a:txBody>
                    <a:bodyPr/>
                    <a:lstStyle/>
                    <a:p>
                      <a:endParaRPr lang="es-CL"/>
                    </a:p>
                  </a:txBody>
                  <a:tcPr/>
                </a:tc>
                <a:tc vMerge="1">
                  <a:txBody>
                    <a:bodyPr/>
                    <a:lstStyle/>
                    <a:p>
                      <a:endParaRPr lang="es-CL"/>
                    </a:p>
                  </a:txBody>
                  <a:tcPr/>
                </a:tc>
                <a:tc vMerge="1">
                  <a:txBody>
                    <a:bodyPr/>
                    <a:lstStyle/>
                    <a:p>
                      <a:endParaRPr lang="es-CL"/>
                    </a:p>
                  </a:txBody>
                  <a:tcPr/>
                </a:tc>
                <a:tc>
                  <a:txBody>
                    <a:bodyPr/>
                    <a:lstStyle/>
                    <a:p>
                      <a:pPr algn="ctr" fontAlgn="ctr"/>
                      <a:r>
                        <a:rPr lang="es-CL" sz="600" b="1" i="0" u="none" strike="noStrike" dirty="0">
                          <a:solidFill>
                            <a:srgbClr val="000000"/>
                          </a:solidFill>
                          <a:effectLst/>
                          <a:latin typeface="Calibri"/>
                        </a:rPr>
                        <a:t>VIV.</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algn="ctr" fontAlgn="ctr"/>
                      <a:r>
                        <a:rPr lang="es-CL" sz="600" b="1" i="0" u="none" strike="noStrike" dirty="0">
                          <a:solidFill>
                            <a:srgbClr val="000000"/>
                          </a:solidFill>
                          <a:effectLst/>
                          <a:latin typeface="Calibri"/>
                        </a:rPr>
                        <a:t>OO CC</a:t>
                      </a:r>
                      <a:br>
                        <a:rPr lang="es-CL" sz="600" b="1" i="0" u="none" strike="noStrike" dirty="0">
                          <a:solidFill>
                            <a:srgbClr val="000000"/>
                          </a:solidFill>
                          <a:effectLst/>
                          <a:latin typeface="Calibri"/>
                        </a:rPr>
                      </a:br>
                      <a:r>
                        <a:rPr lang="es-CL" sz="600" b="1" i="0" u="none" strike="noStrike" dirty="0">
                          <a:solidFill>
                            <a:srgbClr val="000000"/>
                          </a:solidFill>
                          <a:effectLst/>
                          <a:latin typeface="Calibri"/>
                        </a:rPr>
                        <a:t>UF</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algn="ctr" fontAlgn="ctr"/>
                      <a:r>
                        <a:rPr lang="es-CL" sz="600" b="1" i="0" u="none" strike="noStrike" dirty="0">
                          <a:solidFill>
                            <a:srgbClr val="000000"/>
                          </a:solidFill>
                          <a:effectLst/>
                          <a:latin typeface="Calibri"/>
                        </a:rPr>
                        <a:t>AA TT</a:t>
                      </a:r>
                      <a:br>
                        <a:rPr lang="es-CL" sz="600" b="1" i="0" u="none" strike="noStrike" dirty="0">
                          <a:solidFill>
                            <a:srgbClr val="000000"/>
                          </a:solidFill>
                          <a:effectLst/>
                          <a:latin typeface="Calibri"/>
                        </a:rPr>
                      </a:br>
                      <a:r>
                        <a:rPr lang="es-CL" sz="600" b="1" i="0" u="none" strike="noStrike" dirty="0">
                          <a:solidFill>
                            <a:srgbClr val="000000"/>
                          </a:solidFill>
                          <a:effectLst/>
                          <a:latin typeface="Calibri"/>
                        </a:rPr>
                        <a:t>UF</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algn="ctr" fontAlgn="ctr"/>
                      <a:r>
                        <a:rPr lang="es-CL" sz="600" b="1" i="0" u="none" strike="noStrike" dirty="0">
                          <a:solidFill>
                            <a:srgbClr val="000000"/>
                          </a:solidFill>
                          <a:effectLst/>
                          <a:latin typeface="Calibri"/>
                        </a:rPr>
                        <a:t>VIV.</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algn="ctr" fontAlgn="ctr"/>
                      <a:r>
                        <a:rPr lang="es-CL" sz="600" b="1" i="0" u="none" strike="noStrike" dirty="0">
                          <a:solidFill>
                            <a:srgbClr val="000000"/>
                          </a:solidFill>
                          <a:effectLst/>
                          <a:latin typeface="Calibri"/>
                        </a:rPr>
                        <a:t>OO CC</a:t>
                      </a:r>
                      <a:br>
                        <a:rPr lang="es-CL" sz="600" b="1" i="0" u="none" strike="noStrike" dirty="0">
                          <a:solidFill>
                            <a:srgbClr val="000000"/>
                          </a:solidFill>
                          <a:effectLst/>
                          <a:latin typeface="Calibri"/>
                        </a:rPr>
                      </a:br>
                      <a:r>
                        <a:rPr lang="es-CL" sz="600" b="1" i="0" u="none" strike="noStrike" dirty="0">
                          <a:solidFill>
                            <a:srgbClr val="000000"/>
                          </a:solidFill>
                          <a:effectLst/>
                          <a:latin typeface="Calibri"/>
                        </a:rPr>
                        <a:t>UF</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algn="ctr" fontAlgn="ctr"/>
                      <a:r>
                        <a:rPr lang="es-CL" sz="600" b="1" i="0" u="none" strike="noStrike" dirty="0">
                          <a:solidFill>
                            <a:srgbClr val="000000"/>
                          </a:solidFill>
                          <a:effectLst/>
                          <a:latin typeface="Calibri"/>
                        </a:rPr>
                        <a:t>AA TT</a:t>
                      </a:r>
                      <a:br>
                        <a:rPr lang="es-CL" sz="600" b="1" i="0" u="none" strike="noStrike" dirty="0">
                          <a:solidFill>
                            <a:srgbClr val="000000"/>
                          </a:solidFill>
                          <a:effectLst/>
                          <a:latin typeface="Calibri"/>
                        </a:rPr>
                      </a:br>
                      <a:r>
                        <a:rPr lang="es-CL" sz="600" b="1" i="0" u="none" strike="noStrike" dirty="0">
                          <a:solidFill>
                            <a:srgbClr val="000000"/>
                          </a:solidFill>
                          <a:effectLst/>
                          <a:latin typeface="Calibri"/>
                        </a:rPr>
                        <a:t>UF</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algn="ctr" fontAlgn="ctr"/>
                      <a:r>
                        <a:rPr lang="es-CL" sz="600" b="1" i="0" u="none" strike="noStrike" dirty="0">
                          <a:solidFill>
                            <a:srgbClr val="000000"/>
                          </a:solidFill>
                          <a:effectLst/>
                          <a:latin typeface="Calibri"/>
                        </a:rPr>
                        <a:t>VIV.</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algn="ctr" fontAlgn="ctr"/>
                      <a:r>
                        <a:rPr lang="es-CL" sz="600" b="1" i="0" u="none" strike="noStrike" dirty="0">
                          <a:solidFill>
                            <a:srgbClr val="000000"/>
                          </a:solidFill>
                          <a:effectLst/>
                          <a:latin typeface="Calibri"/>
                        </a:rPr>
                        <a:t>OO CC</a:t>
                      </a:r>
                      <a:br>
                        <a:rPr lang="es-CL" sz="600" b="1" i="0" u="none" strike="noStrike" dirty="0">
                          <a:solidFill>
                            <a:srgbClr val="000000"/>
                          </a:solidFill>
                          <a:effectLst/>
                          <a:latin typeface="Calibri"/>
                        </a:rPr>
                      </a:br>
                      <a:r>
                        <a:rPr lang="es-CL" sz="600" b="1" i="0" u="none" strike="noStrike" dirty="0">
                          <a:solidFill>
                            <a:srgbClr val="000000"/>
                          </a:solidFill>
                          <a:effectLst/>
                          <a:latin typeface="Calibri"/>
                        </a:rPr>
                        <a:t>UF</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algn="ctr" fontAlgn="ctr"/>
                      <a:r>
                        <a:rPr lang="es-CL" sz="600" b="1" i="0" u="none" strike="noStrike" dirty="0">
                          <a:solidFill>
                            <a:srgbClr val="000000"/>
                          </a:solidFill>
                          <a:effectLst/>
                          <a:latin typeface="Calibri"/>
                        </a:rPr>
                        <a:t>AA TT</a:t>
                      </a:r>
                      <a:br>
                        <a:rPr lang="es-CL" sz="600" b="1" i="0" u="none" strike="noStrike" dirty="0">
                          <a:solidFill>
                            <a:srgbClr val="000000"/>
                          </a:solidFill>
                          <a:effectLst/>
                          <a:latin typeface="Calibri"/>
                        </a:rPr>
                      </a:br>
                      <a:r>
                        <a:rPr lang="es-CL" sz="600" b="1" i="0" u="none" strike="noStrike" dirty="0">
                          <a:solidFill>
                            <a:srgbClr val="000000"/>
                          </a:solidFill>
                          <a:effectLst/>
                          <a:latin typeface="Calibri"/>
                        </a:rPr>
                        <a:t>UF</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algn="ctr" fontAlgn="ctr"/>
                      <a:r>
                        <a:rPr lang="es-CL" sz="600" b="1" i="0" u="none" strike="noStrike" dirty="0">
                          <a:solidFill>
                            <a:srgbClr val="000000"/>
                          </a:solidFill>
                          <a:effectLst/>
                          <a:latin typeface="Calibri"/>
                        </a:rPr>
                        <a:t>VIV.</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algn="ctr" fontAlgn="ctr"/>
                      <a:r>
                        <a:rPr lang="es-CL" sz="600" b="1" i="0" u="none" strike="noStrike" dirty="0">
                          <a:solidFill>
                            <a:srgbClr val="000000"/>
                          </a:solidFill>
                          <a:effectLst/>
                          <a:latin typeface="Calibri"/>
                        </a:rPr>
                        <a:t>OO CC</a:t>
                      </a:r>
                      <a:br>
                        <a:rPr lang="es-CL" sz="600" b="1" i="0" u="none" strike="noStrike" dirty="0">
                          <a:solidFill>
                            <a:srgbClr val="000000"/>
                          </a:solidFill>
                          <a:effectLst/>
                          <a:latin typeface="Calibri"/>
                        </a:rPr>
                      </a:br>
                      <a:r>
                        <a:rPr lang="es-CL" sz="600" b="1" i="0" u="none" strike="noStrike" dirty="0">
                          <a:solidFill>
                            <a:srgbClr val="000000"/>
                          </a:solidFill>
                          <a:effectLst/>
                          <a:latin typeface="Calibri"/>
                        </a:rPr>
                        <a:t>UF</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algn="ctr" fontAlgn="ctr"/>
                      <a:r>
                        <a:rPr lang="es-CL" sz="600" b="1" i="0" u="none" strike="noStrike" dirty="0">
                          <a:solidFill>
                            <a:srgbClr val="000000"/>
                          </a:solidFill>
                          <a:effectLst/>
                          <a:latin typeface="Calibri"/>
                        </a:rPr>
                        <a:t>AA TT</a:t>
                      </a:r>
                      <a:br>
                        <a:rPr lang="es-CL" sz="600" b="1" i="0" u="none" strike="noStrike" dirty="0">
                          <a:solidFill>
                            <a:srgbClr val="000000"/>
                          </a:solidFill>
                          <a:effectLst/>
                          <a:latin typeface="Calibri"/>
                        </a:rPr>
                      </a:br>
                      <a:r>
                        <a:rPr lang="es-CL" sz="600" b="1" i="0" u="none" strike="noStrike" dirty="0">
                          <a:solidFill>
                            <a:srgbClr val="000000"/>
                          </a:solidFill>
                          <a:effectLst/>
                          <a:latin typeface="Calibri"/>
                        </a:rPr>
                        <a:t>UF</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algn="ctr" fontAlgn="ctr"/>
                      <a:r>
                        <a:rPr lang="es-CL" sz="600" b="1" i="0" u="none" strike="noStrike" dirty="0">
                          <a:solidFill>
                            <a:srgbClr val="000000"/>
                          </a:solidFill>
                          <a:effectLst/>
                          <a:latin typeface="Calibri"/>
                        </a:rPr>
                        <a:t>RECURSOS</a:t>
                      </a:r>
                      <a:br>
                        <a:rPr lang="es-CL" sz="600" b="1" i="0" u="none" strike="noStrike" dirty="0">
                          <a:solidFill>
                            <a:srgbClr val="000000"/>
                          </a:solidFill>
                          <a:effectLst/>
                          <a:latin typeface="Calibri"/>
                        </a:rPr>
                      </a:br>
                      <a:r>
                        <a:rPr lang="es-CL" sz="600" b="1" i="0" u="none" strike="noStrike" dirty="0">
                          <a:solidFill>
                            <a:srgbClr val="000000"/>
                          </a:solidFill>
                          <a:effectLst/>
                          <a:latin typeface="Calibri"/>
                        </a:rPr>
                        <a:t>UF</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ctr" fontAlgn="ctr"/>
                      <a:r>
                        <a:rPr lang="es-CL" sz="600" b="1" i="0" u="none" strike="noStrike" dirty="0">
                          <a:solidFill>
                            <a:srgbClr val="000000"/>
                          </a:solidFill>
                          <a:effectLst/>
                          <a:latin typeface="Calibri"/>
                        </a:rPr>
                        <a:t>RECURSOS</a:t>
                      </a:r>
                      <a:br>
                        <a:rPr lang="es-CL" sz="600" b="1" i="0" u="none" strike="noStrike" dirty="0">
                          <a:solidFill>
                            <a:srgbClr val="000000"/>
                          </a:solidFill>
                          <a:effectLst/>
                          <a:latin typeface="Calibri"/>
                        </a:rPr>
                      </a:br>
                      <a:r>
                        <a:rPr lang="es-CL" sz="600" b="1" i="0" u="none" strike="noStrike" dirty="0">
                          <a:solidFill>
                            <a:srgbClr val="000000"/>
                          </a:solidFill>
                          <a:effectLst/>
                          <a:latin typeface="Calibri"/>
                        </a:rPr>
                        <a:t>(M$)</a:t>
                      </a:r>
                    </a:p>
                  </a:txBody>
                  <a:tcPr marL="3616" marR="3616" marT="36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extLst>
                  <a:ext uri="{0D108BD9-81ED-4DB2-BD59-A6C34878D82A}">
                    <a16:rowId xmlns:a16="http://schemas.microsoft.com/office/drawing/2014/main" val="10002"/>
                  </a:ext>
                </a:extLst>
              </a:tr>
              <a:tr h="223313">
                <a:tc rowSpan="4">
                  <a:txBody>
                    <a:bodyPr/>
                    <a:lstStyle/>
                    <a:p>
                      <a:pPr algn="ctr" fontAlgn="ctr"/>
                      <a:r>
                        <a:rPr lang="es-CL" sz="600" b="1" i="0" u="none" strike="noStrike" dirty="0">
                          <a:solidFill>
                            <a:srgbClr val="000000"/>
                          </a:solidFill>
                          <a:effectLst/>
                          <a:latin typeface="Calibri"/>
                        </a:rPr>
                        <a:t>2019-2022</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1" i="0" u="none" strike="noStrike" dirty="0">
                          <a:solidFill>
                            <a:srgbClr val="000000"/>
                          </a:solidFill>
                          <a:effectLst/>
                          <a:latin typeface="Calibri"/>
                        </a:rPr>
                        <a:t>PILOTO</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600</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600</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120.000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5.400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300</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60.000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1.800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60</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1.200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300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30</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UF 42.000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1.211</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UF 231.911</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es-CL" sz="600" b="1" i="0" u="none" strike="noStrike" dirty="0">
                          <a:solidFill>
                            <a:srgbClr val="000000"/>
                          </a:solidFill>
                          <a:effectLst/>
                          <a:latin typeface="Calibri"/>
                        </a:rPr>
                        <a:t>M$ 15.612.773</a:t>
                      </a:r>
                    </a:p>
                  </a:txBody>
                  <a:tcPr marL="3616" marR="3616" marT="36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fontAlgn="ctr"/>
                      <a:r>
                        <a:rPr lang="es-CL" sz="600" b="0" i="0" u="none" strike="noStrike" dirty="0">
                          <a:solidFill>
                            <a:srgbClr val="000000"/>
                          </a:solidFill>
                          <a:effectLst/>
                          <a:latin typeface="Calibri"/>
                        </a:rPr>
                        <a:t>M$ 29.950</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fontAlgn="ctr"/>
                      <a:r>
                        <a:rPr lang="es-CL" sz="600" b="0" i="0" u="none" strike="noStrike" dirty="0">
                          <a:solidFill>
                            <a:srgbClr val="000000"/>
                          </a:solidFill>
                          <a:effectLst/>
                          <a:latin typeface="Calibri"/>
                        </a:rPr>
                        <a:t>36</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fontAlgn="ctr"/>
                      <a:r>
                        <a:rPr lang="es-CL" sz="600" b="1" i="0" u="none" strike="noStrike" dirty="0">
                          <a:solidFill>
                            <a:srgbClr val="000000"/>
                          </a:solidFill>
                          <a:effectLst/>
                          <a:latin typeface="Calibri"/>
                        </a:rPr>
                        <a:t>M$ 1.078.200</a:t>
                      </a:r>
                    </a:p>
                  </a:txBody>
                  <a:tcPr marL="3616" marR="3616" marT="36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fontAlgn="ctr"/>
                      <a:r>
                        <a:rPr lang="es-CL" sz="600" b="1" i="0" u="none" strike="noStrike" dirty="0">
                          <a:solidFill>
                            <a:srgbClr val="000000"/>
                          </a:solidFill>
                          <a:effectLst/>
                          <a:latin typeface="Calibri"/>
                        </a:rPr>
                        <a:t>M$ 16.690.973</a:t>
                      </a:r>
                    </a:p>
                  </a:txBody>
                  <a:tcPr marL="3616" marR="3616" marT="36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3313">
                <a:tc vMerge="1">
                  <a:txBody>
                    <a:bodyPr/>
                    <a:lstStyle/>
                    <a:p>
                      <a:endParaRPr lang="es-CL"/>
                    </a:p>
                  </a:txBody>
                  <a:tcPr/>
                </a:tc>
                <a:tc>
                  <a:txBody>
                    <a:bodyPr/>
                    <a:lstStyle/>
                    <a:p>
                      <a:pPr algn="ctr" fontAlgn="ctr"/>
                      <a:r>
                        <a:rPr lang="es-CL" sz="600" b="1" i="0" u="none" strike="noStrike" dirty="0">
                          <a:solidFill>
                            <a:srgbClr val="000000"/>
                          </a:solidFill>
                          <a:effectLst/>
                          <a:latin typeface="Calibri"/>
                        </a:rPr>
                        <a:t>I</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491</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491</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98.200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4.419</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246</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49.200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1.476</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50</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1.000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250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25</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UF 35.000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1.009</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UF 190.554</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extLst>
                  <a:ext uri="{0D108BD9-81ED-4DB2-BD59-A6C34878D82A}">
                    <a16:rowId xmlns:a16="http://schemas.microsoft.com/office/drawing/2014/main" val="10004"/>
                  </a:ext>
                </a:extLst>
              </a:tr>
              <a:tr h="223313">
                <a:tc vMerge="1">
                  <a:txBody>
                    <a:bodyPr/>
                    <a:lstStyle/>
                    <a:p>
                      <a:endParaRPr lang="es-CL"/>
                    </a:p>
                  </a:txBody>
                  <a:tcPr/>
                </a:tc>
                <a:tc>
                  <a:txBody>
                    <a:bodyPr/>
                    <a:lstStyle/>
                    <a:p>
                      <a:pPr algn="ctr" fontAlgn="ctr"/>
                      <a:r>
                        <a:rPr lang="es-CL" sz="600" b="1" i="0" u="none" strike="noStrike" dirty="0">
                          <a:solidFill>
                            <a:srgbClr val="000000"/>
                          </a:solidFill>
                          <a:effectLst/>
                          <a:latin typeface="Calibri"/>
                        </a:rPr>
                        <a:t>II</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360</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360</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72.000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3.240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180</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36.000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1.080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36</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720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180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18</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UF 25.200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726</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UF 139.146</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extLst>
                  <a:ext uri="{0D108BD9-81ED-4DB2-BD59-A6C34878D82A}">
                    <a16:rowId xmlns:a16="http://schemas.microsoft.com/office/drawing/2014/main" val="10005"/>
                  </a:ext>
                </a:extLst>
              </a:tr>
              <a:tr h="275246">
                <a:tc vMerge="1">
                  <a:txBody>
                    <a:bodyPr/>
                    <a:lstStyle/>
                    <a:p>
                      <a:endParaRPr lang="es-CL"/>
                    </a:p>
                  </a:txBody>
                  <a:tcPr/>
                </a:tc>
                <a:tc gridSpan="2">
                  <a:txBody>
                    <a:bodyPr/>
                    <a:lstStyle/>
                    <a:p>
                      <a:pPr algn="l" fontAlgn="ctr"/>
                      <a:r>
                        <a:rPr lang="es-CL" sz="600" b="1" i="0" u="none" strike="noStrike" dirty="0">
                          <a:solidFill>
                            <a:srgbClr val="FFFFFF"/>
                          </a:solidFill>
                          <a:effectLst/>
                          <a:latin typeface="Calibri"/>
                        </a:rPr>
                        <a:t>SUBTOTAL</a:t>
                      </a:r>
                    </a:p>
                  </a:txBody>
                  <a:tcPr marL="3616" marR="3616" marT="3616"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s-CL"/>
                    </a:p>
                  </a:txBody>
                  <a:tcPr/>
                </a:tc>
                <a:tc>
                  <a:txBody>
                    <a:bodyPr/>
                    <a:lstStyle/>
                    <a:p>
                      <a:pPr algn="ctr" fontAlgn="ctr"/>
                      <a:r>
                        <a:rPr lang="es-CL" sz="600" b="1" i="0" u="none" strike="noStrike" dirty="0">
                          <a:solidFill>
                            <a:srgbClr val="000000"/>
                          </a:solidFill>
                          <a:effectLst/>
                          <a:latin typeface="Calibri"/>
                        </a:rPr>
                        <a:t>1.451</a:t>
                      </a:r>
                    </a:p>
                  </a:txBody>
                  <a:tcPr marL="3616" marR="3616" marT="3616" marB="0" anchor="ctr">
                    <a:lnL>
                      <a:noFill/>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290.200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13.059</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1" i="0" u="none" strike="noStrike" dirty="0">
                          <a:solidFill>
                            <a:srgbClr val="000000"/>
                          </a:solidFill>
                          <a:effectLst/>
                          <a:latin typeface="Calibri"/>
                        </a:rPr>
                        <a:t>726</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145.200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4.356</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1" i="0" u="none" strike="noStrike" dirty="0">
                          <a:solidFill>
                            <a:srgbClr val="000000"/>
                          </a:solidFill>
                          <a:effectLst/>
                          <a:latin typeface="Calibri"/>
                        </a:rPr>
                        <a:t>146</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2.920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730</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1" i="0" u="none" strike="noStrike" dirty="0">
                          <a:solidFill>
                            <a:srgbClr val="000000"/>
                          </a:solidFill>
                          <a:effectLst/>
                          <a:latin typeface="Calibri"/>
                        </a:rPr>
                        <a:t>73</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102.200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2.946</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1" i="0" u="none" strike="noStrike" dirty="0">
                          <a:solidFill>
                            <a:srgbClr val="000000"/>
                          </a:solidFill>
                          <a:effectLst/>
                          <a:latin typeface="Calibri"/>
                        </a:rPr>
                        <a:t>UF 561.611</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extLst>
                  <a:ext uri="{0D108BD9-81ED-4DB2-BD59-A6C34878D82A}">
                    <a16:rowId xmlns:a16="http://schemas.microsoft.com/office/drawing/2014/main" val="10006"/>
                  </a:ext>
                </a:extLst>
              </a:tr>
              <a:tr h="136516">
                <a:tc>
                  <a:txBody>
                    <a:bodyPr/>
                    <a:lstStyle/>
                    <a:p>
                      <a:pPr algn="ctr" fontAlgn="ctr"/>
                      <a:endParaRPr lang="es-CL" sz="600" b="1"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1"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1"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1"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1"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1"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23313">
                <a:tc rowSpan="4">
                  <a:txBody>
                    <a:bodyPr/>
                    <a:lstStyle/>
                    <a:p>
                      <a:pPr algn="ctr" fontAlgn="ctr"/>
                      <a:r>
                        <a:rPr lang="es-CL" sz="600" b="1" i="0" u="none" strike="noStrike" dirty="0">
                          <a:solidFill>
                            <a:srgbClr val="000000"/>
                          </a:solidFill>
                          <a:effectLst/>
                          <a:latin typeface="Calibri"/>
                        </a:rPr>
                        <a:t>2022-2025</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1" i="0" u="none" strike="noStrike" dirty="0">
                          <a:solidFill>
                            <a:srgbClr val="000000"/>
                          </a:solidFill>
                          <a:effectLst/>
                          <a:latin typeface="Calibri"/>
                        </a:rPr>
                        <a:t>III</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320</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320</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64.000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2.880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160</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32.000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960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32</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640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160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16</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UF 22.400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646</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UF 123.686</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es-CL" sz="600" b="1" i="0" u="none" strike="noStrike" dirty="0">
                          <a:solidFill>
                            <a:srgbClr val="000000"/>
                          </a:solidFill>
                          <a:effectLst/>
                          <a:latin typeface="Calibri"/>
                        </a:rPr>
                        <a:t>M$ 15.694.015</a:t>
                      </a:r>
                    </a:p>
                  </a:txBody>
                  <a:tcPr marL="3616" marR="3616" marT="36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fontAlgn="ctr"/>
                      <a:r>
                        <a:rPr lang="es-CL" sz="600" b="0" i="0" u="none" strike="noStrike" dirty="0">
                          <a:solidFill>
                            <a:srgbClr val="000000"/>
                          </a:solidFill>
                          <a:effectLst/>
                          <a:latin typeface="Calibri"/>
                        </a:rPr>
                        <a:t>M$ 29.950</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fontAlgn="ctr"/>
                      <a:r>
                        <a:rPr lang="es-CL" sz="600" b="0" i="0" u="none" strike="noStrike" dirty="0">
                          <a:solidFill>
                            <a:srgbClr val="000000"/>
                          </a:solidFill>
                          <a:effectLst/>
                          <a:latin typeface="Calibri"/>
                        </a:rPr>
                        <a:t>36</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fontAlgn="ctr"/>
                      <a:r>
                        <a:rPr lang="es-CL" sz="600" b="1" i="0" u="none" strike="noStrike" dirty="0">
                          <a:solidFill>
                            <a:srgbClr val="000000"/>
                          </a:solidFill>
                          <a:effectLst/>
                          <a:latin typeface="Calibri"/>
                        </a:rPr>
                        <a:t>M$ 1.078.200</a:t>
                      </a:r>
                    </a:p>
                  </a:txBody>
                  <a:tcPr marL="3616" marR="3616" marT="36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fontAlgn="ctr"/>
                      <a:r>
                        <a:rPr lang="es-CL" sz="600" b="1" i="0" u="none" strike="noStrike" dirty="0">
                          <a:solidFill>
                            <a:srgbClr val="000000"/>
                          </a:solidFill>
                          <a:effectLst/>
                          <a:latin typeface="Calibri"/>
                        </a:rPr>
                        <a:t>M$ 16.772.215</a:t>
                      </a:r>
                    </a:p>
                  </a:txBody>
                  <a:tcPr marL="3616" marR="3616" marT="36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23313">
                <a:tc vMerge="1">
                  <a:txBody>
                    <a:bodyPr/>
                    <a:lstStyle/>
                    <a:p>
                      <a:endParaRPr lang="es-CL"/>
                    </a:p>
                  </a:txBody>
                  <a:tcPr>
                    <a:lnT w="12700" cap="flat" cmpd="sng" algn="ctr">
                      <a:solidFill>
                        <a:srgbClr val="000000"/>
                      </a:solidFill>
                      <a:prstDash val="solid"/>
                      <a:round/>
                      <a:headEnd type="none" w="med" len="med"/>
                      <a:tailEnd type="none" w="med" len="med"/>
                    </a:lnT>
                  </a:tcPr>
                </a:tc>
                <a:tc>
                  <a:txBody>
                    <a:bodyPr/>
                    <a:lstStyle/>
                    <a:p>
                      <a:pPr algn="ctr" fontAlgn="ctr"/>
                      <a:r>
                        <a:rPr lang="es-CL" sz="600" b="1" i="0" u="none" strike="noStrike" dirty="0">
                          <a:solidFill>
                            <a:srgbClr val="000000"/>
                          </a:solidFill>
                          <a:effectLst/>
                          <a:latin typeface="Calibri"/>
                        </a:rPr>
                        <a:t>IV</a:t>
                      </a:r>
                    </a:p>
                  </a:txBody>
                  <a:tcPr marL="3616" marR="3616" marT="3616" marB="0" anchor="ctr">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304</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304</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60.800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2.736</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152</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30.400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912</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31</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620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155</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16</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UF 22.400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646</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UF 118.669</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L"/>
                    </a:p>
                  </a:txBody>
                  <a:tcPr>
                    <a:lnL w="635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vMerge="1">
                  <a:txBody>
                    <a:bodyPr/>
                    <a:lstStyle/>
                    <a:p>
                      <a:endParaRPr lang="es-CL"/>
                    </a:p>
                  </a:txBody>
                  <a:tcPr>
                    <a:lnT w="12700" cap="flat" cmpd="sng" algn="ctr">
                      <a:solidFill>
                        <a:srgbClr val="000000"/>
                      </a:solidFill>
                      <a:prstDash val="solid"/>
                      <a:round/>
                      <a:headEnd type="none" w="med" len="med"/>
                      <a:tailEnd type="none" w="med" len="med"/>
                    </a:lnT>
                  </a:tcPr>
                </a:tc>
                <a:tc vMerge="1">
                  <a:txBody>
                    <a:bodyPr/>
                    <a:lstStyle/>
                    <a:p>
                      <a:endParaRPr lang="es-CL"/>
                    </a:p>
                  </a:txBody>
                  <a:tcPr>
                    <a:lnT w="12700" cap="flat" cmpd="sng" algn="ctr">
                      <a:solidFill>
                        <a:srgbClr val="000000"/>
                      </a:solidFill>
                      <a:prstDash val="solid"/>
                      <a:round/>
                      <a:headEnd type="none" w="med" len="med"/>
                      <a:tailEnd type="none" w="med" len="med"/>
                    </a:lnT>
                  </a:tcPr>
                </a:tc>
                <a:tc vMerge="1">
                  <a:txBody>
                    <a:bodyPr/>
                    <a:lstStyle/>
                    <a:p>
                      <a:endParaRPr lang="es-CL"/>
                    </a:p>
                  </a:txBody>
                  <a:tcPr>
                    <a:lnT w="12700" cap="flat" cmpd="sng" algn="ctr">
                      <a:solidFill>
                        <a:srgbClr val="000000"/>
                      </a:solidFill>
                      <a:prstDash val="solid"/>
                      <a:round/>
                      <a:headEnd type="none" w="med" len="med"/>
                      <a:tailEnd type="none" w="med" len="med"/>
                    </a:lnT>
                  </a:tcPr>
                </a:tc>
                <a:tc vMerge="1">
                  <a:txBody>
                    <a:bodyPr/>
                    <a:lstStyle/>
                    <a:p>
                      <a:endParaRPr lang="es-CL"/>
                    </a:p>
                  </a:txBody>
                  <a:tcPr>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09"/>
                  </a:ext>
                </a:extLst>
              </a:tr>
              <a:tr h="223313">
                <a:tc vMerge="1">
                  <a:txBody>
                    <a:bodyPr/>
                    <a:lstStyle/>
                    <a:p>
                      <a:endParaRPr lang="es-CL"/>
                    </a:p>
                  </a:txBody>
                  <a:tcPr/>
                </a:tc>
                <a:tc>
                  <a:txBody>
                    <a:bodyPr/>
                    <a:lstStyle/>
                    <a:p>
                      <a:pPr algn="ctr" fontAlgn="ctr"/>
                      <a:r>
                        <a:rPr lang="es-CL" sz="600" b="1" i="0" u="none" strike="noStrike" dirty="0">
                          <a:solidFill>
                            <a:srgbClr val="000000"/>
                          </a:solidFill>
                          <a:effectLst/>
                          <a:latin typeface="Calibri"/>
                        </a:rPr>
                        <a:t>V</a:t>
                      </a:r>
                    </a:p>
                  </a:txBody>
                  <a:tcPr marL="3616" marR="3616" marT="3616" marB="0" anchor="ctr">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832</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832</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166.400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7.488</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416</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83.200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2.496</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84</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1.680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420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42</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UF 58.800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1.695</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UF 322.179</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L"/>
                    </a:p>
                  </a:txBody>
                  <a:tcPr>
                    <a:lnL w="6350" cap="flat" cmpd="sng" algn="ctr">
                      <a:solidFill>
                        <a:srgbClr val="000000"/>
                      </a:solidFill>
                      <a:prstDash val="solid"/>
                      <a:round/>
                      <a:headEnd type="none" w="med" len="med"/>
                      <a:tailEnd type="none" w="med" len="med"/>
                    </a:lnL>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extLst>
                  <a:ext uri="{0D108BD9-81ED-4DB2-BD59-A6C34878D82A}">
                    <a16:rowId xmlns:a16="http://schemas.microsoft.com/office/drawing/2014/main" val="10010"/>
                  </a:ext>
                </a:extLst>
              </a:tr>
              <a:tr h="275246">
                <a:tc vMerge="1">
                  <a:txBody>
                    <a:bodyPr/>
                    <a:lstStyle/>
                    <a:p>
                      <a:endParaRPr lang="es-CL"/>
                    </a:p>
                  </a:txBody>
                  <a:tcPr/>
                </a:tc>
                <a:tc gridSpan="2">
                  <a:txBody>
                    <a:bodyPr/>
                    <a:lstStyle/>
                    <a:p>
                      <a:pPr algn="l" fontAlgn="ctr"/>
                      <a:r>
                        <a:rPr lang="es-CL" sz="600" b="1" i="0" u="none" strike="noStrike" dirty="0">
                          <a:solidFill>
                            <a:srgbClr val="FFFFFF"/>
                          </a:solidFill>
                          <a:effectLst/>
                          <a:latin typeface="Calibri"/>
                        </a:rPr>
                        <a:t>SUBTOTAL</a:t>
                      </a:r>
                    </a:p>
                  </a:txBody>
                  <a:tcPr marL="3616" marR="3616" marT="3616" marB="0" anchor="ctr">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s-CL"/>
                    </a:p>
                  </a:txBody>
                  <a:tcPr/>
                </a:tc>
                <a:tc>
                  <a:txBody>
                    <a:bodyPr/>
                    <a:lstStyle/>
                    <a:p>
                      <a:pPr algn="ctr" fontAlgn="ctr"/>
                      <a:r>
                        <a:rPr lang="es-CL" sz="600" b="1" i="0" u="none" strike="noStrike" dirty="0">
                          <a:solidFill>
                            <a:srgbClr val="000000"/>
                          </a:solidFill>
                          <a:effectLst/>
                          <a:latin typeface="Calibri"/>
                        </a:rPr>
                        <a:t>1.456</a:t>
                      </a:r>
                    </a:p>
                  </a:txBody>
                  <a:tcPr marL="3616" marR="3616" marT="3616" marB="0" anchor="ctr">
                    <a:lnL>
                      <a:noFill/>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291.200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13.104</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1" i="0" u="none" strike="noStrike" dirty="0">
                          <a:solidFill>
                            <a:srgbClr val="000000"/>
                          </a:solidFill>
                          <a:effectLst/>
                          <a:latin typeface="Calibri"/>
                        </a:rPr>
                        <a:t>728</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145.600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4.368</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1" i="0" u="none" strike="noStrike" dirty="0">
                          <a:solidFill>
                            <a:srgbClr val="000000"/>
                          </a:solidFill>
                          <a:effectLst/>
                          <a:latin typeface="Calibri"/>
                        </a:rPr>
                        <a:t>147</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2.940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735</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1" i="0" u="none" strike="noStrike" dirty="0">
                          <a:solidFill>
                            <a:srgbClr val="000000"/>
                          </a:solidFill>
                          <a:effectLst/>
                          <a:latin typeface="Calibri"/>
                        </a:rPr>
                        <a:t>74</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103.600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2.986</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1" i="0" u="none" strike="noStrike" dirty="0">
                          <a:solidFill>
                            <a:srgbClr val="000000"/>
                          </a:solidFill>
                          <a:effectLst/>
                          <a:latin typeface="Calibri"/>
                        </a:rPr>
                        <a:t>UF 564.533</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L"/>
                    </a:p>
                  </a:txBody>
                  <a:tcPr>
                    <a:lnL w="6350" cap="flat" cmpd="sng" algn="ctr">
                      <a:solidFill>
                        <a:srgbClr val="000000"/>
                      </a:solidFill>
                      <a:prstDash val="solid"/>
                      <a:round/>
                      <a:headEnd type="none" w="med" len="med"/>
                      <a:tailEnd type="none" w="med" len="med"/>
                    </a:lnL>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extLst>
                  <a:ext uri="{0D108BD9-81ED-4DB2-BD59-A6C34878D82A}">
                    <a16:rowId xmlns:a16="http://schemas.microsoft.com/office/drawing/2014/main" val="10011"/>
                  </a:ext>
                </a:extLst>
              </a:tr>
              <a:tr h="136516">
                <a:tc>
                  <a:txBody>
                    <a:bodyPr/>
                    <a:lstStyle/>
                    <a:p>
                      <a:pPr algn="ctr" fontAlgn="ctr"/>
                      <a:endParaRPr lang="es-CL" sz="600" b="1"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1"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1"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1"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1"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1"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23313">
                <a:tc rowSpan="4">
                  <a:txBody>
                    <a:bodyPr/>
                    <a:lstStyle/>
                    <a:p>
                      <a:pPr algn="ctr" fontAlgn="ctr"/>
                      <a:r>
                        <a:rPr lang="es-CL" sz="600" b="1" i="0" u="none" strike="noStrike" dirty="0">
                          <a:solidFill>
                            <a:srgbClr val="000000"/>
                          </a:solidFill>
                          <a:effectLst/>
                          <a:latin typeface="Calibri"/>
                        </a:rPr>
                        <a:t>2025-2028</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1" i="0" u="none" strike="noStrike" dirty="0">
                          <a:solidFill>
                            <a:srgbClr val="000000"/>
                          </a:solidFill>
                          <a:effectLst/>
                          <a:latin typeface="Calibri"/>
                        </a:rPr>
                        <a:t>VI</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410</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410</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82.000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3.690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205</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41.000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1.230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41</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820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205</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21</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UF 29.400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847</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UF 159.192</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es-CL" sz="600" b="1" i="0" u="none" strike="noStrike" dirty="0">
                          <a:solidFill>
                            <a:srgbClr val="000000"/>
                          </a:solidFill>
                          <a:effectLst/>
                          <a:latin typeface="Calibri"/>
                        </a:rPr>
                        <a:t>M$ 10.570.325</a:t>
                      </a:r>
                    </a:p>
                  </a:txBody>
                  <a:tcPr marL="3616" marR="3616" marT="36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fontAlgn="ctr"/>
                      <a:r>
                        <a:rPr lang="es-CL" sz="600" b="0" i="0" u="none" strike="noStrike" dirty="0">
                          <a:solidFill>
                            <a:srgbClr val="000000"/>
                          </a:solidFill>
                          <a:effectLst/>
                          <a:latin typeface="Calibri"/>
                        </a:rPr>
                        <a:t>M$ 29.950</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fontAlgn="ctr"/>
                      <a:r>
                        <a:rPr lang="es-CL" sz="600" b="0" i="0" u="none" strike="noStrike" dirty="0">
                          <a:solidFill>
                            <a:srgbClr val="000000"/>
                          </a:solidFill>
                          <a:effectLst/>
                          <a:latin typeface="Calibri"/>
                        </a:rPr>
                        <a:t>36</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fontAlgn="ctr"/>
                      <a:r>
                        <a:rPr lang="es-CL" sz="600" b="1" i="0" u="none" strike="noStrike" dirty="0">
                          <a:solidFill>
                            <a:srgbClr val="000000"/>
                          </a:solidFill>
                          <a:effectLst/>
                          <a:latin typeface="Calibri"/>
                        </a:rPr>
                        <a:t>M$ 1.078.200</a:t>
                      </a:r>
                    </a:p>
                  </a:txBody>
                  <a:tcPr marL="3616" marR="3616" marT="36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fontAlgn="ctr"/>
                      <a:r>
                        <a:rPr lang="es-CL" sz="600" b="1" i="0" u="none" strike="noStrike" dirty="0">
                          <a:solidFill>
                            <a:srgbClr val="000000"/>
                          </a:solidFill>
                          <a:effectLst/>
                          <a:latin typeface="Calibri"/>
                        </a:rPr>
                        <a:t>M$ 11.648.525</a:t>
                      </a:r>
                    </a:p>
                  </a:txBody>
                  <a:tcPr marL="3616" marR="3616" marT="36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23313">
                <a:tc vMerge="1">
                  <a:txBody>
                    <a:bodyPr/>
                    <a:lstStyle/>
                    <a:p>
                      <a:endParaRPr lang="es-CL"/>
                    </a:p>
                  </a:txBody>
                  <a:tcPr>
                    <a:lnT w="12700" cap="flat" cmpd="sng" algn="ctr">
                      <a:solidFill>
                        <a:srgbClr val="000000"/>
                      </a:solidFill>
                      <a:prstDash val="solid"/>
                      <a:round/>
                      <a:headEnd type="none" w="med" len="med"/>
                      <a:tailEnd type="none" w="med" len="med"/>
                    </a:lnT>
                  </a:tcPr>
                </a:tc>
                <a:tc>
                  <a:txBody>
                    <a:bodyPr/>
                    <a:lstStyle/>
                    <a:p>
                      <a:pPr algn="ctr" fontAlgn="ctr"/>
                      <a:r>
                        <a:rPr lang="es-CL" sz="600" b="1" i="0" u="none" strike="noStrike" dirty="0">
                          <a:solidFill>
                            <a:srgbClr val="000000"/>
                          </a:solidFill>
                          <a:effectLst/>
                          <a:latin typeface="Calibri"/>
                        </a:rPr>
                        <a:t>VII</a:t>
                      </a:r>
                    </a:p>
                  </a:txBody>
                  <a:tcPr marL="3616" marR="3616" marT="3616" marB="0" anchor="ctr">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270</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270</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54.000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2.430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135</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27.000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810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27</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540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135</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14</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UF 19.600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565</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UF 105.080</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L"/>
                    </a:p>
                  </a:txBody>
                  <a:tcPr>
                    <a:lnL w="635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vMerge="1">
                  <a:txBody>
                    <a:bodyPr/>
                    <a:lstStyle/>
                    <a:p>
                      <a:endParaRPr lang="es-CL"/>
                    </a:p>
                  </a:txBody>
                  <a:tcPr>
                    <a:lnT w="12700" cap="flat" cmpd="sng" algn="ctr">
                      <a:solidFill>
                        <a:srgbClr val="000000"/>
                      </a:solidFill>
                      <a:prstDash val="solid"/>
                      <a:round/>
                      <a:headEnd type="none" w="med" len="med"/>
                      <a:tailEnd type="none" w="med" len="med"/>
                    </a:lnT>
                  </a:tcPr>
                </a:tc>
                <a:tc vMerge="1">
                  <a:txBody>
                    <a:bodyPr/>
                    <a:lstStyle/>
                    <a:p>
                      <a:endParaRPr lang="es-CL"/>
                    </a:p>
                  </a:txBody>
                  <a:tcPr>
                    <a:lnT w="12700" cap="flat" cmpd="sng" algn="ctr">
                      <a:solidFill>
                        <a:srgbClr val="000000"/>
                      </a:solidFill>
                      <a:prstDash val="solid"/>
                      <a:round/>
                      <a:headEnd type="none" w="med" len="med"/>
                      <a:tailEnd type="none" w="med" len="med"/>
                    </a:lnT>
                  </a:tcPr>
                </a:tc>
                <a:tc vMerge="1">
                  <a:txBody>
                    <a:bodyPr/>
                    <a:lstStyle/>
                    <a:p>
                      <a:endParaRPr lang="es-CL"/>
                    </a:p>
                  </a:txBody>
                  <a:tcPr>
                    <a:lnT w="12700" cap="flat" cmpd="sng" algn="ctr">
                      <a:solidFill>
                        <a:srgbClr val="000000"/>
                      </a:solidFill>
                      <a:prstDash val="solid"/>
                      <a:round/>
                      <a:headEnd type="none" w="med" len="med"/>
                      <a:tailEnd type="none" w="med" len="med"/>
                    </a:lnT>
                  </a:tcPr>
                </a:tc>
                <a:tc vMerge="1">
                  <a:txBody>
                    <a:bodyPr/>
                    <a:lstStyle/>
                    <a:p>
                      <a:endParaRPr lang="es-CL"/>
                    </a:p>
                  </a:txBody>
                  <a:tcPr>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14"/>
                  </a:ext>
                </a:extLst>
              </a:tr>
              <a:tr h="223313">
                <a:tc vMerge="1">
                  <a:txBody>
                    <a:bodyPr/>
                    <a:lstStyle/>
                    <a:p>
                      <a:endParaRPr lang="es-CL"/>
                    </a:p>
                  </a:txBody>
                  <a:tcPr/>
                </a:tc>
                <a:tc>
                  <a:txBody>
                    <a:bodyPr/>
                    <a:lstStyle/>
                    <a:p>
                      <a:pPr algn="ctr" fontAlgn="ctr"/>
                      <a:r>
                        <a:rPr lang="es-CL" sz="600" b="1" i="0" u="none" strike="noStrike" dirty="0">
                          <a:solidFill>
                            <a:srgbClr val="000000"/>
                          </a:solidFill>
                          <a:effectLst/>
                          <a:latin typeface="Calibri"/>
                        </a:rPr>
                        <a:t>VIII</a:t>
                      </a:r>
                    </a:p>
                  </a:txBody>
                  <a:tcPr marL="3616" marR="3616" marT="3616" marB="0" anchor="ctr">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300</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300</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60.000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2.700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150</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30.000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900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30</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600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150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15</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UF 21.000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605</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UF 115.955</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L"/>
                    </a:p>
                  </a:txBody>
                  <a:tcPr>
                    <a:lnL w="6350" cap="flat" cmpd="sng" algn="ctr">
                      <a:solidFill>
                        <a:srgbClr val="000000"/>
                      </a:solidFill>
                      <a:prstDash val="solid"/>
                      <a:round/>
                      <a:headEnd type="none" w="med" len="med"/>
                      <a:tailEnd type="none" w="med" len="med"/>
                    </a:lnL>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extLst>
                  <a:ext uri="{0D108BD9-81ED-4DB2-BD59-A6C34878D82A}">
                    <a16:rowId xmlns:a16="http://schemas.microsoft.com/office/drawing/2014/main" val="10015"/>
                  </a:ext>
                </a:extLst>
              </a:tr>
              <a:tr h="275246">
                <a:tc vMerge="1">
                  <a:txBody>
                    <a:bodyPr/>
                    <a:lstStyle/>
                    <a:p>
                      <a:endParaRPr lang="es-CL"/>
                    </a:p>
                  </a:txBody>
                  <a:tcPr/>
                </a:tc>
                <a:tc gridSpan="2">
                  <a:txBody>
                    <a:bodyPr/>
                    <a:lstStyle/>
                    <a:p>
                      <a:pPr algn="l" fontAlgn="ctr"/>
                      <a:r>
                        <a:rPr lang="es-CL" sz="600" b="1" i="0" u="none" strike="noStrike" dirty="0">
                          <a:solidFill>
                            <a:srgbClr val="FFFFFF"/>
                          </a:solidFill>
                          <a:effectLst/>
                          <a:latin typeface="Calibri"/>
                        </a:rPr>
                        <a:t>SUBTOTAL</a:t>
                      </a:r>
                    </a:p>
                  </a:txBody>
                  <a:tcPr marL="3616" marR="3616" marT="3616" marB="0" anchor="ctr">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s-CL"/>
                    </a:p>
                  </a:txBody>
                  <a:tcPr/>
                </a:tc>
                <a:tc>
                  <a:txBody>
                    <a:bodyPr/>
                    <a:lstStyle/>
                    <a:p>
                      <a:pPr algn="ctr" fontAlgn="ctr"/>
                      <a:r>
                        <a:rPr lang="es-CL" sz="600" b="1" i="0" u="none" strike="noStrike" dirty="0">
                          <a:solidFill>
                            <a:srgbClr val="000000"/>
                          </a:solidFill>
                          <a:effectLst/>
                          <a:latin typeface="Calibri"/>
                        </a:rPr>
                        <a:t>980</a:t>
                      </a:r>
                    </a:p>
                  </a:txBody>
                  <a:tcPr marL="3616" marR="3616" marT="3616" marB="0" anchor="ctr">
                    <a:lnL>
                      <a:noFill/>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196.000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8.820</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1" i="0" u="none" strike="noStrike" dirty="0">
                          <a:solidFill>
                            <a:srgbClr val="000000"/>
                          </a:solidFill>
                          <a:effectLst/>
                          <a:latin typeface="Calibri"/>
                        </a:rPr>
                        <a:t>490</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98.000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2.940</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1" i="0" u="none" strike="noStrike" dirty="0">
                          <a:solidFill>
                            <a:srgbClr val="000000"/>
                          </a:solidFill>
                          <a:effectLst/>
                          <a:latin typeface="Calibri"/>
                        </a:rPr>
                        <a:t>98</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1.960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490</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1" i="0" u="none" strike="noStrike" dirty="0">
                          <a:solidFill>
                            <a:srgbClr val="000000"/>
                          </a:solidFill>
                          <a:effectLst/>
                          <a:latin typeface="Calibri"/>
                        </a:rPr>
                        <a:t>50</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70.000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2.018</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1" i="0" u="none" strike="noStrike" dirty="0">
                          <a:solidFill>
                            <a:srgbClr val="000000"/>
                          </a:solidFill>
                          <a:effectLst/>
                          <a:latin typeface="Calibri"/>
                        </a:rPr>
                        <a:t>UF 380.228</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L"/>
                    </a:p>
                  </a:txBody>
                  <a:tcPr>
                    <a:lnL w="6350" cap="flat" cmpd="sng" algn="ctr">
                      <a:solidFill>
                        <a:srgbClr val="000000"/>
                      </a:solidFill>
                      <a:prstDash val="solid"/>
                      <a:round/>
                      <a:headEnd type="none" w="med" len="med"/>
                      <a:tailEnd type="none" w="med" len="med"/>
                    </a:lnL>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extLst>
                  <a:ext uri="{0D108BD9-81ED-4DB2-BD59-A6C34878D82A}">
                    <a16:rowId xmlns:a16="http://schemas.microsoft.com/office/drawing/2014/main" val="10016"/>
                  </a:ext>
                </a:extLst>
              </a:tr>
              <a:tr h="136516">
                <a:tc>
                  <a:txBody>
                    <a:bodyPr/>
                    <a:lstStyle/>
                    <a:p>
                      <a:pPr algn="ctr" fontAlgn="ctr"/>
                      <a:endParaRPr lang="es-CL" sz="600" b="1"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1"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1"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1"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0"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1"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600" b="1"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321986">
                <a:tc gridSpan="3">
                  <a:txBody>
                    <a:bodyPr/>
                    <a:lstStyle/>
                    <a:p>
                      <a:pPr algn="ctr" fontAlgn="ctr"/>
                      <a:r>
                        <a:rPr lang="es-CL" sz="600" b="1" i="0" u="none" strike="noStrike" dirty="0">
                          <a:solidFill>
                            <a:srgbClr val="FFFFFF"/>
                          </a:solidFill>
                          <a:effectLst/>
                          <a:latin typeface="Calibri"/>
                        </a:rPr>
                        <a:t>TOTAL PLAN</a:t>
                      </a:r>
                    </a:p>
                  </a:txBody>
                  <a:tcPr marL="3616" marR="3616" marT="36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s-CL"/>
                    </a:p>
                  </a:txBody>
                  <a:tcPr/>
                </a:tc>
                <a:tc hMerge="1">
                  <a:txBody>
                    <a:bodyPr/>
                    <a:lstStyle/>
                    <a:p>
                      <a:endParaRPr lang="es-CL"/>
                    </a:p>
                  </a:txBody>
                  <a:tcPr/>
                </a:tc>
                <a:tc>
                  <a:txBody>
                    <a:bodyPr/>
                    <a:lstStyle/>
                    <a:p>
                      <a:pPr algn="ctr" fontAlgn="ctr"/>
                      <a:r>
                        <a:rPr lang="es-CL" sz="600" b="1" i="0" u="none" strike="noStrike" dirty="0">
                          <a:solidFill>
                            <a:srgbClr val="000000"/>
                          </a:solidFill>
                          <a:effectLst/>
                          <a:latin typeface="Calibri"/>
                        </a:rPr>
                        <a:t>3.887</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777.400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34.983</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1" i="0" u="none" strike="noStrike" dirty="0">
                          <a:solidFill>
                            <a:srgbClr val="000000"/>
                          </a:solidFill>
                          <a:effectLst/>
                          <a:latin typeface="Calibri"/>
                        </a:rPr>
                        <a:t>1.944</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388.800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11.664</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1" i="0" u="none" strike="noStrike" dirty="0">
                          <a:solidFill>
                            <a:srgbClr val="000000"/>
                          </a:solidFill>
                          <a:effectLst/>
                          <a:latin typeface="Calibri"/>
                        </a:rPr>
                        <a:t>391</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7.820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1.955</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1" i="0" u="none" strike="noStrike" dirty="0">
                          <a:solidFill>
                            <a:srgbClr val="000000"/>
                          </a:solidFill>
                          <a:effectLst/>
                          <a:latin typeface="Calibri"/>
                        </a:rPr>
                        <a:t>197</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275.800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7.949</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1" i="0" u="none" strike="noStrike" dirty="0">
                          <a:solidFill>
                            <a:srgbClr val="000000"/>
                          </a:solidFill>
                          <a:effectLst/>
                          <a:latin typeface="Calibri"/>
                        </a:rPr>
                        <a:t>UF 1.506.371</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1" i="0" u="none" strike="noStrike" dirty="0">
                          <a:solidFill>
                            <a:srgbClr val="000000"/>
                          </a:solidFill>
                          <a:effectLst/>
                          <a:latin typeface="Calibri"/>
                        </a:rPr>
                        <a:t>M$ 41.877.112</a:t>
                      </a:r>
                    </a:p>
                  </a:txBody>
                  <a:tcPr marL="3616" marR="3616" marT="36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CL" sz="600" b="1" i="0" u="none" strike="noStrike" dirty="0">
                          <a:solidFill>
                            <a:srgbClr val="000000"/>
                          </a:solidFill>
                          <a:effectLst/>
                          <a:latin typeface="Calibri"/>
                        </a:rPr>
                        <a:t> </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CL" sz="600" b="1" i="0" u="none" strike="noStrike" dirty="0">
                          <a:solidFill>
                            <a:srgbClr val="000000"/>
                          </a:solidFill>
                          <a:effectLst/>
                          <a:latin typeface="Calibri"/>
                        </a:rPr>
                        <a:t> </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ctr"/>
                      <a:r>
                        <a:rPr lang="es-CL" sz="600" b="1" i="0" u="none" strike="noStrike" dirty="0">
                          <a:solidFill>
                            <a:srgbClr val="000000"/>
                          </a:solidFill>
                          <a:effectLst/>
                          <a:latin typeface="Calibri"/>
                        </a:rPr>
                        <a:t>M$ 3.234.600</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ctr"/>
                      <a:r>
                        <a:rPr lang="es-CL" sz="600" b="1" i="0" u="none" strike="noStrike" dirty="0">
                          <a:solidFill>
                            <a:srgbClr val="000000"/>
                          </a:solidFill>
                          <a:effectLst/>
                          <a:latin typeface="Calibri"/>
                        </a:rPr>
                        <a:t>M$ 45.111.712</a:t>
                      </a:r>
                    </a:p>
                  </a:txBody>
                  <a:tcPr marL="3616" marR="3616" marT="36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bl>
          </a:graphicData>
        </a:graphic>
      </p:graphicFrame>
      <p:sp>
        <p:nvSpPr>
          <p:cNvPr id="9" name="12 Rectángulo redondeado">
            <a:extLst>
              <a:ext uri="{FF2B5EF4-FFF2-40B4-BE49-F238E27FC236}">
                <a16:creationId xmlns:a16="http://schemas.microsoft.com/office/drawing/2014/main" id="{08F105A1-1198-4B59-932A-CC195079FB70}"/>
              </a:ext>
            </a:extLst>
          </p:cNvPr>
          <p:cNvSpPr/>
          <p:nvPr/>
        </p:nvSpPr>
        <p:spPr>
          <a:xfrm>
            <a:off x="2842630" y="115908"/>
            <a:ext cx="3414006" cy="946651"/>
          </a:xfrm>
          <a:prstGeom prst="roundRect">
            <a:avLst/>
          </a:prstGeom>
          <a:solidFill>
            <a:schemeClr val="accent6">
              <a:lumMod val="75000"/>
            </a:schemeClr>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RECURSOS REGIONALES COMPLEMENTARIOS</a:t>
            </a:r>
          </a:p>
        </p:txBody>
      </p:sp>
      <p:sp>
        <p:nvSpPr>
          <p:cNvPr id="10" name="CuadroTexto 43">
            <a:extLst>
              <a:ext uri="{FF2B5EF4-FFF2-40B4-BE49-F238E27FC236}">
                <a16:creationId xmlns:a16="http://schemas.microsoft.com/office/drawing/2014/main" id="{8692E20B-8920-432B-A6AD-DB62F5AA7EBA}"/>
              </a:ext>
            </a:extLst>
          </p:cNvPr>
          <p:cNvSpPr txBox="1"/>
          <p:nvPr/>
        </p:nvSpPr>
        <p:spPr>
          <a:xfrm>
            <a:off x="6319048" y="746512"/>
            <a:ext cx="3030322" cy="502766"/>
          </a:xfrm>
          <a:prstGeom prst="rect">
            <a:avLst/>
          </a:prstGeom>
          <a:noFill/>
        </p:spPr>
        <p:txBody>
          <a:bodyPr wrap="square" lIns="91440" tIns="45720" rIns="91440" bIns="45720" rtlCol="0">
            <a:spAutoFit/>
          </a:bodyPr>
          <a:lstStyle/>
          <a:p>
            <a:pPr algn="r" eaLnBrk="1" hangingPunct="1">
              <a:defRPr/>
            </a:pPr>
            <a:r>
              <a:rPr lang="es-ES" altLang="es-CL" sz="2667" b="1" dirty="0"/>
              <a:t>PLAN PROPUESTO</a:t>
            </a:r>
          </a:p>
        </p:txBody>
      </p:sp>
      <p:sp>
        <p:nvSpPr>
          <p:cNvPr id="11" name="4 Rectángulo">
            <a:extLst>
              <a:ext uri="{FF2B5EF4-FFF2-40B4-BE49-F238E27FC236}">
                <a16:creationId xmlns:a16="http://schemas.microsoft.com/office/drawing/2014/main" id="{FEA7F784-1DD6-40CC-A27F-5585C127B2CB}"/>
              </a:ext>
            </a:extLst>
          </p:cNvPr>
          <p:cNvSpPr/>
          <p:nvPr/>
        </p:nvSpPr>
        <p:spPr>
          <a:xfrm>
            <a:off x="2970028" y="1249278"/>
            <a:ext cx="3420139" cy="369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eaLnBrk="1" hangingPunct="1">
              <a:defRPr/>
            </a:pPr>
            <a:r>
              <a:rPr lang="es-CL" b="1" dirty="0">
                <a:effectLst>
                  <a:outerShdw blurRad="38100" dist="38100" dir="2700000" algn="tl">
                    <a:srgbClr val="000000">
                      <a:alpha val="43137"/>
                    </a:srgbClr>
                  </a:outerShdw>
                </a:effectLst>
                <a:sym typeface="Verdana Bold"/>
              </a:rPr>
              <a:t>PLAN COMPLETO</a:t>
            </a:r>
            <a:endParaRPr lang="es-CL" dirty="0">
              <a:effectLst>
                <a:outerShdw blurRad="38100" dist="38100" dir="2700000" algn="tl">
                  <a:srgbClr val="000000">
                    <a:alpha val="43137"/>
                  </a:srgbClr>
                </a:outerShdw>
              </a:effectLst>
            </a:endParaRPr>
          </a:p>
        </p:txBody>
      </p:sp>
      <p:pic>
        <p:nvPicPr>
          <p:cNvPr id="12" name="Picture 3">
            <a:extLst>
              <a:ext uri="{FF2B5EF4-FFF2-40B4-BE49-F238E27FC236}">
                <a16:creationId xmlns:a16="http://schemas.microsoft.com/office/drawing/2014/main" id="{790FD4C2-861F-4BCC-A318-EBD0BEDA39F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9302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9"/>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2667">
                <a:solidFill>
                  <a:srgbClr val="595959"/>
                </a:solidFill>
                <a:latin typeface="Calibri" pitchFamily="34" charset="0"/>
                <a:ea typeface="ヒラギノ角ゴ Pro W3" charset="-128"/>
              </a:defRPr>
            </a:lvl1pPr>
            <a:lvl2pPr marL="990575" indent="-380990" eaLnBrk="0" hangingPunct="0">
              <a:spcBef>
                <a:spcPct val="20000"/>
              </a:spcBef>
              <a:buFont typeface="Arial" pitchFamily="34" charset="0"/>
              <a:buChar char="–"/>
              <a:defRPr>
                <a:solidFill>
                  <a:srgbClr val="595959"/>
                </a:solidFill>
                <a:latin typeface="Calibri" pitchFamily="34" charset="0"/>
                <a:ea typeface="ヒラギノ角ゴ Pro W3" charset="-128"/>
              </a:defRPr>
            </a:lvl2pPr>
            <a:lvl3pPr marL="1523962" indent="-304792" eaLnBrk="0" hangingPunct="0">
              <a:spcBef>
                <a:spcPct val="20000"/>
              </a:spcBef>
              <a:buFont typeface="Arial" pitchFamily="34" charset="0"/>
              <a:buChar char="•"/>
              <a:defRPr sz="2133">
                <a:solidFill>
                  <a:srgbClr val="595959"/>
                </a:solidFill>
                <a:latin typeface="Calibri" pitchFamily="34" charset="0"/>
                <a:ea typeface="ヒラギノ角ゴ Pro W3" charset="-128"/>
              </a:defRPr>
            </a:lvl3pPr>
            <a:lvl4pPr marL="2133547" indent="-304792" eaLnBrk="0" hangingPunct="0">
              <a:spcBef>
                <a:spcPct val="20000"/>
              </a:spcBef>
              <a:buFont typeface="Arial" pitchFamily="34" charset="0"/>
              <a:buChar char="–"/>
              <a:defRPr sz="1867">
                <a:solidFill>
                  <a:srgbClr val="595959"/>
                </a:solidFill>
                <a:latin typeface="Calibri" pitchFamily="34" charset="0"/>
                <a:ea typeface="ヒラギノ角ゴ Pro W3" charset="-128"/>
              </a:defRPr>
            </a:lvl4pPr>
            <a:lvl5pPr marL="2743131" indent="-304792" eaLnBrk="0" hangingPunct="0">
              <a:spcBef>
                <a:spcPct val="20000"/>
              </a:spcBef>
              <a:buFont typeface="Arial" pitchFamily="34" charset="0"/>
              <a:buChar char="»"/>
              <a:defRPr sz="1867">
                <a:solidFill>
                  <a:srgbClr val="595959"/>
                </a:solidFill>
                <a:latin typeface="Calibri" pitchFamily="34" charset="0"/>
                <a:ea typeface="ヒラギノ角ゴ Pro W3" charset="-128"/>
              </a:defRPr>
            </a:lvl5pPr>
            <a:lvl6pPr marL="3352716" indent="-304792" defTabSz="609585" eaLnBrk="0" fontAlgn="base" hangingPunct="0">
              <a:spcBef>
                <a:spcPct val="20000"/>
              </a:spcBef>
              <a:spcAft>
                <a:spcPct val="0"/>
              </a:spcAft>
              <a:buFont typeface="Arial" pitchFamily="34" charset="0"/>
              <a:buChar char="»"/>
              <a:defRPr sz="1867">
                <a:solidFill>
                  <a:srgbClr val="595959"/>
                </a:solidFill>
                <a:latin typeface="Calibri" pitchFamily="34" charset="0"/>
                <a:ea typeface="ヒラギノ角ゴ Pro W3" charset="-128"/>
              </a:defRPr>
            </a:lvl6pPr>
            <a:lvl7pPr marL="3962301" indent="-304792" defTabSz="609585" eaLnBrk="0" fontAlgn="base" hangingPunct="0">
              <a:spcBef>
                <a:spcPct val="20000"/>
              </a:spcBef>
              <a:spcAft>
                <a:spcPct val="0"/>
              </a:spcAft>
              <a:buFont typeface="Arial" pitchFamily="34" charset="0"/>
              <a:buChar char="»"/>
              <a:defRPr sz="1867">
                <a:solidFill>
                  <a:srgbClr val="595959"/>
                </a:solidFill>
                <a:latin typeface="Calibri" pitchFamily="34" charset="0"/>
                <a:ea typeface="ヒラギノ角ゴ Pro W3" charset="-128"/>
              </a:defRPr>
            </a:lvl7pPr>
            <a:lvl8pPr marL="4571886" indent="-304792" defTabSz="609585" eaLnBrk="0" fontAlgn="base" hangingPunct="0">
              <a:spcBef>
                <a:spcPct val="20000"/>
              </a:spcBef>
              <a:spcAft>
                <a:spcPct val="0"/>
              </a:spcAft>
              <a:buFont typeface="Arial" pitchFamily="34" charset="0"/>
              <a:buChar char="»"/>
              <a:defRPr sz="1867">
                <a:solidFill>
                  <a:srgbClr val="595959"/>
                </a:solidFill>
                <a:latin typeface="Calibri" pitchFamily="34" charset="0"/>
                <a:ea typeface="ヒラギノ角ゴ Pro W3" charset="-128"/>
              </a:defRPr>
            </a:lvl8pPr>
            <a:lvl9pPr marL="5181470" indent="-304792" defTabSz="609585" eaLnBrk="0" fontAlgn="base" hangingPunct="0">
              <a:spcBef>
                <a:spcPct val="20000"/>
              </a:spcBef>
              <a:spcAft>
                <a:spcPct val="0"/>
              </a:spcAft>
              <a:buFont typeface="Arial" pitchFamily="34" charset="0"/>
              <a:buChar char="»"/>
              <a:defRPr sz="1867">
                <a:solidFill>
                  <a:srgbClr val="595959"/>
                </a:solidFill>
                <a:latin typeface="Calibri" pitchFamily="34" charset="0"/>
                <a:ea typeface="ヒラギノ角ゴ Pro W3" charset="-128"/>
              </a:defRPr>
            </a:lvl9pPr>
          </a:lstStyle>
          <a:p>
            <a:pPr eaLnBrk="1" hangingPunct="1">
              <a:spcBef>
                <a:spcPct val="0"/>
              </a:spcBef>
              <a:buFontTx/>
              <a:buNone/>
            </a:pPr>
            <a:fld id="{ACDEED44-2317-467E-9576-EE51F61F27F6}" type="slidenum">
              <a:rPr lang="en-US" altLang="es-CL" sz="1333">
                <a:solidFill>
                  <a:srgbClr val="898989"/>
                </a:solidFill>
                <a:latin typeface="Verdana" pitchFamily="34" charset="0"/>
              </a:rPr>
              <a:pPr eaLnBrk="1" hangingPunct="1">
                <a:spcBef>
                  <a:spcPct val="0"/>
                </a:spcBef>
                <a:buFontTx/>
                <a:buNone/>
              </a:pPr>
              <a:t>25</a:t>
            </a:fld>
            <a:endParaRPr lang="en-US" altLang="es-CL" sz="1333" dirty="0">
              <a:solidFill>
                <a:srgbClr val="898989"/>
              </a:solidFill>
              <a:latin typeface="Verdana" pitchFamily="34" charset="0"/>
            </a:endParaRPr>
          </a:p>
        </p:txBody>
      </p:sp>
      <p:pic>
        <p:nvPicPr>
          <p:cNvPr id="15" name="Imagen 14">
            <a:extLst>
              <a:ext uri="{FF2B5EF4-FFF2-40B4-BE49-F238E27FC236}">
                <a16:creationId xmlns:a16="http://schemas.microsoft.com/office/drawing/2014/main" id="{588B357C-49A8-4269-8532-AFC2E83749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02" y="115908"/>
            <a:ext cx="2118255" cy="5707971"/>
          </a:xfrm>
          <a:prstGeom prst="rect">
            <a:avLst/>
          </a:prstGeom>
          <a:ln>
            <a:solidFill>
              <a:schemeClr val="accent1">
                <a:lumMod val="50000"/>
              </a:schemeClr>
            </a:solidFill>
          </a:ln>
          <a:effectLst>
            <a:outerShdw blurRad="292100" dist="139700" dir="2700000" algn="tl" rotWithShape="0">
              <a:srgbClr val="333333">
                <a:alpha val="65000"/>
              </a:srgbClr>
            </a:outerShdw>
          </a:effectLst>
        </p:spPr>
      </p:pic>
      <p:sp>
        <p:nvSpPr>
          <p:cNvPr id="18" name="Rectángulo 17">
            <a:extLst>
              <a:ext uri="{FF2B5EF4-FFF2-40B4-BE49-F238E27FC236}">
                <a16:creationId xmlns:a16="http://schemas.microsoft.com/office/drawing/2014/main" id="{399308E6-FF0C-4F0C-8825-10FBAA0DAF3B}"/>
              </a:ext>
            </a:extLst>
          </p:cNvPr>
          <p:cNvSpPr/>
          <p:nvPr/>
        </p:nvSpPr>
        <p:spPr>
          <a:xfrm>
            <a:off x="65828" y="115909"/>
            <a:ext cx="2251499" cy="707886"/>
          </a:xfrm>
          <a:prstGeom prst="rect">
            <a:avLst/>
          </a:prstGeom>
          <a:noFill/>
        </p:spPr>
        <p:txBody>
          <a:bodyPr wrap="square" lIns="91440" tIns="45720" rIns="91440" bIns="45720">
            <a:spAutoFit/>
          </a:bodyPr>
          <a:lstStyle/>
          <a:p>
            <a:pPr algn="ctr"/>
            <a:r>
              <a:rPr lang="es-ES" sz="4000" b="1" dirty="0">
                <a:ln w="0"/>
                <a:solidFill>
                  <a:schemeClr val="bg1"/>
                </a:solidFill>
                <a:effectLst>
                  <a:outerShdw blurRad="38100" dist="19050" dir="2700000" algn="tl" rotWithShape="0">
                    <a:schemeClr val="dk1">
                      <a:alpha val="40000"/>
                    </a:schemeClr>
                  </a:outerShdw>
                </a:effectLst>
              </a:rPr>
              <a:t>Vivienda</a:t>
            </a:r>
            <a:endParaRPr lang="es-ES" sz="4000" b="1" cap="none" spc="0" dirty="0">
              <a:ln w="0"/>
              <a:solidFill>
                <a:schemeClr val="bg1"/>
              </a:solidFill>
              <a:effectLst>
                <a:outerShdw blurRad="38100" dist="19050" dir="2700000" algn="tl" rotWithShape="0">
                  <a:schemeClr val="dk1">
                    <a:alpha val="40000"/>
                  </a:schemeClr>
                </a:outerShdw>
              </a:effectLst>
            </a:endParaRPr>
          </a:p>
        </p:txBody>
      </p:sp>
      <p:sp>
        <p:nvSpPr>
          <p:cNvPr id="20" name="CuadroTexto 19">
            <a:extLst>
              <a:ext uri="{FF2B5EF4-FFF2-40B4-BE49-F238E27FC236}">
                <a16:creationId xmlns:a16="http://schemas.microsoft.com/office/drawing/2014/main" id="{1DE64D36-1867-4DB8-BED2-D4750C1601DB}"/>
              </a:ext>
            </a:extLst>
          </p:cNvPr>
          <p:cNvSpPr txBox="1"/>
          <p:nvPr/>
        </p:nvSpPr>
        <p:spPr>
          <a:xfrm>
            <a:off x="6417866" y="169081"/>
            <a:ext cx="2571057" cy="613030"/>
          </a:xfrm>
          <a:prstGeom prst="rect">
            <a:avLst/>
          </a:prstGeom>
          <a:solidFill>
            <a:srgbClr val="00206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defPPr>
              <a:defRPr lang="es-CL"/>
            </a:defPPr>
            <a:lvl1pPr algn="ctr">
              <a:defRPr sz="2000" b="1">
                <a:solidFill>
                  <a:schemeClr val="bg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CL" sz="1800" dirty="0"/>
              <a:t>PLAN MAESTRO SUELOS SALINOS</a:t>
            </a:r>
          </a:p>
        </p:txBody>
      </p:sp>
      <p:graphicFrame>
        <p:nvGraphicFramePr>
          <p:cNvPr id="14" name="2 Tabla">
            <a:extLst>
              <a:ext uri="{FF2B5EF4-FFF2-40B4-BE49-F238E27FC236}">
                <a16:creationId xmlns:a16="http://schemas.microsoft.com/office/drawing/2014/main" id="{3A1951C4-09D2-40C6-B933-C26AD3767F4F}"/>
              </a:ext>
            </a:extLst>
          </p:cNvPr>
          <p:cNvGraphicFramePr>
            <a:graphicFrameLocks noGrp="1"/>
          </p:cNvGraphicFramePr>
          <p:nvPr>
            <p:extLst>
              <p:ext uri="{D42A27DB-BD31-4B8C-83A1-F6EECF244321}">
                <p14:modId xmlns:p14="http://schemas.microsoft.com/office/powerpoint/2010/main" val="2113934250"/>
              </p:ext>
            </p:extLst>
          </p:nvPr>
        </p:nvGraphicFramePr>
        <p:xfrm>
          <a:off x="2842630" y="1585977"/>
          <a:ext cx="9279714" cy="1693024"/>
        </p:xfrm>
        <a:graphic>
          <a:graphicData uri="http://schemas.openxmlformats.org/drawingml/2006/table">
            <a:tbl>
              <a:tblPr/>
              <a:tblGrid>
                <a:gridCol w="396834">
                  <a:extLst>
                    <a:ext uri="{9D8B030D-6E8A-4147-A177-3AD203B41FA5}">
                      <a16:colId xmlns:a16="http://schemas.microsoft.com/office/drawing/2014/main" val="20000"/>
                    </a:ext>
                  </a:extLst>
                </a:gridCol>
                <a:gridCol w="416676">
                  <a:extLst>
                    <a:ext uri="{9D8B030D-6E8A-4147-A177-3AD203B41FA5}">
                      <a16:colId xmlns:a16="http://schemas.microsoft.com/office/drawing/2014/main" val="20001"/>
                    </a:ext>
                  </a:extLst>
                </a:gridCol>
                <a:gridCol w="353430">
                  <a:extLst>
                    <a:ext uri="{9D8B030D-6E8A-4147-A177-3AD203B41FA5}">
                      <a16:colId xmlns:a16="http://schemas.microsoft.com/office/drawing/2014/main" val="20002"/>
                    </a:ext>
                  </a:extLst>
                </a:gridCol>
                <a:gridCol w="421635">
                  <a:extLst>
                    <a:ext uri="{9D8B030D-6E8A-4147-A177-3AD203B41FA5}">
                      <a16:colId xmlns:a16="http://schemas.microsoft.com/office/drawing/2014/main" val="20003"/>
                    </a:ext>
                  </a:extLst>
                </a:gridCol>
                <a:gridCol w="420396">
                  <a:extLst>
                    <a:ext uri="{9D8B030D-6E8A-4147-A177-3AD203B41FA5}">
                      <a16:colId xmlns:a16="http://schemas.microsoft.com/office/drawing/2014/main" val="20004"/>
                    </a:ext>
                  </a:extLst>
                </a:gridCol>
                <a:gridCol w="379473">
                  <a:extLst>
                    <a:ext uri="{9D8B030D-6E8A-4147-A177-3AD203B41FA5}">
                      <a16:colId xmlns:a16="http://schemas.microsoft.com/office/drawing/2014/main" val="20005"/>
                    </a:ext>
                  </a:extLst>
                </a:gridCol>
                <a:gridCol w="421635">
                  <a:extLst>
                    <a:ext uri="{9D8B030D-6E8A-4147-A177-3AD203B41FA5}">
                      <a16:colId xmlns:a16="http://schemas.microsoft.com/office/drawing/2014/main" val="20006"/>
                    </a:ext>
                  </a:extLst>
                </a:gridCol>
                <a:gridCol w="420396">
                  <a:extLst>
                    <a:ext uri="{9D8B030D-6E8A-4147-A177-3AD203B41FA5}">
                      <a16:colId xmlns:a16="http://schemas.microsoft.com/office/drawing/2014/main" val="20007"/>
                    </a:ext>
                  </a:extLst>
                </a:gridCol>
                <a:gridCol w="379473">
                  <a:extLst>
                    <a:ext uri="{9D8B030D-6E8A-4147-A177-3AD203B41FA5}">
                      <a16:colId xmlns:a16="http://schemas.microsoft.com/office/drawing/2014/main" val="20008"/>
                    </a:ext>
                  </a:extLst>
                </a:gridCol>
                <a:gridCol w="421635">
                  <a:extLst>
                    <a:ext uri="{9D8B030D-6E8A-4147-A177-3AD203B41FA5}">
                      <a16:colId xmlns:a16="http://schemas.microsoft.com/office/drawing/2014/main" val="20009"/>
                    </a:ext>
                  </a:extLst>
                </a:gridCol>
                <a:gridCol w="420396">
                  <a:extLst>
                    <a:ext uri="{9D8B030D-6E8A-4147-A177-3AD203B41FA5}">
                      <a16:colId xmlns:a16="http://schemas.microsoft.com/office/drawing/2014/main" val="20010"/>
                    </a:ext>
                  </a:extLst>
                </a:gridCol>
                <a:gridCol w="379473">
                  <a:extLst>
                    <a:ext uri="{9D8B030D-6E8A-4147-A177-3AD203B41FA5}">
                      <a16:colId xmlns:a16="http://schemas.microsoft.com/office/drawing/2014/main" val="20011"/>
                    </a:ext>
                  </a:extLst>
                </a:gridCol>
                <a:gridCol w="421635">
                  <a:extLst>
                    <a:ext uri="{9D8B030D-6E8A-4147-A177-3AD203B41FA5}">
                      <a16:colId xmlns:a16="http://schemas.microsoft.com/office/drawing/2014/main" val="20012"/>
                    </a:ext>
                  </a:extLst>
                </a:gridCol>
                <a:gridCol w="420396">
                  <a:extLst>
                    <a:ext uri="{9D8B030D-6E8A-4147-A177-3AD203B41FA5}">
                      <a16:colId xmlns:a16="http://schemas.microsoft.com/office/drawing/2014/main" val="20013"/>
                    </a:ext>
                  </a:extLst>
                </a:gridCol>
                <a:gridCol w="466280">
                  <a:extLst>
                    <a:ext uri="{9D8B030D-6E8A-4147-A177-3AD203B41FA5}">
                      <a16:colId xmlns:a16="http://schemas.microsoft.com/office/drawing/2014/main" val="20014"/>
                    </a:ext>
                  </a:extLst>
                </a:gridCol>
                <a:gridCol w="555568">
                  <a:extLst>
                    <a:ext uri="{9D8B030D-6E8A-4147-A177-3AD203B41FA5}">
                      <a16:colId xmlns:a16="http://schemas.microsoft.com/office/drawing/2014/main" val="20015"/>
                    </a:ext>
                  </a:extLst>
                </a:gridCol>
                <a:gridCol w="554328">
                  <a:extLst>
                    <a:ext uri="{9D8B030D-6E8A-4147-A177-3AD203B41FA5}">
                      <a16:colId xmlns:a16="http://schemas.microsoft.com/office/drawing/2014/main" val="20016"/>
                    </a:ext>
                  </a:extLst>
                </a:gridCol>
                <a:gridCol w="405515">
                  <a:extLst>
                    <a:ext uri="{9D8B030D-6E8A-4147-A177-3AD203B41FA5}">
                      <a16:colId xmlns:a16="http://schemas.microsoft.com/office/drawing/2014/main" val="20017"/>
                    </a:ext>
                  </a:extLst>
                </a:gridCol>
                <a:gridCol w="530765">
                  <a:extLst>
                    <a:ext uri="{9D8B030D-6E8A-4147-A177-3AD203B41FA5}">
                      <a16:colId xmlns:a16="http://schemas.microsoft.com/office/drawing/2014/main" val="20018"/>
                    </a:ext>
                  </a:extLst>
                </a:gridCol>
                <a:gridCol w="532006">
                  <a:extLst>
                    <a:ext uri="{9D8B030D-6E8A-4147-A177-3AD203B41FA5}">
                      <a16:colId xmlns:a16="http://schemas.microsoft.com/office/drawing/2014/main" val="20019"/>
                    </a:ext>
                  </a:extLst>
                </a:gridCol>
                <a:gridCol w="561769">
                  <a:extLst>
                    <a:ext uri="{9D8B030D-6E8A-4147-A177-3AD203B41FA5}">
                      <a16:colId xmlns:a16="http://schemas.microsoft.com/office/drawing/2014/main" val="20020"/>
                    </a:ext>
                  </a:extLst>
                </a:gridCol>
              </a:tblGrid>
              <a:tr h="197346">
                <a:tc rowSpan="3">
                  <a:txBody>
                    <a:bodyPr/>
                    <a:lstStyle/>
                    <a:p>
                      <a:pPr algn="ctr" fontAlgn="ctr"/>
                      <a:r>
                        <a:rPr lang="es-CL" sz="600" b="1" i="0" u="none" strike="noStrike" dirty="0">
                          <a:solidFill>
                            <a:srgbClr val="FFFFFF"/>
                          </a:solidFill>
                          <a:effectLst/>
                          <a:latin typeface="Calibri"/>
                        </a:rPr>
                        <a:t>PERIODO</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rowSpan="3">
                  <a:txBody>
                    <a:bodyPr/>
                    <a:lstStyle/>
                    <a:p>
                      <a:pPr algn="ctr" fontAlgn="ctr"/>
                      <a:r>
                        <a:rPr lang="es-CL" sz="600" b="1" i="0" u="none" strike="noStrike" dirty="0">
                          <a:solidFill>
                            <a:srgbClr val="FFFFFF"/>
                          </a:solidFill>
                          <a:effectLst/>
                          <a:latin typeface="Calibri"/>
                        </a:rPr>
                        <a:t>ETAPA</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rowSpan="3">
                  <a:txBody>
                    <a:bodyPr/>
                    <a:lstStyle/>
                    <a:p>
                      <a:pPr algn="ctr" fontAlgn="ctr"/>
                      <a:r>
                        <a:rPr lang="es-CL" sz="600" b="1" i="0" u="none" strike="noStrike" dirty="0">
                          <a:solidFill>
                            <a:srgbClr val="FFFFFF"/>
                          </a:solidFill>
                          <a:effectLst/>
                          <a:latin typeface="Calibri"/>
                        </a:rPr>
                        <a:t>VIVIENDAS</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gridSpan="14">
                  <a:txBody>
                    <a:bodyPr/>
                    <a:lstStyle/>
                    <a:p>
                      <a:pPr algn="ctr" fontAlgn="ctr"/>
                      <a:r>
                        <a:rPr lang="es-CL" sz="700" b="1" i="0" u="none" strike="noStrike" dirty="0">
                          <a:solidFill>
                            <a:srgbClr val="FFFFFF"/>
                          </a:solidFill>
                          <a:effectLst/>
                          <a:latin typeface="Calibri"/>
                        </a:rPr>
                        <a:t>OBRAS CIVILES</a:t>
                      </a:r>
                    </a:p>
                  </a:txBody>
                  <a:tcPr marL="3616" marR="3616" marT="36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63634"/>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gridSpan="3">
                  <a:txBody>
                    <a:bodyPr/>
                    <a:lstStyle/>
                    <a:p>
                      <a:pPr algn="ctr" fontAlgn="ctr"/>
                      <a:r>
                        <a:rPr lang="es-CL" sz="600" b="1" i="0" u="none" strike="noStrike" dirty="0">
                          <a:solidFill>
                            <a:srgbClr val="000000"/>
                          </a:solidFill>
                          <a:effectLst/>
                          <a:latin typeface="Calibri"/>
                        </a:rPr>
                        <a:t>PROFESIONALES SERVIU</a:t>
                      </a:r>
                    </a:p>
                  </a:txBody>
                  <a:tcPr marL="3616" marR="3616" marT="36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33C"/>
                    </a:solidFill>
                  </a:tcPr>
                </a:tc>
                <a:tc hMerge="1">
                  <a:txBody>
                    <a:bodyPr/>
                    <a:lstStyle/>
                    <a:p>
                      <a:endParaRPr lang="es-CL"/>
                    </a:p>
                  </a:txBody>
                  <a:tcPr/>
                </a:tc>
                <a:tc hMerge="1">
                  <a:txBody>
                    <a:bodyPr/>
                    <a:lstStyle/>
                    <a:p>
                      <a:endParaRPr lang="es-CL"/>
                    </a:p>
                  </a:txBody>
                  <a:tcPr/>
                </a:tc>
                <a:tc rowSpan="3">
                  <a:txBody>
                    <a:bodyPr/>
                    <a:lstStyle/>
                    <a:p>
                      <a:pPr algn="ctr" fontAlgn="ctr"/>
                      <a:r>
                        <a:rPr lang="es-CL" sz="600" b="1" i="0" u="none" strike="noStrike" dirty="0">
                          <a:solidFill>
                            <a:srgbClr val="FFFFFF"/>
                          </a:solidFill>
                          <a:effectLst/>
                          <a:latin typeface="Calibri"/>
                        </a:rPr>
                        <a:t>TOTAL</a:t>
                      </a:r>
                      <a:br>
                        <a:rPr lang="es-CL" sz="600" b="1" i="0" u="none" strike="noStrike" dirty="0">
                          <a:solidFill>
                            <a:srgbClr val="FFFFFF"/>
                          </a:solidFill>
                          <a:effectLst/>
                          <a:latin typeface="Calibri"/>
                        </a:rPr>
                      </a:br>
                      <a:r>
                        <a:rPr lang="es-CL" sz="600" b="1" i="0" u="none" strike="noStrike" dirty="0">
                          <a:solidFill>
                            <a:srgbClr val="FFFFFF"/>
                          </a:solidFill>
                          <a:effectLst/>
                          <a:latin typeface="Calibri"/>
                        </a:rPr>
                        <a:t>OOCC + AATT</a:t>
                      </a:r>
                    </a:p>
                  </a:txBody>
                  <a:tcPr marL="3616" marR="3616" marT="36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18119">
                <a:tc vMerge="1">
                  <a:txBody>
                    <a:bodyPr/>
                    <a:lstStyle/>
                    <a:p>
                      <a:endParaRPr lang="es-CL"/>
                    </a:p>
                  </a:txBody>
                  <a:tcPr/>
                </a:tc>
                <a:tc vMerge="1">
                  <a:txBody>
                    <a:bodyPr/>
                    <a:lstStyle/>
                    <a:p>
                      <a:endParaRPr lang="es-CL"/>
                    </a:p>
                  </a:txBody>
                  <a:tcPr/>
                </a:tc>
                <a:tc vMerge="1">
                  <a:txBody>
                    <a:bodyPr/>
                    <a:lstStyle/>
                    <a:p>
                      <a:endParaRPr lang="es-CL"/>
                    </a:p>
                  </a:txBody>
                  <a:tcPr/>
                </a:tc>
                <a:tc gridSpan="3">
                  <a:txBody>
                    <a:bodyPr/>
                    <a:lstStyle/>
                    <a:p>
                      <a:pPr algn="ctr" fontAlgn="ctr"/>
                      <a:r>
                        <a:rPr lang="es-CL" sz="600" b="1" i="0" u="none" strike="noStrike" dirty="0">
                          <a:solidFill>
                            <a:srgbClr val="000000"/>
                          </a:solidFill>
                          <a:effectLst/>
                          <a:latin typeface="Calibri"/>
                        </a:rPr>
                        <a:t>ETAPA PREVENTIVA (1)</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hMerge="1">
                  <a:txBody>
                    <a:bodyPr/>
                    <a:lstStyle/>
                    <a:p>
                      <a:endParaRPr lang="es-CL"/>
                    </a:p>
                  </a:txBody>
                  <a:tcPr/>
                </a:tc>
                <a:tc hMerge="1">
                  <a:txBody>
                    <a:bodyPr/>
                    <a:lstStyle/>
                    <a:p>
                      <a:endParaRPr lang="es-CL"/>
                    </a:p>
                  </a:txBody>
                  <a:tcPr/>
                </a:tc>
                <a:tc gridSpan="3">
                  <a:txBody>
                    <a:bodyPr/>
                    <a:lstStyle/>
                    <a:p>
                      <a:pPr algn="ctr" fontAlgn="ctr"/>
                      <a:r>
                        <a:rPr lang="es-CL" sz="600" b="1" i="0" u="none" strike="noStrike" dirty="0">
                          <a:solidFill>
                            <a:srgbClr val="000000"/>
                          </a:solidFill>
                          <a:effectLst/>
                          <a:latin typeface="Calibri"/>
                        </a:rPr>
                        <a:t>ETAPA DE REPARACION (2)</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hMerge="1">
                  <a:txBody>
                    <a:bodyPr/>
                    <a:lstStyle/>
                    <a:p>
                      <a:endParaRPr lang="es-CL"/>
                    </a:p>
                  </a:txBody>
                  <a:tcPr/>
                </a:tc>
                <a:tc hMerge="1">
                  <a:txBody>
                    <a:bodyPr/>
                    <a:lstStyle/>
                    <a:p>
                      <a:endParaRPr lang="es-CL"/>
                    </a:p>
                  </a:txBody>
                  <a:tcPr/>
                </a:tc>
                <a:tc gridSpan="3">
                  <a:txBody>
                    <a:bodyPr/>
                    <a:lstStyle/>
                    <a:p>
                      <a:pPr algn="ctr" fontAlgn="ctr"/>
                      <a:r>
                        <a:rPr lang="es-CL" sz="600" b="1" i="0" u="none" strike="noStrike" dirty="0">
                          <a:solidFill>
                            <a:srgbClr val="000000"/>
                          </a:solidFill>
                          <a:effectLst/>
                          <a:latin typeface="Calibri"/>
                        </a:rPr>
                        <a:t>REGULARIZACIONES (3)</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hMerge="1">
                  <a:txBody>
                    <a:bodyPr/>
                    <a:lstStyle/>
                    <a:p>
                      <a:endParaRPr lang="es-CL"/>
                    </a:p>
                  </a:txBody>
                  <a:tcPr/>
                </a:tc>
                <a:tc hMerge="1">
                  <a:txBody>
                    <a:bodyPr/>
                    <a:lstStyle/>
                    <a:p>
                      <a:endParaRPr lang="es-CL"/>
                    </a:p>
                  </a:txBody>
                  <a:tcPr/>
                </a:tc>
                <a:tc gridSpan="3">
                  <a:txBody>
                    <a:bodyPr/>
                    <a:lstStyle/>
                    <a:p>
                      <a:pPr algn="ctr" fontAlgn="ctr"/>
                      <a:r>
                        <a:rPr lang="es-CL" sz="600" b="1" i="0" u="none" strike="noStrike" dirty="0">
                          <a:solidFill>
                            <a:srgbClr val="000000"/>
                          </a:solidFill>
                          <a:effectLst/>
                          <a:latin typeface="Calibri"/>
                        </a:rPr>
                        <a:t>RELOCALIZACIONES (4)</a:t>
                      </a:r>
                    </a:p>
                  </a:txBody>
                  <a:tcPr marL="3616" marR="3616" marT="36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hMerge="1">
                  <a:txBody>
                    <a:bodyPr/>
                    <a:lstStyle/>
                    <a:p>
                      <a:endParaRPr lang="es-CL"/>
                    </a:p>
                  </a:txBody>
                  <a:tcPr/>
                </a:tc>
                <a:tc hMerge="1">
                  <a:txBody>
                    <a:bodyPr/>
                    <a:lstStyle/>
                    <a:p>
                      <a:endParaRPr lang="es-CL"/>
                    </a:p>
                  </a:txBody>
                  <a:tcPr/>
                </a:tc>
                <a:tc gridSpan="2">
                  <a:txBody>
                    <a:bodyPr/>
                    <a:lstStyle/>
                    <a:p>
                      <a:pPr algn="ctr" fontAlgn="ctr"/>
                      <a:r>
                        <a:rPr lang="es-CL" sz="600" b="1" i="0" u="none" strike="noStrike" dirty="0">
                          <a:solidFill>
                            <a:srgbClr val="000000"/>
                          </a:solidFill>
                          <a:effectLst/>
                          <a:latin typeface="Calibri"/>
                        </a:rPr>
                        <a:t>TOTAL</a:t>
                      </a:r>
                    </a:p>
                  </a:txBody>
                  <a:tcPr marL="3616" marR="3616" marT="36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hMerge="1">
                  <a:txBody>
                    <a:bodyPr/>
                    <a:lstStyle/>
                    <a:p>
                      <a:endParaRPr lang="es-CL"/>
                    </a:p>
                  </a:txBody>
                  <a:tcPr/>
                </a:tc>
                <a:tc rowSpan="2">
                  <a:txBody>
                    <a:bodyPr/>
                    <a:lstStyle/>
                    <a:p>
                      <a:pPr algn="ctr" fontAlgn="ctr"/>
                      <a:r>
                        <a:rPr lang="es-CL" sz="600" b="1" i="0" u="none" strike="noStrike" dirty="0">
                          <a:solidFill>
                            <a:srgbClr val="000000"/>
                          </a:solidFill>
                          <a:effectLst/>
                          <a:latin typeface="Calibri"/>
                        </a:rPr>
                        <a:t>COSTO MENSUAL</a:t>
                      </a:r>
                      <a:br>
                        <a:rPr lang="es-CL" sz="600" b="1" i="0" u="none" strike="noStrike" dirty="0">
                          <a:solidFill>
                            <a:srgbClr val="000000"/>
                          </a:solidFill>
                          <a:effectLst/>
                          <a:latin typeface="Calibri"/>
                        </a:rPr>
                      </a:br>
                      <a:r>
                        <a:rPr lang="es-CL" sz="600" b="1" i="0" u="none" strike="noStrike" dirty="0">
                          <a:solidFill>
                            <a:srgbClr val="000000"/>
                          </a:solidFill>
                          <a:effectLst/>
                          <a:latin typeface="Calibri"/>
                        </a:rPr>
                        <a:t>(M$)</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2">
                  <a:txBody>
                    <a:bodyPr/>
                    <a:lstStyle/>
                    <a:p>
                      <a:pPr algn="ctr" fontAlgn="ctr"/>
                      <a:r>
                        <a:rPr lang="es-CL" sz="600" b="1" i="0" u="none" strike="noStrike" dirty="0">
                          <a:solidFill>
                            <a:srgbClr val="000000"/>
                          </a:solidFill>
                          <a:effectLst/>
                          <a:latin typeface="Calibri"/>
                        </a:rPr>
                        <a:t>MESES</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2">
                  <a:txBody>
                    <a:bodyPr/>
                    <a:lstStyle/>
                    <a:p>
                      <a:pPr algn="ctr" fontAlgn="ctr"/>
                      <a:r>
                        <a:rPr lang="es-CL" sz="600" b="1" i="0" u="none" strike="noStrike" dirty="0">
                          <a:solidFill>
                            <a:srgbClr val="000000"/>
                          </a:solidFill>
                          <a:effectLst/>
                          <a:latin typeface="Calibri"/>
                        </a:rPr>
                        <a:t>COSTO PERIODO</a:t>
                      </a:r>
                      <a:br>
                        <a:rPr lang="es-CL" sz="600" b="1" i="0" u="none" strike="noStrike" dirty="0">
                          <a:solidFill>
                            <a:srgbClr val="000000"/>
                          </a:solidFill>
                          <a:effectLst/>
                          <a:latin typeface="Calibri"/>
                        </a:rPr>
                      </a:br>
                      <a:r>
                        <a:rPr lang="es-CL" sz="600" b="1" i="0" u="none" strike="noStrike" dirty="0">
                          <a:solidFill>
                            <a:srgbClr val="000000"/>
                          </a:solidFill>
                          <a:effectLst/>
                          <a:latin typeface="Calibri"/>
                        </a:rPr>
                        <a:t>(M$)</a:t>
                      </a:r>
                    </a:p>
                  </a:txBody>
                  <a:tcPr marL="3616" marR="3616" marT="36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s-CL"/>
                    </a:p>
                  </a:txBody>
                  <a:tcPr/>
                </a:tc>
                <a:extLst>
                  <a:ext uri="{0D108BD9-81ED-4DB2-BD59-A6C34878D82A}">
                    <a16:rowId xmlns:a16="http://schemas.microsoft.com/office/drawing/2014/main" val="10001"/>
                  </a:ext>
                </a:extLst>
              </a:tr>
              <a:tr h="332374">
                <a:tc vMerge="1">
                  <a:txBody>
                    <a:bodyPr/>
                    <a:lstStyle/>
                    <a:p>
                      <a:endParaRPr lang="es-CL"/>
                    </a:p>
                  </a:txBody>
                  <a:tcPr/>
                </a:tc>
                <a:tc vMerge="1">
                  <a:txBody>
                    <a:bodyPr/>
                    <a:lstStyle/>
                    <a:p>
                      <a:endParaRPr lang="es-CL"/>
                    </a:p>
                  </a:txBody>
                  <a:tcPr/>
                </a:tc>
                <a:tc vMerge="1">
                  <a:txBody>
                    <a:bodyPr/>
                    <a:lstStyle/>
                    <a:p>
                      <a:endParaRPr lang="es-CL"/>
                    </a:p>
                  </a:txBody>
                  <a:tcPr/>
                </a:tc>
                <a:tc>
                  <a:txBody>
                    <a:bodyPr/>
                    <a:lstStyle/>
                    <a:p>
                      <a:pPr algn="ctr" fontAlgn="ctr"/>
                      <a:r>
                        <a:rPr lang="es-CL" sz="600" b="1" i="0" u="none" strike="noStrike" dirty="0">
                          <a:solidFill>
                            <a:srgbClr val="000000"/>
                          </a:solidFill>
                          <a:effectLst/>
                          <a:latin typeface="Calibri"/>
                        </a:rPr>
                        <a:t>VIV.</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algn="ctr" fontAlgn="ctr"/>
                      <a:r>
                        <a:rPr lang="es-CL" sz="600" b="1" i="0" u="none" strike="noStrike" dirty="0">
                          <a:solidFill>
                            <a:srgbClr val="000000"/>
                          </a:solidFill>
                          <a:effectLst/>
                          <a:latin typeface="Calibri"/>
                        </a:rPr>
                        <a:t>OO CC</a:t>
                      </a:r>
                      <a:br>
                        <a:rPr lang="es-CL" sz="600" b="1" i="0" u="none" strike="noStrike" dirty="0">
                          <a:solidFill>
                            <a:srgbClr val="000000"/>
                          </a:solidFill>
                          <a:effectLst/>
                          <a:latin typeface="Calibri"/>
                        </a:rPr>
                      </a:br>
                      <a:r>
                        <a:rPr lang="es-CL" sz="600" b="1" i="0" u="none" strike="noStrike" dirty="0">
                          <a:solidFill>
                            <a:srgbClr val="000000"/>
                          </a:solidFill>
                          <a:effectLst/>
                          <a:latin typeface="Calibri"/>
                        </a:rPr>
                        <a:t>UF</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algn="ctr" fontAlgn="ctr"/>
                      <a:r>
                        <a:rPr lang="es-CL" sz="600" b="1" i="0" u="none" strike="noStrike" dirty="0">
                          <a:solidFill>
                            <a:srgbClr val="000000"/>
                          </a:solidFill>
                          <a:effectLst/>
                          <a:latin typeface="Calibri"/>
                        </a:rPr>
                        <a:t>AA TT</a:t>
                      </a:r>
                      <a:br>
                        <a:rPr lang="es-CL" sz="600" b="1" i="0" u="none" strike="noStrike" dirty="0">
                          <a:solidFill>
                            <a:srgbClr val="000000"/>
                          </a:solidFill>
                          <a:effectLst/>
                          <a:latin typeface="Calibri"/>
                        </a:rPr>
                      </a:br>
                      <a:r>
                        <a:rPr lang="es-CL" sz="600" b="1" i="0" u="none" strike="noStrike" dirty="0">
                          <a:solidFill>
                            <a:srgbClr val="000000"/>
                          </a:solidFill>
                          <a:effectLst/>
                          <a:latin typeface="Calibri"/>
                        </a:rPr>
                        <a:t>UF</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algn="ctr" fontAlgn="ctr"/>
                      <a:r>
                        <a:rPr lang="es-CL" sz="600" b="1" i="0" u="none" strike="noStrike" dirty="0">
                          <a:solidFill>
                            <a:srgbClr val="000000"/>
                          </a:solidFill>
                          <a:effectLst/>
                          <a:latin typeface="Calibri"/>
                        </a:rPr>
                        <a:t>VIV.</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algn="ctr" fontAlgn="ctr"/>
                      <a:r>
                        <a:rPr lang="es-CL" sz="600" b="1" i="0" u="none" strike="noStrike" dirty="0">
                          <a:solidFill>
                            <a:srgbClr val="000000"/>
                          </a:solidFill>
                          <a:effectLst/>
                          <a:latin typeface="Calibri"/>
                        </a:rPr>
                        <a:t>OO CC</a:t>
                      </a:r>
                      <a:br>
                        <a:rPr lang="es-CL" sz="600" b="1" i="0" u="none" strike="noStrike" dirty="0">
                          <a:solidFill>
                            <a:srgbClr val="000000"/>
                          </a:solidFill>
                          <a:effectLst/>
                          <a:latin typeface="Calibri"/>
                        </a:rPr>
                      </a:br>
                      <a:r>
                        <a:rPr lang="es-CL" sz="600" b="1" i="0" u="none" strike="noStrike" dirty="0">
                          <a:solidFill>
                            <a:srgbClr val="000000"/>
                          </a:solidFill>
                          <a:effectLst/>
                          <a:latin typeface="Calibri"/>
                        </a:rPr>
                        <a:t>UF</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algn="ctr" fontAlgn="ctr"/>
                      <a:r>
                        <a:rPr lang="es-CL" sz="600" b="1" i="0" u="none" strike="noStrike" dirty="0">
                          <a:solidFill>
                            <a:srgbClr val="000000"/>
                          </a:solidFill>
                          <a:effectLst/>
                          <a:latin typeface="Calibri"/>
                        </a:rPr>
                        <a:t>AA TT</a:t>
                      </a:r>
                      <a:br>
                        <a:rPr lang="es-CL" sz="600" b="1" i="0" u="none" strike="noStrike" dirty="0">
                          <a:solidFill>
                            <a:srgbClr val="000000"/>
                          </a:solidFill>
                          <a:effectLst/>
                          <a:latin typeface="Calibri"/>
                        </a:rPr>
                      </a:br>
                      <a:r>
                        <a:rPr lang="es-CL" sz="600" b="1" i="0" u="none" strike="noStrike" dirty="0">
                          <a:solidFill>
                            <a:srgbClr val="000000"/>
                          </a:solidFill>
                          <a:effectLst/>
                          <a:latin typeface="Calibri"/>
                        </a:rPr>
                        <a:t>UF</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algn="ctr" fontAlgn="ctr"/>
                      <a:r>
                        <a:rPr lang="es-CL" sz="600" b="1" i="0" u="none" strike="noStrike" dirty="0">
                          <a:solidFill>
                            <a:srgbClr val="000000"/>
                          </a:solidFill>
                          <a:effectLst/>
                          <a:latin typeface="Calibri"/>
                        </a:rPr>
                        <a:t>VIV.</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algn="ctr" fontAlgn="ctr"/>
                      <a:r>
                        <a:rPr lang="es-CL" sz="600" b="1" i="0" u="none" strike="noStrike" dirty="0">
                          <a:solidFill>
                            <a:srgbClr val="000000"/>
                          </a:solidFill>
                          <a:effectLst/>
                          <a:latin typeface="Calibri"/>
                        </a:rPr>
                        <a:t>OO CC</a:t>
                      </a:r>
                      <a:br>
                        <a:rPr lang="es-CL" sz="600" b="1" i="0" u="none" strike="noStrike" dirty="0">
                          <a:solidFill>
                            <a:srgbClr val="000000"/>
                          </a:solidFill>
                          <a:effectLst/>
                          <a:latin typeface="Calibri"/>
                        </a:rPr>
                      </a:br>
                      <a:r>
                        <a:rPr lang="es-CL" sz="600" b="1" i="0" u="none" strike="noStrike" dirty="0">
                          <a:solidFill>
                            <a:srgbClr val="000000"/>
                          </a:solidFill>
                          <a:effectLst/>
                          <a:latin typeface="Calibri"/>
                        </a:rPr>
                        <a:t>UF</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algn="ctr" fontAlgn="ctr"/>
                      <a:r>
                        <a:rPr lang="es-CL" sz="600" b="1" i="0" u="none" strike="noStrike" dirty="0">
                          <a:solidFill>
                            <a:srgbClr val="000000"/>
                          </a:solidFill>
                          <a:effectLst/>
                          <a:latin typeface="Calibri"/>
                        </a:rPr>
                        <a:t>AA TT</a:t>
                      </a:r>
                      <a:br>
                        <a:rPr lang="es-CL" sz="600" b="1" i="0" u="none" strike="noStrike" dirty="0">
                          <a:solidFill>
                            <a:srgbClr val="000000"/>
                          </a:solidFill>
                          <a:effectLst/>
                          <a:latin typeface="Calibri"/>
                        </a:rPr>
                      </a:br>
                      <a:r>
                        <a:rPr lang="es-CL" sz="600" b="1" i="0" u="none" strike="noStrike" dirty="0">
                          <a:solidFill>
                            <a:srgbClr val="000000"/>
                          </a:solidFill>
                          <a:effectLst/>
                          <a:latin typeface="Calibri"/>
                        </a:rPr>
                        <a:t>UF</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algn="ctr" fontAlgn="ctr"/>
                      <a:r>
                        <a:rPr lang="es-CL" sz="600" b="1" i="0" u="none" strike="noStrike" dirty="0">
                          <a:solidFill>
                            <a:srgbClr val="000000"/>
                          </a:solidFill>
                          <a:effectLst/>
                          <a:latin typeface="Calibri"/>
                        </a:rPr>
                        <a:t>VIV.</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algn="ctr" fontAlgn="ctr"/>
                      <a:r>
                        <a:rPr lang="es-CL" sz="600" b="1" i="0" u="none" strike="noStrike" dirty="0">
                          <a:solidFill>
                            <a:srgbClr val="000000"/>
                          </a:solidFill>
                          <a:effectLst/>
                          <a:latin typeface="Calibri"/>
                        </a:rPr>
                        <a:t>OO CC</a:t>
                      </a:r>
                      <a:br>
                        <a:rPr lang="es-CL" sz="600" b="1" i="0" u="none" strike="noStrike" dirty="0">
                          <a:solidFill>
                            <a:srgbClr val="000000"/>
                          </a:solidFill>
                          <a:effectLst/>
                          <a:latin typeface="Calibri"/>
                        </a:rPr>
                      </a:br>
                      <a:r>
                        <a:rPr lang="es-CL" sz="600" b="1" i="0" u="none" strike="noStrike" dirty="0">
                          <a:solidFill>
                            <a:srgbClr val="000000"/>
                          </a:solidFill>
                          <a:effectLst/>
                          <a:latin typeface="Calibri"/>
                        </a:rPr>
                        <a:t>UF</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algn="ctr" fontAlgn="ctr"/>
                      <a:r>
                        <a:rPr lang="es-CL" sz="600" b="1" i="0" u="none" strike="noStrike" dirty="0">
                          <a:solidFill>
                            <a:srgbClr val="000000"/>
                          </a:solidFill>
                          <a:effectLst/>
                          <a:latin typeface="Calibri"/>
                        </a:rPr>
                        <a:t>AA TT</a:t>
                      </a:r>
                      <a:br>
                        <a:rPr lang="es-CL" sz="600" b="1" i="0" u="none" strike="noStrike" dirty="0">
                          <a:solidFill>
                            <a:srgbClr val="000000"/>
                          </a:solidFill>
                          <a:effectLst/>
                          <a:latin typeface="Calibri"/>
                        </a:rPr>
                      </a:br>
                      <a:r>
                        <a:rPr lang="es-CL" sz="600" b="1" i="0" u="none" strike="noStrike" dirty="0">
                          <a:solidFill>
                            <a:srgbClr val="000000"/>
                          </a:solidFill>
                          <a:effectLst/>
                          <a:latin typeface="Calibri"/>
                        </a:rPr>
                        <a:t>UF</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algn="ctr" fontAlgn="ctr"/>
                      <a:r>
                        <a:rPr lang="es-CL" sz="600" b="1" i="0" u="none" strike="noStrike" dirty="0">
                          <a:solidFill>
                            <a:srgbClr val="000000"/>
                          </a:solidFill>
                          <a:effectLst/>
                          <a:latin typeface="Calibri"/>
                        </a:rPr>
                        <a:t>RECURSOS</a:t>
                      </a:r>
                      <a:br>
                        <a:rPr lang="es-CL" sz="600" b="1" i="0" u="none" strike="noStrike" dirty="0">
                          <a:solidFill>
                            <a:srgbClr val="000000"/>
                          </a:solidFill>
                          <a:effectLst/>
                          <a:latin typeface="Calibri"/>
                        </a:rPr>
                      </a:br>
                      <a:r>
                        <a:rPr lang="es-CL" sz="600" b="1" i="0" u="none" strike="noStrike" dirty="0">
                          <a:solidFill>
                            <a:srgbClr val="000000"/>
                          </a:solidFill>
                          <a:effectLst/>
                          <a:latin typeface="Calibri"/>
                        </a:rPr>
                        <a:t>UF</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ctr" fontAlgn="ctr"/>
                      <a:r>
                        <a:rPr lang="es-CL" sz="600" b="1" i="0" u="none" strike="noStrike" dirty="0">
                          <a:solidFill>
                            <a:srgbClr val="000000"/>
                          </a:solidFill>
                          <a:effectLst/>
                          <a:latin typeface="Calibri"/>
                        </a:rPr>
                        <a:t>RECURSOS</a:t>
                      </a:r>
                      <a:br>
                        <a:rPr lang="es-CL" sz="600" b="1" i="0" u="none" strike="noStrike" dirty="0">
                          <a:solidFill>
                            <a:srgbClr val="000000"/>
                          </a:solidFill>
                          <a:effectLst/>
                          <a:latin typeface="Calibri"/>
                        </a:rPr>
                      </a:br>
                      <a:r>
                        <a:rPr lang="es-CL" sz="600" b="1" i="0" u="none" strike="noStrike" dirty="0">
                          <a:solidFill>
                            <a:srgbClr val="000000"/>
                          </a:solidFill>
                          <a:effectLst/>
                          <a:latin typeface="Calibri"/>
                        </a:rPr>
                        <a:t>(M$)</a:t>
                      </a:r>
                    </a:p>
                  </a:txBody>
                  <a:tcPr marL="3616" marR="3616" marT="36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extLst>
                  <a:ext uri="{0D108BD9-81ED-4DB2-BD59-A6C34878D82A}">
                    <a16:rowId xmlns:a16="http://schemas.microsoft.com/office/drawing/2014/main" val="10002"/>
                  </a:ext>
                </a:extLst>
              </a:tr>
              <a:tr h="223313">
                <a:tc rowSpan="4">
                  <a:txBody>
                    <a:bodyPr/>
                    <a:lstStyle/>
                    <a:p>
                      <a:pPr algn="ctr" fontAlgn="ctr"/>
                      <a:r>
                        <a:rPr lang="es-CL" sz="600" b="1" i="0" u="none" strike="noStrike" dirty="0">
                          <a:solidFill>
                            <a:srgbClr val="000000"/>
                          </a:solidFill>
                          <a:effectLst/>
                          <a:latin typeface="Calibri"/>
                        </a:rPr>
                        <a:t>2019-2022</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1" i="0" u="none" strike="noStrike" dirty="0">
                          <a:solidFill>
                            <a:srgbClr val="000000"/>
                          </a:solidFill>
                          <a:effectLst/>
                          <a:latin typeface="Calibri"/>
                        </a:rPr>
                        <a:t>PILOTO</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600</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600</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120.000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5.400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300</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60.000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1.800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60</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1.200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300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30</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UF 42.000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1.211</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UF 231.911</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es-CL" sz="600" b="1" i="0" u="none" strike="noStrike" dirty="0">
                          <a:solidFill>
                            <a:srgbClr val="000000"/>
                          </a:solidFill>
                          <a:effectLst/>
                          <a:latin typeface="Calibri"/>
                        </a:rPr>
                        <a:t>M$ 15.612.773</a:t>
                      </a:r>
                    </a:p>
                  </a:txBody>
                  <a:tcPr marL="3616" marR="3616" marT="36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fontAlgn="ctr"/>
                      <a:r>
                        <a:rPr lang="es-CL" sz="600" b="0" i="0" u="none" strike="noStrike" dirty="0">
                          <a:solidFill>
                            <a:srgbClr val="000000"/>
                          </a:solidFill>
                          <a:effectLst/>
                          <a:latin typeface="Calibri"/>
                        </a:rPr>
                        <a:t>M$ 29.950</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fontAlgn="ctr"/>
                      <a:r>
                        <a:rPr lang="es-CL" sz="600" b="0" i="0" u="none" strike="noStrike" dirty="0">
                          <a:solidFill>
                            <a:srgbClr val="000000"/>
                          </a:solidFill>
                          <a:effectLst/>
                          <a:latin typeface="Calibri"/>
                        </a:rPr>
                        <a:t>36</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fontAlgn="ctr"/>
                      <a:r>
                        <a:rPr lang="es-CL" sz="600" b="1" i="0" u="none" strike="noStrike" dirty="0">
                          <a:solidFill>
                            <a:srgbClr val="000000"/>
                          </a:solidFill>
                          <a:effectLst/>
                          <a:latin typeface="Calibri"/>
                        </a:rPr>
                        <a:t>M$ 1.078.200</a:t>
                      </a:r>
                    </a:p>
                  </a:txBody>
                  <a:tcPr marL="3616" marR="3616" marT="36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fontAlgn="ctr"/>
                      <a:r>
                        <a:rPr lang="es-CL" sz="600" b="1" i="0" u="none" strike="noStrike" dirty="0">
                          <a:solidFill>
                            <a:srgbClr val="000000"/>
                          </a:solidFill>
                          <a:effectLst/>
                          <a:latin typeface="Calibri"/>
                        </a:rPr>
                        <a:t>M$ 16.690.973</a:t>
                      </a:r>
                    </a:p>
                  </a:txBody>
                  <a:tcPr marL="3616" marR="3616" marT="36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3313">
                <a:tc vMerge="1">
                  <a:txBody>
                    <a:bodyPr/>
                    <a:lstStyle/>
                    <a:p>
                      <a:endParaRPr lang="es-CL"/>
                    </a:p>
                  </a:txBody>
                  <a:tcPr/>
                </a:tc>
                <a:tc>
                  <a:txBody>
                    <a:bodyPr/>
                    <a:lstStyle/>
                    <a:p>
                      <a:pPr algn="ctr" fontAlgn="ctr"/>
                      <a:r>
                        <a:rPr lang="es-CL" sz="600" b="1" i="0" u="none" strike="noStrike" dirty="0">
                          <a:solidFill>
                            <a:srgbClr val="000000"/>
                          </a:solidFill>
                          <a:effectLst/>
                          <a:latin typeface="Calibri"/>
                        </a:rPr>
                        <a:t>I</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491</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491</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98.200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4.419</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246</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49.200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1.476</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50</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1.000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250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25</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UF 35.000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1.009</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UF 190.554</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extLst>
                  <a:ext uri="{0D108BD9-81ED-4DB2-BD59-A6C34878D82A}">
                    <a16:rowId xmlns:a16="http://schemas.microsoft.com/office/drawing/2014/main" val="10004"/>
                  </a:ext>
                </a:extLst>
              </a:tr>
              <a:tr h="223313">
                <a:tc vMerge="1">
                  <a:txBody>
                    <a:bodyPr/>
                    <a:lstStyle/>
                    <a:p>
                      <a:endParaRPr lang="es-CL"/>
                    </a:p>
                  </a:txBody>
                  <a:tcPr/>
                </a:tc>
                <a:tc>
                  <a:txBody>
                    <a:bodyPr/>
                    <a:lstStyle/>
                    <a:p>
                      <a:pPr algn="ctr" fontAlgn="ctr"/>
                      <a:r>
                        <a:rPr lang="es-CL" sz="600" b="1" i="0" u="none" strike="noStrike" dirty="0">
                          <a:solidFill>
                            <a:srgbClr val="000000"/>
                          </a:solidFill>
                          <a:effectLst/>
                          <a:latin typeface="Calibri"/>
                        </a:rPr>
                        <a:t>II</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360</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360</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72.000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3.240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180</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36.000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1.080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36</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720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180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18</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UF 25.200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0" i="0" u="none" strike="noStrike" dirty="0">
                          <a:solidFill>
                            <a:srgbClr val="000000"/>
                          </a:solidFill>
                          <a:effectLst/>
                          <a:latin typeface="Calibri"/>
                        </a:rPr>
                        <a:t>UF 726</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0" i="0" u="none" strike="noStrike" dirty="0">
                          <a:solidFill>
                            <a:srgbClr val="000000"/>
                          </a:solidFill>
                          <a:effectLst/>
                          <a:latin typeface="Calibri"/>
                        </a:rPr>
                        <a:t>UF 139.146</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extLst>
                  <a:ext uri="{0D108BD9-81ED-4DB2-BD59-A6C34878D82A}">
                    <a16:rowId xmlns:a16="http://schemas.microsoft.com/office/drawing/2014/main" val="10005"/>
                  </a:ext>
                </a:extLst>
              </a:tr>
              <a:tr h="275246">
                <a:tc vMerge="1">
                  <a:txBody>
                    <a:bodyPr/>
                    <a:lstStyle/>
                    <a:p>
                      <a:endParaRPr lang="es-CL"/>
                    </a:p>
                  </a:txBody>
                  <a:tcPr/>
                </a:tc>
                <a:tc gridSpan="2">
                  <a:txBody>
                    <a:bodyPr/>
                    <a:lstStyle/>
                    <a:p>
                      <a:pPr algn="l" fontAlgn="ctr"/>
                      <a:r>
                        <a:rPr lang="es-CL" sz="600" b="1" i="0" u="none" strike="noStrike" dirty="0">
                          <a:solidFill>
                            <a:srgbClr val="FFFFFF"/>
                          </a:solidFill>
                          <a:effectLst/>
                          <a:latin typeface="Calibri"/>
                        </a:rPr>
                        <a:t>SUBTOTAL</a:t>
                      </a:r>
                    </a:p>
                  </a:txBody>
                  <a:tcPr marL="3616" marR="3616" marT="3616"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s-CL"/>
                    </a:p>
                  </a:txBody>
                  <a:tcPr/>
                </a:tc>
                <a:tc>
                  <a:txBody>
                    <a:bodyPr/>
                    <a:lstStyle/>
                    <a:p>
                      <a:pPr algn="ctr" fontAlgn="ctr"/>
                      <a:r>
                        <a:rPr lang="es-CL" sz="600" b="1" i="0" u="none" strike="noStrike" dirty="0">
                          <a:solidFill>
                            <a:srgbClr val="000000"/>
                          </a:solidFill>
                          <a:effectLst/>
                          <a:latin typeface="Calibri"/>
                        </a:rPr>
                        <a:t>1.451</a:t>
                      </a:r>
                    </a:p>
                  </a:txBody>
                  <a:tcPr marL="3616" marR="3616" marT="3616" marB="0" anchor="ctr">
                    <a:lnL>
                      <a:noFill/>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290.200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13.059</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1" i="0" u="none" strike="noStrike" dirty="0">
                          <a:solidFill>
                            <a:srgbClr val="000000"/>
                          </a:solidFill>
                          <a:effectLst/>
                          <a:latin typeface="Calibri"/>
                        </a:rPr>
                        <a:t>726</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145.200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4.356</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1" i="0" u="none" strike="noStrike" dirty="0">
                          <a:solidFill>
                            <a:srgbClr val="000000"/>
                          </a:solidFill>
                          <a:effectLst/>
                          <a:latin typeface="Calibri"/>
                        </a:rPr>
                        <a:t>146</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2.920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730</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1" i="0" u="none" strike="noStrike" dirty="0">
                          <a:solidFill>
                            <a:srgbClr val="000000"/>
                          </a:solidFill>
                          <a:effectLst/>
                          <a:latin typeface="Calibri"/>
                        </a:rPr>
                        <a:t>73</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102.200</a:t>
                      </a:r>
                    </a:p>
                  </a:txBody>
                  <a:tcPr marL="3616" marR="3616" marT="361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s-CL" sz="600" b="1" i="0" u="none" strike="noStrike" dirty="0">
                          <a:solidFill>
                            <a:srgbClr val="000000"/>
                          </a:solidFill>
                          <a:effectLst/>
                          <a:latin typeface="Calibri"/>
                        </a:rPr>
                        <a:t>UF 2.946</a:t>
                      </a:r>
                    </a:p>
                  </a:txBody>
                  <a:tcPr marL="3616" marR="3616" marT="3616"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600" b="1" i="0" u="none" strike="noStrike" dirty="0">
                          <a:solidFill>
                            <a:srgbClr val="000000"/>
                          </a:solidFill>
                          <a:effectLst/>
                          <a:latin typeface="Calibri"/>
                        </a:rPr>
                        <a:t>UF 561.611</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extLst>
                  <a:ext uri="{0D108BD9-81ED-4DB2-BD59-A6C34878D82A}">
                    <a16:rowId xmlns:a16="http://schemas.microsoft.com/office/drawing/2014/main" val="10006"/>
                  </a:ext>
                </a:extLst>
              </a:tr>
            </a:tbl>
          </a:graphicData>
        </a:graphic>
      </p:graphicFrame>
      <p:pic>
        <p:nvPicPr>
          <p:cNvPr id="4" name="Imagen 3">
            <a:extLst>
              <a:ext uri="{FF2B5EF4-FFF2-40B4-BE49-F238E27FC236}">
                <a16:creationId xmlns:a16="http://schemas.microsoft.com/office/drawing/2014/main" id="{D42A9B20-DAB1-4DC4-A76A-6D60D1C97CC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51054" y="3393242"/>
            <a:ext cx="3666812" cy="2677579"/>
          </a:xfrm>
          <a:prstGeom prst="rect">
            <a:avLst/>
          </a:prstGeom>
          <a:ln>
            <a:solidFill>
              <a:schemeClr val="accent5"/>
            </a:solidFill>
          </a:ln>
          <a:effectLst>
            <a:outerShdw blurRad="292100" dist="139700" dir="2700000" algn="tl" rotWithShape="0">
              <a:srgbClr val="333333">
                <a:alpha val="65000"/>
              </a:srgbClr>
            </a:outerShdw>
          </a:effectLst>
        </p:spPr>
      </p:pic>
      <p:graphicFrame>
        <p:nvGraphicFramePr>
          <p:cNvPr id="5" name="Tabla 4">
            <a:extLst>
              <a:ext uri="{FF2B5EF4-FFF2-40B4-BE49-F238E27FC236}">
                <a16:creationId xmlns:a16="http://schemas.microsoft.com/office/drawing/2014/main" id="{C0AD8A87-CA32-469A-8BC1-1BE0F9DBFB11}"/>
              </a:ext>
            </a:extLst>
          </p:cNvPr>
          <p:cNvGraphicFramePr>
            <a:graphicFrameLocks noGrp="1"/>
          </p:cNvGraphicFramePr>
          <p:nvPr>
            <p:extLst>
              <p:ext uri="{D42A27DB-BD31-4B8C-83A1-F6EECF244321}">
                <p14:modId xmlns:p14="http://schemas.microsoft.com/office/powerpoint/2010/main" val="386200077"/>
              </p:ext>
            </p:extLst>
          </p:nvPr>
        </p:nvGraphicFramePr>
        <p:xfrm>
          <a:off x="9788959" y="3335346"/>
          <a:ext cx="2195083" cy="2808312"/>
        </p:xfrm>
        <a:graphic>
          <a:graphicData uri="http://schemas.openxmlformats.org/drawingml/2006/table">
            <a:tbl>
              <a:tblPr/>
              <a:tblGrid>
                <a:gridCol w="1024372">
                  <a:extLst>
                    <a:ext uri="{9D8B030D-6E8A-4147-A177-3AD203B41FA5}">
                      <a16:colId xmlns:a16="http://schemas.microsoft.com/office/drawing/2014/main" val="1541702982"/>
                    </a:ext>
                  </a:extLst>
                </a:gridCol>
                <a:gridCol w="1170711">
                  <a:extLst>
                    <a:ext uri="{9D8B030D-6E8A-4147-A177-3AD203B41FA5}">
                      <a16:colId xmlns:a16="http://schemas.microsoft.com/office/drawing/2014/main" val="1138574411"/>
                    </a:ext>
                  </a:extLst>
                </a:gridCol>
              </a:tblGrid>
              <a:tr h="326499">
                <a:tc>
                  <a:txBody>
                    <a:bodyPr/>
                    <a:lstStyle/>
                    <a:p>
                      <a:pPr algn="ctr" fontAlgn="ctr"/>
                      <a:r>
                        <a:rPr lang="es-CL" sz="1000" b="1" i="0" u="none" strike="noStrike" dirty="0">
                          <a:solidFill>
                            <a:srgbClr val="FFFFFF"/>
                          </a:solidFill>
                          <a:effectLst/>
                          <a:latin typeface="Calibri"/>
                        </a:rPr>
                        <a:t>PERIODO</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s-CL" sz="1000" b="1" i="0" u="none" strike="noStrike" dirty="0">
                          <a:solidFill>
                            <a:srgbClr val="FFFFFF"/>
                          </a:solidFill>
                          <a:effectLst/>
                          <a:latin typeface="Calibri"/>
                        </a:rPr>
                        <a:t>APORTE</a:t>
                      </a:r>
                      <a:r>
                        <a:rPr lang="es-CL" sz="1000" b="1" i="0" u="none" strike="noStrike" baseline="0" dirty="0">
                          <a:solidFill>
                            <a:srgbClr val="FFFFFF"/>
                          </a:solidFill>
                          <a:effectLst/>
                          <a:latin typeface="Calibri"/>
                        </a:rPr>
                        <a:t> GOBIERNO REGIONAL</a:t>
                      </a:r>
                      <a:endParaRPr lang="es-CL" sz="1000" b="1" i="0" u="none" strike="noStrike" dirty="0">
                        <a:solidFill>
                          <a:srgbClr val="FFFFFF"/>
                        </a:solidFill>
                        <a:effectLst/>
                        <a:latin typeface="Calibri"/>
                      </a:endParaRP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410920089"/>
                  </a:ext>
                </a:extLst>
              </a:tr>
              <a:tr h="537597">
                <a:tc>
                  <a:txBody>
                    <a:bodyPr/>
                    <a:lstStyle/>
                    <a:p>
                      <a:pPr algn="ctr" fontAlgn="ctr"/>
                      <a:r>
                        <a:rPr lang="es-CL" sz="1000" b="1" i="0" u="none" strike="noStrike" dirty="0">
                          <a:solidFill>
                            <a:srgbClr val="000000"/>
                          </a:solidFill>
                          <a:effectLst/>
                          <a:latin typeface="Calibri"/>
                        </a:rPr>
                        <a:t>2019-2022</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s-CL" sz="1000" b="1" i="0" u="none" strike="noStrike" kern="1200" dirty="0">
                          <a:solidFill>
                            <a:srgbClr val="000000"/>
                          </a:solidFill>
                          <a:effectLst/>
                          <a:latin typeface="+mn-lt"/>
                          <a:ea typeface="+mn-ea"/>
                          <a:cs typeface="+mn-cs"/>
                        </a:rPr>
                        <a:t>M$ 16.690.973</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2161290"/>
                  </a:ext>
                </a:extLst>
              </a:tr>
              <a:tr h="107751">
                <a:tc>
                  <a:txBody>
                    <a:bodyPr/>
                    <a:lstStyle/>
                    <a:p>
                      <a:pPr algn="ctr" fontAlgn="ctr"/>
                      <a:endParaRPr lang="es-CL" sz="1000" b="1"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endParaRPr lang="es-CL" sz="1000" b="1" i="0" u="none" strike="noStrike" kern="1200" dirty="0">
                        <a:solidFill>
                          <a:srgbClr val="000000"/>
                        </a:solidFill>
                        <a:effectLst/>
                        <a:latin typeface="+mn-lt"/>
                        <a:ea typeface="+mn-ea"/>
                        <a:cs typeface="+mn-cs"/>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2508526"/>
                  </a:ext>
                </a:extLst>
              </a:tr>
              <a:tr h="492056">
                <a:tc>
                  <a:txBody>
                    <a:bodyPr/>
                    <a:lstStyle/>
                    <a:p>
                      <a:pPr algn="ctr" fontAlgn="ctr"/>
                      <a:r>
                        <a:rPr lang="es-CL" sz="1000" b="1" i="0" u="none" strike="noStrike" dirty="0">
                          <a:solidFill>
                            <a:srgbClr val="000000"/>
                          </a:solidFill>
                          <a:effectLst/>
                          <a:latin typeface="Calibri"/>
                        </a:rPr>
                        <a:t>2022-2025</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s-CL" sz="1000" b="1" i="0" u="none" strike="noStrike" kern="1200" dirty="0">
                          <a:solidFill>
                            <a:srgbClr val="000000"/>
                          </a:solidFill>
                          <a:effectLst/>
                          <a:latin typeface="+mn-lt"/>
                          <a:ea typeface="+mn-ea"/>
                          <a:cs typeface="+mn-cs"/>
                        </a:rPr>
                        <a:t>M$ 16.772.215</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0180514"/>
                  </a:ext>
                </a:extLst>
              </a:tr>
              <a:tr h="107751">
                <a:tc>
                  <a:txBody>
                    <a:bodyPr/>
                    <a:lstStyle/>
                    <a:p>
                      <a:pPr algn="ctr" fontAlgn="ctr"/>
                      <a:endParaRPr lang="es-CL" sz="1000" b="1"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endParaRPr lang="es-CL" sz="1000" b="1" i="0" u="none" strike="noStrike" kern="1200" dirty="0">
                        <a:solidFill>
                          <a:srgbClr val="000000"/>
                        </a:solidFill>
                        <a:effectLst/>
                        <a:latin typeface="+mn-lt"/>
                        <a:ea typeface="+mn-ea"/>
                        <a:cs typeface="+mn-cs"/>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5746774"/>
                  </a:ext>
                </a:extLst>
              </a:tr>
              <a:tr h="564064">
                <a:tc>
                  <a:txBody>
                    <a:bodyPr/>
                    <a:lstStyle/>
                    <a:p>
                      <a:pPr algn="ctr" fontAlgn="ctr"/>
                      <a:r>
                        <a:rPr lang="es-CL" sz="1000" b="1" i="0" u="none" strike="noStrike" dirty="0">
                          <a:solidFill>
                            <a:srgbClr val="000000"/>
                          </a:solidFill>
                          <a:effectLst/>
                          <a:latin typeface="Calibri"/>
                        </a:rPr>
                        <a:t>2025-2028</a:t>
                      </a:r>
                    </a:p>
                  </a:txBody>
                  <a:tcPr marL="3616" marR="3616" marT="36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s-CL" sz="1000" b="1" i="0" u="none" strike="noStrike" kern="1200" dirty="0">
                          <a:solidFill>
                            <a:srgbClr val="000000"/>
                          </a:solidFill>
                          <a:effectLst/>
                          <a:latin typeface="+mn-lt"/>
                          <a:ea typeface="+mn-ea"/>
                          <a:cs typeface="+mn-cs"/>
                        </a:rPr>
                        <a:t>M$ 11.648.525</a:t>
                      </a:r>
                    </a:p>
                  </a:txBody>
                  <a:tcPr marL="3616" marR="3616" marT="3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0832529"/>
                  </a:ext>
                </a:extLst>
              </a:tr>
              <a:tr h="81981">
                <a:tc>
                  <a:txBody>
                    <a:bodyPr/>
                    <a:lstStyle/>
                    <a:p>
                      <a:pPr algn="ctr" fontAlgn="ctr"/>
                      <a:endParaRPr lang="es-CL" sz="800" b="1"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L" sz="800" b="1" i="0" u="none" strike="noStrike" dirty="0">
                        <a:solidFill>
                          <a:srgbClr val="000000"/>
                        </a:solidFill>
                        <a:effectLst/>
                        <a:latin typeface="Calibri"/>
                      </a:endParaRPr>
                    </a:p>
                  </a:txBody>
                  <a:tcPr marL="3616" marR="3616" marT="36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597115"/>
                  </a:ext>
                </a:extLst>
              </a:tr>
              <a:tr h="450528">
                <a:tc>
                  <a:txBody>
                    <a:bodyPr/>
                    <a:lstStyle/>
                    <a:p>
                      <a:pPr algn="ctr" fontAlgn="ctr"/>
                      <a:r>
                        <a:rPr lang="es-CL" sz="1000" b="1" i="0" u="none" strike="noStrike" dirty="0">
                          <a:solidFill>
                            <a:srgbClr val="FFFFFF"/>
                          </a:solidFill>
                          <a:effectLst/>
                          <a:latin typeface="Calibri"/>
                        </a:rPr>
                        <a:t>TOTAL PLAN</a:t>
                      </a:r>
                    </a:p>
                  </a:txBody>
                  <a:tcPr marL="3616" marR="3616" marT="36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s-CL" sz="1000" b="1" i="0" u="none" strike="noStrike" dirty="0">
                          <a:solidFill>
                            <a:srgbClr val="000000"/>
                          </a:solidFill>
                          <a:effectLst/>
                          <a:latin typeface="Calibri"/>
                        </a:rPr>
                        <a:t>M$ 45.111.712</a:t>
                      </a:r>
                    </a:p>
                  </a:txBody>
                  <a:tcPr marL="3616" marR="3616" marT="361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9656305"/>
                  </a:ext>
                </a:extLst>
              </a:tr>
            </a:tbl>
          </a:graphicData>
        </a:graphic>
      </p:graphicFrame>
      <p:sp>
        <p:nvSpPr>
          <p:cNvPr id="6" name="Rectángulo 5">
            <a:extLst>
              <a:ext uri="{FF2B5EF4-FFF2-40B4-BE49-F238E27FC236}">
                <a16:creationId xmlns:a16="http://schemas.microsoft.com/office/drawing/2014/main" id="{FB713066-1BF7-40ED-ACFD-84D6F264DE42}"/>
              </a:ext>
            </a:extLst>
          </p:cNvPr>
          <p:cNvSpPr/>
          <p:nvPr/>
        </p:nvSpPr>
        <p:spPr>
          <a:xfrm>
            <a:off x="6867645" y="3515555"/>
            <a:ext cx="2498651" cy="2308324"/>
          </a:xfrm>
          <a:prstGeom prst="rect">
            <a:avLst/>
          </a:prstGeom>
        </p:spPr>
        <p:txBody>
          <a:bodyPr wrap="square">
            <a:spAutoFit/>
          </a:bodyPr>
          <a:lstStyle/>
          <a:p>
            <a:pPr algn="ctr">
              <a:spcBef>
                <a:spcPct val="0"/>
              </a:spcBef>
            </a:pPr>
            <a:r>
              <a:rPr lang="es-CL" altLang="es-CL" dirty="0">
                <a:solidFill>
                  <a:srgbClr val="C00000"/>
                </a:solidFill>
                <a:cs typeface="Arial" panose="020B0604020202020204" pitchFamily="34" charset="0"/>
              </a:rPr>
              <a:t>El Gobierno Regional aprobó los recursos correspondiente a la primera etapa, que permitirán atender los socavones de </a:t>
            </a:r>
            <a:r>
              <a:rPr lang="es-CL" altLang="es-CL" b="1" dirty="0">
                <a:solidFill>
                  <a:srgbClr val="0070C0"/>
                </a:solidFill>
                <a:cs typeface="Arial" panose="020B0604020202020204" pitchFamily="34" charset="0"/>
              </a:rPr>
              <a:t>1.451 viviendas</a:t>
            </a:r>
            <a:r>
              <a:rPr lang="es-CL" altLang="es-CL" dirty="0">
                <a:solidFill>
                  <a:srgbClr val="C00000"/>
                </a:solidFill>
                <a:cs typeface="Arial" panose="020B0604020202020204" pitchFamily="34" charset="0"/>
              </a:rPr>
              <a:t> durante el</a:t>
            </a:r>
          </a:p>
          <a:p>
            <a:pPr algn="ctr">
              <a:spcBef>
                <a:spcPct val="0"/>
              </a:spcBef>
            </a:pPr>
            <a:r>
              <a:rPr lang="es-CL" altLang="es-CL" dirty="0">
                <a:solidFill>
                  <a:srgbClr val="C00000"/>
                </a:solidFill>
                <a:cs typeface="Arial" panose="020B0604020202020204" pitchFamily="34" charset="0"/>
              </a:rPr>
              <a:t>periodo 2019-2022.</a:t>
            </a:r>
          </a:p>
        </p:txBody>
      </p:sp>
      <p:sp>
        <p:nvSpPr>
          <p:cNvPr id="24" name="4 Rectángulo">
            <a:extLst>
              <a:ext uri="{FF2B5EF4-FFF2-40B4-BE49-F238E27FC236}">
                <a16:creationId xmlns:a16="http://schemas.microsoft.com/office/drawing/2014/main" id="{FAF207EE-02DC-4138-8F71-FBE7FEC9E98C}"/>
              </a:ext>
            </a:extLst>
          </p:cNvPr>
          <p:cNvSpPr/>
          <p:nvPr/>
        </p:nvSpPr>
        <p:spPr>
          <a:xfrm>
            <a:off x="2842630" y="1201005"/>
            <a:ext cx="3420139" cy="369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eaLnBrk="1" hangingPunct="1">
              <a:defRPr/>
            </a:pPr>
            <a:r>
              <a:rPr lang="es-CL" altLang="es-CL" b="1" dirty="0">
                <a:effectLst>
                  <a:outerShdw blurRad="38100" dist="38100" dir="2700000" algn="tl">
                    <a:srgbClr val="000000">
                      <a:alpha val="43137"/>
                    </a:srgbClr>
                  </a:outerShdw>
                </a:effectLst>
                <a:sym typeface="Verdana Bold"/>
              </a:rPr>
              <a:t>RECURSOS APROBADOS</a:t>
            </a:r>
            <a:endParaRPr lang="es-CL" dirty="0">
              <a:effectLst>
                <a:outerShdw blurRad="38100" dist="38100" dir="2700000" algn="tl">
                  <a:srgbClr val="000000">
                    <a:alpha val="43137"/>
                  </a:srgbClr>
                </a:outerShdw>
              </a:effectLst>
            </a:endParaRPr>
          </a:p>
        </p:txBody>
      </p:sp>
      <p:sp>
        <p:nvSpPr>
          <p:cNvPr id="16" name="CuadroTexto 43">
            <a:extLst>
              <a:ext uri="{FF2B5EF4-FFF2-40B4-BE49-F238E27FC236}">
                <a16:creationId xmlns:a16="http://schemas.microsoft.com/office/drawing/2014/main" id="{FD3C154A-8F22-4267-AE99-E877A613A7BA}"/>
              </a:ext>
            </a:extLst>
          </p:cNvPr>
          <p:cNvSpPr txBox="1"/>
          <p:nvPr/>
        </p:nvSpPr>
        <p:spPr>
          <a:xfrm>
            <a:off x="271574" y="751655"/>
            <a:ext cx="8761864" cy="502766"/>
          </a:xfrm>
          <a:prstGeom prst="rect">
            <a:avLst/>
          </a:prstGeom>
          <a:noFill/>
        </p:spPr>
        <p:txBody>
          <a:bodyPr wrap="square" lIns="91440" tIns="45720" rIns="91440" bIns="45720" rtlCol="0">
            <a:spAutoFit/>
          </a:bodyPr>
          <a:lstStyle/>
          <a:p>
            <a:pPr algn="r" eaLnBrk="1" hangingPunct="1">
              <a:defRPr/>
            </a:pPr>
            <a:r>
              <a:rPr lang="es-ES" altLang="es-CL" sz="2667" b="1" dirty="0"/>
              <a:t>PLAN PROPUESTO</a:t>
            </a:r>
          </a:p>
        </p:txBody>
      </p:sp>
      <p:sp>
        <p:nvSpPr>
          <p:cNvPr id="17" name="12 Rectángulo redondeado">
            <a:extLst>
              <a:ext uri="{FF2B5EF4-FFF2-40B4-BE49-F238E27FC236}">
                <a16:creationId xmlns:a16="http://schemas.microsoft.com/office/drawing/2014/main" id="{DF726825-62E8-4A51-9CD8-D753BD3CC41B}"/>
              </a:ext>
            </a:extLst>
          </p:cNvPr>
          <p:cNvSpPr/>
          <p:nvPr/>
        </p:nvSpPr>
        <p:spPr>
          <a:xfrm>
            <a:off x="2842630" y="115908"/>
            <a:ext cx="3414006" cy="946651"/>
          </a:xfrm>
          <a:prstGeom prst="roundRect">
            <a:avLst/>
          </a:prstGeom>
          <a:solidFill>
            <a:schemeClr val="accent6">
              <a:lumMod val="75000"/>
            </a:schemeClr>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RECURSOS REGIONALES COMPLEMENTARIOS</a:t>
            </a:r>
          </a:p>
        </p:txBody>
      </p:sp>
      <p:pic>
        <p:nvPicPr>
          <p:cNvPr id="19" name="Picture 3">
            <a:extLst>
              <a:ext uri="{FF2B5EF4-FFF2-40B4-BE49-F238E27FC236}">
                <a16:creationId xmlns:a16="http://schemas.microsoft.com/office/drawing/2014/main" id="{8679694E-281C-4F42-81D6-D96C3F21E75B}"/>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3543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0 Imagen">
            <a:extLst>
              <a:ext uri="{FF2B5EF4-FFF2-40B4-BE49-F238E27FC236}">
                <a16:creationId xmlns:a16="http://schemas.microsoft.com/office/drawing/2014/main" id="{AAFCB520-3372-4C73-99B1-64A712B10B51}"/>
              </a:ext>
            </a:extLst>
          </p:cNvPr>
          <p:cNvPicPr/>
          <p:nvPr/>
        </p:nvPicPr>
        <p:blipFill rotWithShape="1">
          <a:blip r:embed="rId2" cstate="email">
            <a:extLst>
              <a:ext uri="{28A0092B-C50C-407E-A947-70E740481C1C}">
                <a14:useLocalDpi xmlns:a14="http://schemas.microsoft.com/office/drawing/2010/main"/>
              </a:ext>
            </a:extLst>
          </a:blip>
          <a:srcRect/>
          <a:stretch/>
        </p:blipFill>
        <p:spPr>
          <a:xfrm>
            <a:off x="8516982" y="4018089"/>
            <a:ext cx="3109409" cy="1371601"/>
          </a:xfrm>
          <a:prstGeom prst="rect">
            <a:avLst/>
          </a:prstGeom>
          <a:ln>
            <a:solidFill>
              <a:schemeClr val="accent1"/>
            </a:solidFill>
          </a:ln>
          <a:effectLst>
            <a:outerShdw blurRad="292100" dist="139700" dir="2700000" algn="tl" rotWithShape="0">
              <a:srgbClr val="333333">
                <a:alpha val="65000"/>
              </a:srgbClr>
            </a:outerShdw>
          </a:effectLst>
        </p:spPr>
      </p:pic>
      <p:sp>
        <p:nvSpPr>
          <p:cNvPr id="2" name="1 Título"/>
          <p:cNvSpPr>
            <a:spLocks noGrp="1"/>
          </p:cNvSpPr>
          <p:nvPr>
            <p:ph type="title"/>
          </p:nvPr>
        </p:nvSpPr>
        <p:spPr>
          <a:xfrm>
            <a:off x="11862" y="3265641"/>
            <a:ext cx="2598837" cy="752448"/>
          </a:xfrm>
        </p:spPr>
        <p:txBody>
          <a:bodyPr>
            <a:normAutofit fontScale="90000"/>
          </a:bodyPr>
          <a:lstStyle/>
          <a:p>
            <a:pPr>
              <a:defRPr/>
            </a:pPr>
            <a:r>
              <a:rPr lang="es-ES" sz="3200" b="1" dirty="0">
                <a:solidFill>
                  <a:schemeClr val="bg1"/>
                </a:solidFill>
                <a:ea typeface="+mn-ea"/>
                <a:cs typeface="+mn-cs"/>
              </a:rPr>
              <a:t/>
            </a:r>
            <a:br>
              <a:rPr lang="es-ES" sz="3200" b="1" dirty="0">
                <a:solidFill>
                  <a:schemeClr val="bg1"/>
                </a:solidFill>
                <a:ea typeface="+mn-ea"/>
                <a:cs typeface="+mn-cs"/>
              </a:rPr>
            </a:br>
            <a:r>
              <a:rPr lang="es-ES" sz="3200" b="1" dirty="0">
                <a:solidFill>
                  <a:schemeClr val="bg1"/>
                </a:solidFill>
              </a:rPr>
              <a:t>Programa Habitacional</a:t>
            </a:r>
            <a:r>
              <a:rPr lang="es-ES" sz="3200" b="1" dirty="0">
                <a:solidFill>
                  <a:schemeClr val="bg1"/>
                </a:solidFill>
                <a:ea typeface="+mn-ea"/>
                <a:cs typeface="+mn-cs"/>
              </a:rPr>
              <a:t/>
            </a:r>
            <a:br>
              <a:rPr lang="es-ES" sz="3200" b="1" dirty="0">
                <a:solidFill>
                  <a:schemeClr val="bg1"/>
                </a:solidFill>
                <a:ea typeface="+mn-ea"/>
                <a:cs typeface="+mn-cs"/>
              </a:rPr>
            </a:br>
            <a:endParaRPr lang="es-ES" sz="3200" b="1" dirty="0">
              <a:solidFill>
                <a:schemeClr val="bg1"/>
              </a:solidFill>
              <a:ea typeface="+mn-ea"/>
              <a:cs typeface="+mn-cs"/>
            </a:endParaRPr>
          </a:p>
        </p:txBody>
      </p:sp>
      <p:pic>
        <p:nvPicPr>
          <p:cNvPr id="14" name="Imagen 13">
            <a:extLst>
              <a:ext uri="{FF2B5EF4-FFF2-40B4-BE49-F238E27FC236}">
                <a16:creationId xmlns:a16="http://schemas.microsoft.com/office/drawing/2014/main" id="{03B70565-CE52-4745-BBA1-D5CF84F4C8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8344" y="115909"/>
            <a:ext cx="2220856" cy="5984446"/>
          </a:xfrm>
          <a:prstGeom prst="rect">
            <a:avLst/>
          </a:prstGeom>
          <a:ln>
            <a:solidFill>
              <a:schemeClr val="accent1">
                <a:lumMod val="50000"/>
              </a:schemeClr>
            </a:solidFill>
          </a:ln>
          <a:effectLst>
            <a:outerShdw blurRad="292100" dist="139700" dir="2700000" algn="tl" rotWithShape="0">
              <a:srgbClr val="333333">
                <a:alpha val="65000"/>
              </a:srgbClr>
            </a:outerShdw>
          </a:effectLst>
        </p:spPr>
      </p:pic>
      <p:sp>
        <p:nvSpPr>
          <p:cNvPr id="20" name="Rectángulo 19">
            <a:extLst>
              <a:ext uri="{FF2B5EF4-FFF2-40B4-BE49-F238E27FC236}">
                <a16:creationId xmlns:a16="http://schemas.microsoft.com/office/drawing/2014/main" id="{82AEC8DB-E193-464A-BD28-95EC97CE60E0}"/>
              </a:ext>
            </a:extLst>
          </p:cNvPr>
          <p:cNvSpPr/>
          <p:nvPr/>
        </p:nvSpPr>
        <p:spPr>
          <a:xfrm>
            <a:off x="271574" y="115909"/>
            <a:ext cx="2045753" cy="707886"/>
          </a:xfrm>
          <a:prstGeom prst="rect">
            <a:avLst/>
          </a:prstGeom>
          <a:noFill/>
        </p:spPr>
        <p:txBody>
          <a:bodyPr wrap="none" lIns="91440" tIns="45720" rIns="91440" bIns="45720">
            <a:spAutoFit/>
          </a:bodyPr>
          <a:lstStyle/>
          <a:p>
            <a:pPr algn="ctr"/>
            <a:r>
              <a:rPr lang="es-ES" sz="4000" b="1" dirty="0">
                <a:ln w="0"/>
                <a:solidFill>
                  <a:schemeClr val="bg1"/>
                </a:solidFill>
                <a:effectLst>
                  <a:outerShdw blurRad="38100" dist="19050" dir="2700000" algn="tl" rotWithShape="0">
                    <a:schemeClr val="dk1">
                      <a:alpha val="40000"/>
                    </a:schemeClr>
                  </a:outerShdw>
                </a:effectLst>
              </a:rPr>
              <a:t>Vivienda</a:t>
            </a:r>
            <a:endParaRPr lang="es-ES" sz="4000" b="1" cap="none" spc="0" dirty="0">
              <a:ln w="0"/>
              <a:solidFill>
                <a:schemeClr val="bg1"/>
              </a:solidFill>
              <a:effectLst>
                <a:outerShdw blurRad="38100" dist="19050" dir="2700000" algn="tl" rotWithShape="0">
                  <a:schemeClr val="dk1">
                    <a:alpha val="40000"/>
                  </a:schemeClr>
                </a:outerShdw>
              </a:effectLst>
            </a:endParaRPr>
          </a:p>
        </p:txBody>
      </p:sp>
      <p:sp>
        <p:nvSpPr>
          <p:cNvPr id="22" name="12 Rectángulo redondeado">
            <a:extLst>
              <a:ext uri="{FF2B5EF4-FFF2-40B4-BE49-F238E27FC236}">
                <a16:creationId xmlns:a16="http://schemas.microsoft.com/office/drawing/2014/main" id="{9A340E0E-6CD0-4DCC-AB92-CAD7F9E1E307}"/>
              </a:ext>
            </a:extLst>
          </p:cNvPr>
          <p:cNvSpPr/>
          <p:nvPr/>
        </p:nvSpPr>
        <p:spPr>
          <a:xfrm>
            <a:off x="2842630" y="115908"/>
            <a:ext cx="3414006" cy="946651"/>
          </a:xfrm>
          <a:prstGeom prst="roundRect">
            <a:avLst/>
          </a:prstGeom>
          <a:solidFill>
            <a:srgbClr val="C0000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INICIATIVAS DE INVERSIÓN HABITACIONALES</a:t>
            </a:r>
          </a:p>
        </p:txBody>
      </p:sp>
      <p:sp>
        <p:nvSpPr>
          <p:cNvPr id="3" name="Rectángulo 2">
            <a:extLst>
              <a:ext uri="{FF2B5EF4-FFF2-40B4-BE49-F238E27FC236}">
                <a16:creationId xmlns:a16="http://schemas.microsoft.com/office/drawing/2014/main" id="{9610CCB7-F1D1-4122-8497-0DEA3D622AB3}"/>
              </a:ext>
            </a:extLst>
          </p:cNvPr>
          <p:cNvSpPr/>
          <p:nvPr/>
        </p:nvSpPr>
        <p:spPr>
          <a:xfrm>
            <a:off x="2917828" y="1190963"/>
            <a:ext cx="3541029" cy="4031873"/>
          </a:xfrm>
          <a:prstGeom prst="rect">
            <a:avLst/>
          </a:prstGeom>
        </p:spPr>
        <p:txBody>
          <a:bodyPr wrap="square">
            <a:spAutoFit/>
          </a:bodyPr>
          <a:lstStyle/>
          <a:p>
            <a:pPr algn="just"/>
            <a:r>
              <a:rPr lang="es-CL" sz="1600" dirty="0"/>
              <a:t>El Ministerio de Vivienda y Urbanismo suscribió un convenio con el Servicio Nacional del Adulto Mayor, para la construcción de 2  proyectos: Centro de Larga Estadía y Condominio  de Viviendas Tuteladas.</a:t>
            </a:r>
          </a:p>
          <a:p>
            <a:endParaRPr lang="es-CL" sz="1600" dirty="0"/>
          </a:p>
          <a:p>
            <a:pPr algn="just"/>
            <a:r>
              <a:rPr lang="es-CL" sz="1600" dirty="0"/>
              <a:t>En el año 2019 se continuó la ejecución del proyecto </a:t>
            </a:r>
            <a:r>
              <a:rPr lang="es-CL" sz="1600" b="1" dirty="0">
                <a:solidFill>
                  <a:srgbClr val="C00000"/>
                </a:solidFill>
              </a:rPr>
              <a:t>“Construcción Establecimiento de Larga Estadía para el Adulto Mayor”, </a:t>
            </a:r>
            <a:r>
              <a:rPr lang="es-CL" sz="1600" dirty="0"/>
              <a:t>el cual se emplaza en la placa de servicios dispuesta en el sector El Alto con una inversión sectorial de </a:t>
            </a:r>
            <a:r>
              <a:rPr lang="es-CL" sz="1600" b="1" dirty="0">
                <a:solidFill>
                  <a:srgbClr val="C00000"/>
                </a:solidFill>
              </a:rPr>
              <a:t>2.952 millones 436 mil pesos</a:t>
            </a:r>
            <a:r>
              <a:rPr lang="es-CL" sz="1600" dirty="0"/>
              <a:t>, y el fue entregado a </a:t>
            </a:r>
            <a:r>
              <a:rPr lang="es-CL" sz="1600" dirty="0" err="1"/>
              <a:t>Senama</a:t>
            </a:r>
            <a:r>
              <a:rPr lang="es-CL" sz="1600" dirty="0"/>
              <a:t> en abril del presente año, para su administración.</a:t>
            </a:r>
          </a:p>
        </p:txBody>
      </p:sp>
      <p:pic>
        <p:nvPicPr>
          <p:cNvPr id="25" name="Picture 2">
            <a:extLst>
              <a:ext uri="{FF2B5EF4-FFF2-40B4-BE49-F238E27FC236}">
                <a16:creationId xmlns:a16="http://schemas.microsoft.com/office/drawing/2014/main" id="{C9599F72-6431-4532-8711-0ECB7B5D1D9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574172" y="1062559"/>
            <a:ext cx="5400000" cy="1226758"/>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2" name="Picture 3">
            <a:extLst>
              <a:ext uri="{FF2B5EF4-FFF2-40B4-BE49-F238E27FC236}">
                <a16:creationId xmlns:a16="http://schemas.microsoft.com/office/drawing/2014/main" id="{9A5ABFF2-6788-4DE9-A9CA-D63DBE4CEF0F}"/>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2">
            <a:extLst>
              <a:ext uri="{FF2B5EF4-FFF2-40B4-BE49-F238E27FC236}">
                <a16:creationId xmlns:a16="http://schemas.microsoft.com/office/drawing/2014/main" id="{E0EEF724-3C9E-48C0-AF81-FBEF6991CDF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pic>
        <p:nvPicPr>
          <p:cNvPr id="5" name="Imagen 4">
            <a:extLst>
              <a:ext uri="{FF2B5EF4-FFF2-40B4-BE49-F238E27FC236}">
                <a16:creationId xmlns:a16="http://schemas.microsoft.com/office/drawing/2014/main" id="{C921CFC0-BF96-42BE-A5C1-A8750FA5B851}"/>
              </a:ext>
            </a:extLst>
          </p:cNvPr>
          <p:cNvPicPr>
            <a:picLocks noChangeAspect="1"/>
          </p:cNvPicPr>
          <p:nvPr/>
        </p:nvPicPr>
        <p:blipFill>
          <a:blip r:embed="rId6"/>
          <a:stretch>
            <a:fillRect/>
          </a:stretch>
        </p:blipFill>
        <p:spPr>
          <a:xfrm>
            <a:off x="7137381" y="2447917"/>
            <a:ext cx="1977755" cy="1483316"/>
          </a:xfrm>
          <a:prstGeom prst="rect">
            <a:avLst/>
          </a:prstGeom>
        </p:spPr>
      </p:pic>
      <p:pic>
        <p:nvPicPr>
          <p:cNvPr id="7" name="Imagen 6">
            <a:extLst>
              <a:ext uri="{FF2B5EF4-FFF2-40B4-BE49-F238E27FC236}">
                <a16:creationId xmlns:a16="http://schemas.microsoft.com/office/drawing/2014/main" id="{58DE5422-28C5-4E67-8A9D-1581488E5BF4}"/>
              </a:ext>
            </a:extLst>
          </p:cNvPr>
          <p:cNvPicPr>
            <a:picLocks noChangeAspect="1"/>
          </p:cNvPicPr>
          <p:nvPr/>
        </p:nvPicPr>
        <p:blipFill>
          <a:blip r:embed="rId7"/>
          <a:stretch>
            <a:fillRect/>
          </a:stretch>
        </p:blipFill>
        <p:spPr>
          <a:xfrm>
            <a:off x="6573518" y="4018089"/>
            <a:ext cx="1828802" cy="1371601"/>
          </a:xfrm>
          <a:prstGeom prst="rect">
            <a:avLst/>
          </a:prstGeom>
        </p:spPr>
      </p:pic>
      <p:pic>
        <p:nvPicPr>
          <p:cNvPr id="9" name="Imagen 8">
            <a:extLst>
              <a:ext uri="{FF2B5EF4-FFF2-40B4-BE49-F238E27FC236}">
                <a16:creationId xmlns:a16="http://schemas.microsoft.com/office/drawing/2014/main" id="{8BBF6025-C68C-41B5-AE91-9CD70340452B}"/>
              </a:ext>
            </a:extLst>
          </p:cNvPr>
          <p:cNvPicPr>
            <a:picLocks noChangeAspect="1"/>
          </p:cNvPicPr>
          <p:nvPr/>
        </p:nvPicPr>
        <p:blipFill>
          <a:blip r:embed="rId8"/>
          <a:stretch>
            <a:fillRect/>
          </a:stretch>
        </p:blipFill>
        <p:spPr>
          <a:xfrm>
            <a:off x="9274172" y="2444305"/>
            <a:ext cx="1987387" cy="1490540"/>
          </a:xfrm>
          <a:prstGeom prst="rect">
            <a:avLst/>
          </a:prstGeom>
        </p:spPr>
      </p:pic>
    </p:spTree>
    <p:extLst>
      <p:ext uri="{BB962C8B-B14F-4D97-AF65-F5344CB8AC3E}">
        <p14:creationId xmlns:p14="http://schemas.microsoft.com/office/powerpoint/2010/main" val="835935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862" y="3265641"/>
            <a:ext cx="2598837" cy="752448"/>
          </a:xfrm>
        </p:spPr>
        <p:txBody>
          <a:bodyPr>
            <a:normAutofit fontScale="90000"/>
          </a:bodyPr>
          <a:lstStyle/>
          <a:p>
            <a:pPr>
              <a:defRPr/>
            </a:pPr>
            <a:r>
              <a:rPr lang="es-ES" sz="3200" b="1" dirty="0">
                <a:solidFill>
                  <a:schemeClr val="bg1"/>
                </a:solidFill>
                <a:ea typeface="+mn-ea"/>
                <a:cs typeface="+mn-cs"/>
              </a:rPr>
              <a:t/>
            </a:r>
            <a:br>
              <a:rPr lang="es-ES" sz="3200" b="1" dirty="0">
                <a:solidFill>
                  <a:schemeClr val="bg1"/>
                </a:solidFill>
                <a:ea typeface="+mn-ea"/>
                <a:cs typeface="+mn-cs"/>
              </a:rPr>
            </a:br>
            <a:r>
              <a:rPr lang="es-ES" sz="3200" b="1" dirty="0">
                <a:solidFill>
                  <a:schemeClr val="bg1"/>
                </a:solidFill>
              </a:rPr>
              <a:t>Programa Habitacional</a:t>
            </a:r>
            <a:r>
              <a:rPr lang="es-ES" sz="3200" b="1" dirty="0">
                <a:solidFill>
                  <a:schemeClr val="bg1"/>
                </a:solidFill>
                <a:ea typeface="+mn-ea"/>
                <a:cs typeface="+mn-cs"/>
              </a:rPr>
              <a:t/>
            </a:r>
            <a:br>
              <a:rPr lang="es-ES" sz="3200" b="1" dirty="0">
                <a:solidFill>
                  <a:schemeClr val="bg1"/>
                </a:solidFill>
                <a:ea typeface="+mn-ea"/>
                <a:cs typeface="+mn-cs"/>
              </a:rPr>
            </a:br>
            <a:endParaRPr lang="es-ES" sz="3200" b="1" dirty="0">
              <a:solidFill>
                <a:schemeClr val="bg1"/>
              </a:solidFill>
              <a:ea typeface="+mn-ea"/>
              <a:cs typeface="+mn-cs"/>
            </a:endParaRPr>
          </a:p>
        </p:txBody>
      </p:sp>
      <p:pic>
        <p:nvPicPr>
          <p:cNvPr id="14" name="Imagen 13">
            <a:extLst>
              <a:ext uri="{FF2B5EF4-FFF2-40B4-BE49-F238E27FC236}">
                <a16:creationId xmlns:a16="http://schemas.microsoft.com/office/drawing/2014/main" id="{03B70565-CE52-4745-BBA1-D5CF84F4C8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866" y="115908"/>
            <a:ext cx="2269334" cy="6115075"/>
          </a:xfrm>
          <a:prstGeom prst="rect">
            <a:avLst/>
          </a:prstGeom>
          <a:ln>
            <a:solidFill>
              <a:schemeClr val="accent1">
                <a:lumMod val="50000"/>
              </a:schemeClr>
            </a:solidFill>
          </a:ln>
          <a:effectLst>
            <a:outerShdw blurRad="292100" dist="139700" dir="2700000" algn="tl" rotWithShape="0">
              <a:srgbClr val="333333">
                <a:alpha val="65000"/>
              </a:srgbClr>
            </a:outerShdw>
          </a:effectLst>
        </p:spPr>
      </p:pic>
      <p:sp>
        <p:nvSpPr>
          <p:cNvPr id="20" name="Rectángulo 19">
            <a:extLst>
              <a:ext uri="{FF2B5EF4-FFF2-40B4-BE49-F238E27FC236}">
                <a16:creationId xmlns:a16="http://schemas.microsoft.com/office/drawing/2014/main" id="{82AEC8DB-E193-464A-BD28-95EC97CE60E0}"/>
              </a:ext>
            </a:extLst>
          </p:cNvPr>
          <p:cNvSpPr/>
          <p:nvPr/>
        </p:nvSpPr>
        <p:spPr>
          <a:xfrm>
            <a:off x="271574" y="115909"/>
            <a:ext cx="2045753" cy="707886"/>
          </a:xfrm>
          <a:prstGeom prst="rect">
            <a:avLst/>
          </a:prstGeom>
          <a:noFill/>
        </p:spPr>
        <p:txBody>
          <a:bodyPr wrap="none" lIns="91440" tIns="45720" rIns="91440" bIns="45720">
            <a:spAutoFit/>
          </a:bodyPr>
          <a:lstStyle/>
          <a:p>
            <a:pPr algn="ctr"/>
            <a:r>
              <a:rPr lang="es-ES" sz="4000" b="1" dirty="0">
                <a:ln w="0"/>
                <a:solidFill>
                  <a:schemeClr val="bg1"/>
                </a:solidFill>
                <a:effectLst>
                  <a:outerShdw blurRad="38100" dist="19050" dir="2700000" algn="tl" rotWithShape="0">
                    <a:schemeClr val="dk1">
                      <a:alpha val="40000"/>
                    </a:schemeClr>
                  </a:outerShdw>
                </a:effectLst>
              </a:rPr>
              <a:t>Vivienda</a:t>
            </a:r>
            <a:endParaRPr lang="es-ES" sz="4000" b="1" cap="none" spc="0" dirty="0">
              <a:ln w="0"/>
              <a:solidFill>
                <a:schemeClr val="bg1"/>
              </a:solidFill>
              <a:effectLst>
                <a:outerShdw blurRad="38100" dist="19050" dir="2700000" algn="tl" rotWithShape="0">
                  <a:schemeClr val="dk1">
                    <a:alpha val="40000"/>
                  </a:schemeClr>
                </a:outerShdw>
              </a:effectLst>
            </a:endParaRPr>
          </a:p>
        </p:txBody>
      </p:sp>
      <p:sp>
        <p:nvSpPr>
          <p:cNvPr id="22" name="12 Rectángulo redondeado">
            <a:extLst>
              <a:ext uri="{FF2B5EF4-FFF2-40B4-BE49-F238E27FC236}">
                <a16:creationId xmlns:a16="http://schemas.microsoft.com/office/drawing/2014/main" id="{9A340E0E-6CD0-4DCC-AB92-CAD7F9E1E307}"/>
              </a:ext>
            </a:extLst>
          </p:cNvPr>
          <p:cNvSpPr/>
          <p:nvPr/>
        </p:nvSpPr>
        <p:spPr>
          <a:xfrm>
            <a:off x="2842630" y="115908"/>
            <a:ext cx="3414006" cy="946651"/>
          </a:xfrm>
          <a:prstGeom prst="roundRect">
            <a:avLst/>
          </a:prstGeom>
          <a:solidFill>
            <a:srgbClr val="C0000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INICIATIVAS DE INVERSIÓN HABITACIONALES</a:t>
            </a:r>
          </a:p>
        </p:txBody>
      </p:sp>
      <p:sp>
        <p:nvSpPr>
          <p:cNvPr id="3" name="Rectángulo 2">
            <a:extLst>
              <a:ext uri="{FF2B5EF4-FFF2-40B4-BE49-F238E27FC236}">
                <a16:creationId xmlns:a16="http://schemas.microsoft.com/office/drawing/2014/main" id="{9610CCB7-F1D1-4122-8497-0DEA3D622AB3}"/>
              </a:ext>
            </a:extLst>
          </p:cNvPr>
          <p:cNvSpPr/>
          <p:nvPr/>
        </p:nvSpPr>
        <p:spPr>
          <a:xfrm>
            <a:off x="2917827" y="1190963"/>
            <a:ext cx="9006570" cy="2031325"/>
          </a:xfrm>
          <a:prstGeom prst="rect">
            <a:avLst/>
          </a:prstGeom>
        </p:spPr>
        <p:txBody>
          <a:bodyPr wrap="square">
            <a:spAutoFit/>
          </a:bodyPr>
          <a:lstStyle/>
          <a:p>
            <a:pPr algn="just"/>
            <a:r>
              <a:rPr lang="es-CL" dirty="0"/>
              <a:t>Además, se destinaron recursos para iniciar la ejecución del proyecto</a:t>
            </a:r>
            <a:r>
              <a:rPr lang="es-CL" b="1" dirty="0"/>
              <a:t> </a:t>
            </a:r>
            <a:r>
              <a:rPr lang="es-CL" b="1" dirty="0">
                <a:solidFill>
                  <a:srgbClr val="C00000"/>
                </a:solidFill>
              </a:rPr>
              <a:t>“Construcción Condominio de Viviendas Tuteladas, Arica”</a:t>
            </a:r>
            <a:r>
              <a:rPr lang="es-CL" b="1" dirty="0"/>
              <a:t>, </a:t>
            </a:r>
            <a:r>
              <a:rPr lang="es-CL" dirty="0"/>
              <a:t>que corresponde a una Residencia para Adultos Mayores autovalentes, conformada por 20 unidades habitacionales independientes que comparten espacios comunes correspondientes a comedor, cocina, lavandería y áreas verdes. Además de incluir una Administración de todo el establecimiento. La inversión corresponde a recursos sectoriales, por </a:t>
            </a:r>
            <a:r>
              <a:rPr lang="es-CL" b="1" dirty="0">
                <a:solidFill>
                  <a:srgbClr val="C00000"/>
                </a:solidFill>
              </a:rPr>
              <a:t>983 millones de pesos </a:t>
            </a:r>
            <a:r>
              <a:rPr lang="es-CL" dirty="0"/>
              <a:t>y se proyecta licitar la ejecución de las obras el último trimestre del año 2020.</a:t>
            </a:r>
          </a:p>
        </p:txBody>
      </p:sp>
      <p:pic>
        <p:nvPicPr>
          <p:cNvPr id="13" name="Picture 7">
            <a:extLst>
              <a:ext uri="{FF2B5EF4-FFF2-40B4-BE49-F238E27FC236}">
                <a16:creationId xmlns:a16="http://schemas.microsoft.com/office/drawing/2014/main" id="{8FC34B3E-6C6A-4FCA-A9BA-CECA904727F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256636" y="4018089"/>
            <a:ext cx="4749904" cy="2114646"/>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4" name="Picture 9">
            <a:extLst>
              <a:ext uri="{FF2B5EF4-FFF2-40B4-BE49-F238E27FC236}">
                <a16:creationId xmlns:a16="http://schemas.microsoft.com/office/drawing/2014/main" id="{A48EC748-1BC2-4703-BEBD-0DC127C20C1D}"/>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505825" y="2997274"/>
            <a:ext cx="2721079" cy="1532369"/>
          </a:xfrm>
          <a:prstGeom prst="rect">
            <a:avLst/>
          </a:prstGeom>
          <a:ln w="9525">
            <a:solidFill>
              <a:srgbClr val="00B0F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5" name="11 Imagen">
            <a:extLst>
              <a:ext uri="{FF2B5EF4-FFF2-40B4-BE49-F238E27FC236}">
                <a16:creationId xmlns:a16="http://schemas.microsoft.com/office/drawing/2014/main" id="{C83B0237-2227-43C4-B847-A4A237ECDD8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39326" y="3222288"/>
            <a:ext cx="4135168" cy="2324811"/>
          </a:xfrm>
          <a:prstGeom prst="rect">
            <a:avLst/>
          </a:prstGeom>
          <a:ln>
            <a:solidFill>
              <a:srgbClr val="00B0F0"/>
            </a:solidFill>
          </a:ln>
          <a:effectLst>
            <a:outerShdw blurRad="292100" dist="139700" dir="2700000" algn="tl" rotWithShape="0">
              <a:srgbClr val="333333">
                <a:alpha val="65000"/>
              </a:srgbClr>
            </a:outerShdw>
          </a:effectLst>
        </p:spPr>
      </p:pic>
      <p:pic>
        <p:nvPicPr>
          <p:cNvPr id="10" name="Picture 3">
            <a:extLst>
              <a:ext uri="{FF2B5EF4-FFF2-40B4-BE49-F238E27FC236}">
                <a16:creationId xmlns:a16="http://schemas.microsoft.com/office/drawing/2014/main" id="{58A79596-2796-4CFE-BADC-78BF5296FCCD}"/>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3604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217925" y="231820"/>
            <a:ext cx="2477339" cy="1079853"/>
          </a:xfrm>
          <a:prstGeom prst="rect">
            <a:avLst/>
          </a:prstGeom>
          <a:ln w="76200">
            <a:solidFill>
              <a:schemeClr val="bg1"/>
            </a:solidFill>
            <a:prstDash val="solid"/>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ES" sz="3733" b="1" dirty="0">
                <a:solidFill>
                  <a:schemeClr val="lt1"/>
                </a:solidFill>
                <a:latin typeface="+mn-lt"/>
                <a:ea typeface="+mn-ea"/>
                <a:cs typeface="+mn-cs"/>
              </a:rPr>
              <a:t>Ciudad y Territorio</a:t>
            </a:r>
            <a:endParaRPr lang="es-ES" sz="2667" b="1" dirty="0">
              <a:solidFill>
                <a:schemeClr val="bg1"/>
              </a:solidFill>
              <a:ea typeface="+mn-ea"/>
              <a:cs typeface="+mn-cs"/>
            </a:endParaRPr>
          </a:p>
        </p:txBody>
      </p:sp>
      <p:sp>
        <p:nvSpPr>
          <p:cNvPr id="9" name="1 Título"/>
          <p:cNvSpPr txBox="1">
            <a:spLocks/>
          </p:cNvSpPr>
          <p:nvPr/>
        </p:nvSpPr>
        <p:spPr>
          <a:xfrm>
            <a:off x="217925" y="231820"/>
            <a:ext cx="2477339" cy="1079853"/>
          </a:xfrm>
          <a:prstGeom prst="rect">
            <a:avLst/>
          </a:prstGeom>
          <a:ln w="76200">
            <a:solidFill>
              <a:schemeClr val="bg1"/>
            </a:solidFill>
            <a:prstDash val="solid"/>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ES" sz="3733" b="1" dirty="0">
                <a:solidFill>
                  <a:schemeClr val="lt1"/>
                </a:solidFill>
                <a:latin typeface="+mn-lt"/>
                <a:ea typeface="+mn-ea"/>
                <a:cs typeface="+mn-cs"/>
              </a:rPr>
              <a:t>Ciudad y Territorio</a:t>
            </a:r>
            <a:endParaRPr lang="es-ES" sz="2667" b="1" dirty="0">
              <a:solidFill>
                <a:schemeClr val="bg1"/>
              </a:solidFill>
              <a:ea typeface="+mn-ea"/>
              <a:cs typeface="+mn-cs"/>
            </a:endParaRPr>
          </a:p>
        </p:txBody>
      </p:sp>
      <p:pic>
        <p:nvPicPr>
          <p:cNvPr id="10" name="Imagen 9">
            <a:extLst>
              <a:ext uri="{FF2B5EF4-FFF2-40B4-BE49-F238E27FC236}">
                <a16:creationId xmlns:a16="http://schemas.microsoft.com/office/drawing/2014/main" id="{896942F3-450C-4D63-B7B1-27C2A077A0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5530" y="115909"/>
            <a:ext cx="2213669" cy="5965078"/>
          </a:xfrm>
          <a:prstGeom prst="rect">
            <a:avLst/>
          </a:prstGeom>
          <a:ln>
            <a:solidFill>
              <a:schemeClr val="accent1">
                <a:lumMod val="50000"/>
              </a:schemeClr>
            </a:solidFill>
          </a:ln>
          <a:effectLst>
            <a:outerShdw blurRad="292100" dist="139700" dir="2700000" algn="tl" rotWithShape="0">
              <a:srgbClr val="333333">
                <a:alpha val="65000"/>
              </a:srgbClr>
            </a:outerShdw>
          </a:effectLst>
        </p:spPr>
      </p:pic>
      <p:sp>
        <p:nvSpPr>
          <p:cNvPr id="11" name="Rectángulo 10">
            <a:extLst>
              <a:ext uri="{FF2B5EF4-FFF2-40B4-BE49-F238E27FC236}">
                <a16:creationId xmlns:a16="http://schemas.microsoft.com/office/drawing/2014/main" id="{C25F7F83-6880-4009-9BCA-A77BBEF2AA4B}"/>
              </a:ext>
            </a:extLst>
          </p:cNvPr>
          <p:cNvSpPr/>
          <p:nvPr/>
        </p:nvSpPr>
        <p:spPr>
          <a:xfrm>
            <a:off x="271574" y="115909"/>
            <a:ext cx="2045753" cy="707886"/>
          </a:xfrm>
          <a:prstGeom prst="rect">
            <a:avLst/>
          </a:prstGeom>
          <a:noFill/>
        </p:spPr>
        <p:txBody>
          <a:bodyPr wrap="none" lIns="91440" tIns="45720" rIns="91440" bIns="45720">
            <a:spAutoFit/>
          </a:bodyPr>
          <a:lstStyle/>
          <a:p>
            <a:pPr algn="ctr"/>
            <a:r>
              <a:rPr lang="es-ES" sz="4000" b="1" dirty="0">
                <a:ln w="0"/>
                <a:solidFill>
                  <a:schemeClr val="bg1"/>
                </a:solidFill>
                <a:effectLst>
                  <a:outerShdw blurRad="38100" dist="19050" dir="2700000" algn="tl" rotWithShape="0">
                    <a:schemeClr val="dk1">
                      <a:alpha val="40000"/>
                    </a:schemeClr>
                  </a:outerShdw>
                </a:effectLst>
              </a:rPr>
              <a:t>Vivienda</a:t>
            </a:r>
            <a:endParaRPr lang="es-ES" sz="4000" b="1" cap="none" spc="0" dirty="0">
              <a:ln w="0"/>
              <a:solidFill>
                <a:schemeClr val="bg1"/>
              </a:solidFill>
              <a:effectLst>
                <a:outerShdw blurRad="38100" dist="19050" dir="2700000" algn="tl" rotWithShape="0">
                  <a:schemeClr val="dk1">
                    <a:alpha val="40000"/>
                  </a:schemeClr>
                </a:outerShdw>
              </a:effectLst>
            </a:endParaRPr>
          </a:p>
        </p:txBody>
      </p:sp>
      <p:sp>
        <p:nvSpPr>
          <p:cNvPr id="14" name="12 Rectángulo redondeado">
            <a:extLst>
              <a:ext uri="{FF2B5EF4-FFF2-40B4-BE49-F238E27FC236}">
                <a16:creationId xmlns:a16="http://schemas.microsoft.com/office/drawing/2014/main" id="{1662B828-8174-47F8-9250-5396545AC4F1}"/>
              </a:ext>
            </a:extLst>
          </p:cNvPr>
          <p:cNvSpPr/>
          <p:nvPr/>
        </p:nvSpPr>
        <p:spPr>
          <a:xfrm>
            <a:off x="2842630" y="115908"/>
            <a:ext cx="3414006" cy="946651"/>
          </a:xfrm>
          <a:prstGeom prst="roundRect">
            <a:avLst/>
          </a:prstGeom>
          <a:solidFill>
            <a:srgbClr val="00206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INVERSIÓN HABITACIONAL</a:t>
            </a:r>
          </a:p>
        </p:txBody>
      </p:sp>
      <p:sp>
        <p:nvSpPr>
          <p:cNvPr id="2" name="Rectangle 3">
            <a:extLst>
              <a:ext uri="{FF2B5EF4-FFF2-40B4-BE49-F238E27FC236}">
                <a16:creationId xmlns:a16="http://schemas.microsoft.com/office/drawing/2014/main" id="{442B4226-F3E7-48A9-BA53-569FEC4DD350}"/>
              </a:ext>
            </a:extLst>
          </p:cNvPr>
          <p:cNvSpPr>
            <a:spLocks noChangeArrowheads="1"/>
          </p:cNvSpPr>
          <p:nvPr/>
        </p:nvSpPr>
        <p:spPr bwMode="auto">
          <a:xfrm>
            <a:off x="2848044" y="1780789"/>
            <a:ext cx="3247956" cy="117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s-CL" altLang="es-CL" sz="1200" b="1" i="0" u="none" strike="noStrike" cap="none" normalizeH="0" baseline="0" dirty="0">
                <a:ln>
                  <a:noFill/>
                </a:ln>
                <a:solidFill>
                  <a:srgbClr val="C00000"/>
                </a:solidFill>
                <a:effectLst/>
                <a:latin typeface="Calibri" panose="020F0502020204030204" pitchFamily="34" charset="0"/>
                <a:ea typeface="Cambria" panose="02040503050406030204" pitchFamily="18" charset="0"/>
                <a:cs typeface="Calibri" panose="020F0502020204030204" pitchFamily="34" charset="0"/>
              </a:rPr>
              <a:t>El año 2019 se invirtió 53 mil 421 millones de pesos</a:t>
            </a:r>
            <a:r>
              <a:rPr kumimoji="0" lang="es-CL" altLang="es-CL" sz="1200" b="1" i="0" u="none" strike="noStrike" cap="none" normalizeH="0" baseline="0" dirty="0">
                <a:ln>
                  <a:noFill/>
                </a:ln>
                <a:solidFill>
                  <a:schemeClr val="tx1"/>
                </a:solidFill>
                <a:effectLst/>
                <a:latin typeface="Calibri" panose="020F0502020204030204" pitchFamily="34" charset="0"/>
                <a:ea typeface="Cambria" panose="02040503050406030204" pitchFamily="18" charset="0"/>
                <a:cs typeface="Calibri" panose="020F0502020204030204" pitchFamily="34" charset="0"/>
              </a:rPr>
              <a:t>, para financiar obras en todas </a:t>
            </a:r>
            <a:r>
              <a:rPr kumimoji="0" lang="es-CL" altLang="es-CL" sz="1200" b="1" i="0" u="none" strike="noStrike" cap="none" normalizeH="0" baseline="0" dirty="0">
                <a:ln>
                  <a:noFill/>
                </a:ln>
                <a:effectLst/>
                <a:latin typeface="Calibri" panose="020F0502020204030204" pitchFamily="34" charset="0"/>
                <a:ea typeface="Cambria" panose="02040503050406030204" pitchFamily="18" charset="0"/>
                <a:cs typeface="Calibri" panose="020F0502020204030204" pitchFamily="34" charset="0"/>
              </a:rPr>
              <a:t>las líneas de subsidios, de los cuales el 95</a:t>
            </a:r>
            <a:r>
              <a:rPr kumimoji="0" lang="es-CL" altLang="es-CL" sz="1200" b="1" i="0" u="none" strike="noStrike" cap="none" normalizeH="0" baseline="0" dirty="0">
                <a:ln>
                  <a:noFill/>
                </a:ln>
                <a:solidFill>
                  <a:srgbClr val="0070C0"/>
                </a:solidFill>
                <a:effectLst/>
                <a:latin typeface="Calibri" panose="020F0502020204030204" pitchFamily="34" charset="0"/>
                <a:ea typeface="Cambria" panose="02040503050406030204" pitchFamily="18" charset="0"/>
                <a:cs typeface="Calibri" panose="020F0502020204030204" pitchFamily="34" charset="0"/>
              </a:rPr>
              <a:t>%</a:t>
            </a:r>
            <a:r>
              <a:rPr kumimoji="0" lang="es-CL" altLang="es-CL" sz="1200" b="1" i="0" u="none" strike="noStrike" cap="none" normalizeH="0" baseline="0" dirty="0">
                <a:ln>
                  <a:noFill/>
                </a:ln>
                <a:effectLst/>
                <a:latin typeface="Calibri" panose="020F0502020204030204" pitchFamily="34" charset="0"/>
                <a:ea typeface="Cambria" panose="02040503050406030204" pitchFamily="18" charset="0"/>
                <a:cs typeface="Calibri" panose="020F0502020204030204" pitchFamily="34" charset="0"/>
              </a:rPr>
              <a:t> corresponde a la atención del déficit habitacional cuantitativo</a:t>
            </a:r>
            <a:r>
              <a:rPr kumimoji="0" lang="es-CL" altLang="es-CL" sz="1200" b="1" i="0" u="none" strike="noStrike" cap="none" normalizeH="0" baseline="0" dirty="0">
                <a:ln>
                  <a:noFill/>
                </a:ln>
                <a:solidFill>
                  <a:srgbClr val="C00000"/>
                </a:solidFill>
                <a:effectLst/>
                <a:latin typeface="Calibri" panose="020F0502020204030204" pitchFamily="34" charset="0"/>
                <a:ea typeface="Cambria" panose="02040503050406030204" pitchFamily="18" charset="0"/>
                <a:cs typeface="Calibri" panose="020F0502020204030204" pitchFamily="34" charset="0"/>
              </a:rPr>
              <a:t>.</a:t>
            </a:r>
            <a:endParaRPr kumimoji="0" lang="es-CL" altLang="es-CL" sz="1200" b="1" i="0" u="none" strike="noStrike" cap="none" normalizeH="0" baseline="0" dirty="0">
              <a:ln>
                <a:noFill/>
              </a:ln>
              <a:solidFill>
                <a:srgbClr val="C00000"/>
              </a:solidFill>
              <a:effectLst/>
            </a:endParaRPr>
          </a:p>
        </p:txBody>
      </p:sp>
      <p:sp>
        <p:nvSpPr>
          <p:cNvPr id="3" name="Rectangle 4">
            <a:extLst>
              <a:ext uri="{FF2B5EF4-FFF2-40B4-BE49-F238E27FC236}">
                <a16:creationId xmlns:a16="http://schemas.microsoft.com/office/drawing/2014/main" id="{D845284F-259E-4549-99CF-E6A06F894BA3}"/>
              </a:ext>
            </a:extLst>
          </p:cNvPr>
          <p:cNvSpPr>
            <a:spLocks noChangeArrowheads="1"/>
          </p:cNvSpPr>
          <p:nvPr/>
        </p:nvSpPr>
        <p:spPr bwMode="auto">
          <a:xfrm>
            <a:off x="0" y="16668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pic>
        <p:nvPicPr>
          <p:cNvPr id="12" name="Picture 3">
            <a:extLst>
              <a:ext uri="{FF2B5EF4-FFF2-40B4-BE49-F238E27FC236}">
                <a16:creationId xmlns:a16="http://schemas.microsoft.com/office/drawing/2014/main" id="{5FBE1534-21B7-410F-87C1-90C8C230F48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3">
            <a:extLst>
              <a:ext uri="{FF2B5EF4-FFF2-40B4-BE49-F238E27FC236}">
                <a16:creationId xmlns:a16="http://schemas.microsoft.com/office/drawing/2014/main" id="{2F29E9C3-C9C4-4691-95A4-06C0D1A4A2D5}"/>
              </a:ext>
            </a:extLst>
          </p:cNvPr>
          <p:cNvSpPr>
            <a:spLocks noChangeArrowheads="1"/>
          </p:cNvSpPr>
          <p:nvPr/>
        </p:nvSpPr>
        <p:spPr bwMode="auto">
          <a:xfrm>
            <a:off x="2842630" y="5379129"/>
            <a:ext cx="6904152" cy="573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s-CL" altLang="es-CL" sz="1100" b="1" i="0" u="none" strike="noStrike" cap="none" normalizeH="0" baseline="0" dirty="0">
                <a:ln>
                  <a:noFill/>
                </a:ln>
                <a:solidFill>
                  <a:srgbClr val="C00000"/>
                </a:solidFill>
                <a:effectLst/>
                <a:latin typeface="Calibri" panose="020F0502020204030204" pitchFamily="34" charset="0"/>
                <a:ea typeface="Cambria" panose="02040503050406030204" pitchFamily="18" charset="0"/>
                <a:cs typeface="Calibri" panose="020F0502020204030204" pitchFamily="34" charset="0"/>
              </a:rPr>
              <a:t>El año 2020 la Ley de presupuesto asignó 60 mil 317 millones de pesos</a:t>
            </a:r>
            <a:r>
              <a:rPr kumimoji="0" lang="es-CL" altLang="es-CL" sz="1100" b="1" i="0" u="none" strike="noStrike" cap="none" normalizeH="0" baseline="0" dirty="0">
                <a:ln>
                  <a:noFill/>
                </a:ln>
                <a:solidFill>
                  <a:schemeClr val="tx1"/>
                </a:solidFill>
                <a:effectLst/>
                <a:latin typeface="Calibri" panose="020F0502020204030204" pitchFamily="34" charset="0"/>
                <a:ea typeface="Cambria" panose="02040503050406030204" pitchFamily="18" charset="0"/>
                <a:cs typeface="Calibri" panose="020F0502020204030204" pitchFamily="34" charset="0"/>
              </a:rPr>
              <a:t>, para financiar obras en todas </a:t>
            </a:r>
            <a:r>
              <a:rPr kumimoji="0" lang="es-CL" altLang="es-CL" sz="1100" b="1" i="0" u="none" strike="noStrike" cap="none" normalizeH="0" baseline="0" dirty="0">
                <a:ln>
                  <a:noFill/>
                </a:ln>
                <a:effectLst/>
                <a:latin typeface="Calibri" panose="020F0502020204030204" pitchFamily="34" charset="0"/>
                <a:ea typeface="Cambria" panose="02040503050406030204" pitchFamily="18" charset="0"/>
                <a:cs typeface="Calibri" panose="020F0502020204030204" pitchFamily="34" charset="0"/>
              </a:rPr>
              <a:t>las líneas de subsidios, de los cuales el </a:t>
            </a:r>
            <a:r>
              <a:rPr kumimoji="0" lang="es-CL" altLang="es-CL" sz="1100" b="1" i="0" u="none" strike="noStrike" cap="none" normalizeH="0" baseline="0" dirty="0">
                <a:ln>
                  <a:noFill/>
                </a:ln>
                <a:solidFill>
                  <a:srgbClr val="0070C0"/>
                </a:solidFill>
                <a:effectLst/>
                <a:latin typeface="Calibri" panose="020F0502020204030204" pitchFamily="34" charset="0"/>
                <a:ea typeface="Cambria" panose="02040503050406030204" pitchFamily="18" charset="0"/>
                <a:cs typeface="Calibri" panose="020F0502020204030204" pitchFamily="34" charset="0"/>
              </a:rPr>
              <a:t>97%</a:t>
            </a:r>
            <a:r>
              <a:rPr kumimoji="0" lang="es-CL" altLang="es-CL" sz="1100" b="1" i="0" u="none" strike="noStrike" cap="none" normalizeH="0" baseline="0" dirty="0">
                <a:ln>
                  <a:noFill/>
                </a:ln>
                <a:effectLst/>
                <a:latin typeface="Calibri" panose="020F0502020204030204" pitchFamily="34" charset="0"/>
                <a:ea typeface="Cambria" panose="02040503050406030204" pitchFamily="18" charset="0"/>
                <a:cs typeface="Calibri" panose="020F0502020204030204" pitchFamily="34" charset="0"/>
              </a:rPr>
              <a:t> corresponde a la atención del déficit habitacional cuantitativo</a:t>
            </a:r>
            <a:r>
              <a:rPr kumimoji="0" lang="es-CL" altLang="es-CL" sz="1100" b="1" i="0" u="none" strike="noStrike" cap="none" normalizeH="0" baseline="0" dirty="0">
                <a:ln>
                  <a:noFill/>
                </a:ln>
                <a:solidFill>
                  <a:srgbClr val="C00000"/>
                </a:solidFill>
                <a:effectLst/>
                <a:latin typeface="Calibri" panose="020F0502020204030204" pitchFamily="34" charset="0"/>
                <a:ea typeface="Cambria" panose="02040503050406030204" pitchFamily="18" charset="0"/>
                <a:cs typeface="Calibri" panose="020F0502020204030204" pitchFamily="34" charset="0"/>
              </a:rPr>
              <a:t>.</a:t>
            </a:r>
            <a:endParaRPr kumimoji="0" lang="es-CL" altLang="es-CL" sz="1100" b="1" i="0" u="none" strike="noStrike" cap="none" normalizeH="0" baseline="0" dirty="0">
              <a:ln>
                <a:noFill/>
              </a:ln>
              <a:solidFill>
                <a:srgbClr val="C00000"/>
              </a:solidFill>
              <a:effectLst/>
            </a:endParaRPr>
          </a:p>
        </p:txBody>
      </p:sp>
      <p:pic>
        <p:nvPicPr>
          <p:cNvPr id="17" name="Imagen 16">
            <a:extLst>
              <a:ext uri="{FF2B5EF4-FFF2-40B4-BE49-F238E27FC236}">
                <a16:creationId xmlns:a16="http://schemas.microsoft.com/office/drawing/2014/main" id="{A9184315-A261-485C-8FC0-B1E5509AB3AC}"/>
              </a:ext>
            </a:extLst>
          </p:cNvPr>
          <p:cNvPicPr>
            <a:picLocks noChangeAspect="1"/>
          </p:cNvPicPr>
          <p:nvPr/>
        </p:nvPicPr>
        <p:blipFill>
          <a:blip r:embed="rId4"/>
          <a:stretch>
            <a:fillRect/>
          </a:stretch>
        </p:blipFill>
        <p:spPr>
          <a:xfrm>
            <a:off x="6346046" y="504613"/>
            <a:ext cx="5744614" cy="2830733"/>
          </a:xfrm>
          <a:prstGeom prst="rect">
            <a:avLst/>
          </a:prstGeom>
        </p:spPr>
      </p:pic>
      <p:pic>
        <p:nvPicPr>
          <p:cNvPr id="18" name="Imagen 17">
            <a:extLst>
              <a:ext uri="{FF2B5EF4-FFF2-40B4-BE49-F238E27FC236}">
                <a16:creationId xmlns:a16="http://schemas.microsoft.com/office/drawing/2014/main" id="{3912F2BC-BBF4-4741-81D3-FAA61BCFF076}"/>
              </a:ext>
            </a:extLst>
          </p:cNvPr>
          <p:cNvPicPr>
            <a:picLocks noChangeAspect="1"/>
          </p:cNvPicPr>
          <p:nvPr/>
        </p:nvPicPr>
        <p:blipFill>
          <a:blip r:embed="rId5"/>
          <a:stretch>
            <a:fillRect/>
          </a:stretch>
        </p:blipFill>
        <p:spPr>
          <a:xfrm>
            <a:off x="2947656" y="3281990"/>
            <a:ext cx="6799126" cy="2054639"/>
          </a:xfrm>
          <a:prstGeom prst="rect">
            <a:avLst/>
          </a:prstGeom>
        </p:spPr>
      </p:pic>
    </p:spTree>
    <p:extLst>
      <p:ext uri="{BB962C8B-B14F-4D97-AF65-F5344CB8AC3E}">
        <p14:creationId xmlns:p14="http://schemas.microsoft.com/office/powerpoint/2010/main" val="2251095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19 Imagen">
            <a:extLst>
              <a:ext uri="{FF2B5EF4-FFF2-40B4-BE49-F238E27FC236}">
                <a16:creationId xmlns:a16="http://schemas.microsoft.com/office/drawing/2014/main" id="{0DF7F3D8-05B4-4288-BC6E-CC2C97E150BB}"/>
              </a:ext>
            </a:extLst>
          </p:cNvPr>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68445" y="115909"/>
            <a:ext cx="2390400" cy="6440400"/>
          </a:xfrm>
          <a:prstGeom prst="rect">
            <a:avLst/>
          </a:prstGeom>
          <a:ln>
            <a:solidFill>
              <a:schemeClr val="accent1"/>
            </a:solidFill>
          </a:ln>
          <a:effectLst>
            <a:outerShdw blurRad="292100" dist="139700" dir="2700000" algn="tl" rotWithShape="0">
              <a:srgbClr val="333333">
                <a:alpha val="65000"/>
              </a:srgbClr>
            </a:outerShdw>
          </a:effectLst>
        </p:spPr>
      </p:pic>
      <p:sp>
        <p:nvSpPr>
          <p:cNvPr id="20" name="Rectángulo 19">
            <a:extLst>
              <a:ext uri="{FF2B5EF4-FFF2-40B4-BE49-F238E27FC236}">
                <a16:creationId xmlns:a16="http://schemas.microsoft.com/office/drawing/2014/main" id="{6AEBF603-F56A-4F7E-9A63-32763A7D18BD}"/>
              </a:ext>
            </a:extLst>
          </p:cNvPr>
          <p:cNvSpPr/>
          <p:nvPr/>
        </p:nvSpPr>
        <p:spPr>
          <a:xfrm>
            <a:off x="319444" y="662101"/>
            <a:ext cx="1697902" cy="707886"/>
          </a:xfrm>
          <a:prstGeom prst="rect">
            <a:avLst/>
          </a:prstGeom>
          <a:noFill/>
        </p:spPr>
        <p:txBody>
          <a:bodyPr wrap="none" lIns="91440" tIns="45720" rIns="91440" bIns="45720">
            <a:spAutoFit/>
          </a:bodyPr>
          <a:lstStyle/>
          <a:p>
            <a:pPr algn="ctr"/>
            <a:r>
              <a:rPr lang="es-ES" sz="4000" b="1" dirty="0">
                <a:ln w="0"/>
                <a:solidFill>
                  <a:srgbClr val="002060"/>
                </a:solidFill>
                <a:effectLst>
                  <a:outerShdw blurRad="38100" dist="19050" dir="2700000" algn="tl" rotWithShape="0">
                    <a:schemeClr val="dk1">
                      <a:alpha val="40000"/>
                    </a:schemeClr>
                  </a:outerShdw>
                </a:effectLst>
              </a:rPr>
              <a:t>Barrios</a:t>
            </a:r>
            <a:endParaRPr lang="es-ES" sz="4000" b="1" cap="none" spc="0" dirty="0">
              <a:ln w="0"/>
              <a:solidFill>
                <a:srgbClr val="002060"/>
              </a:solidFill>
              <a:effectLst>
                <a:outerShdw blurRad="38100" dist="19050" dir="2700000" algn="tl" rotWithShape="0">
                  <a:schemeClr val="dk1">
                    <a:alpha val="40000"/>
                  </a:schemeClr>
                </a:outerShdw>
              </a:effectLst>
            </a:endParaRPr>
          </a:p>
        </p:txBody>
      </p:sp>
      <p:sp>
        <p:nvSpPr>
          <p:cNvPr id="13" name="12 Rectángulo redondeado">
            <a:extLst>
              <a:ext uri="{FF2B5EF4-FFF2-40B4-BE49-F238E27FC236}">
                <a16:creationId xmlns:a16="http://schemas.microsoft.com/office/drawing/2014/main" id="{46F3D3E0-E364-4B41-A59A-2DC58DAFA970}"/>
              </a:ext>
            </a:extLst>
          </p:cNvPr>
          <p:cNvSpPr/>
          <p:nvPr/>
        </p:nvSpPr>
        <p:spPr>
          <a:xfrm>
            <a:off x="3505389" y="546199"/>
            <a:ext cx="2390401" cy="731135"/>
          </a:xfrm>
          <a:prstGeom prst="roundRect">
            <a:avLst/>
          </a:prstGeom>
          <a:solidFill>
            <a:srgbClr val="00B05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PROGRAMA </a:t>
            </a:r>
          </a:p>
          <a:p>
            <a:pPr algn="ctr"/>
            <a:r>
              <a:rPr lang="es-CL" altLang="es-CL" sz="2000" b="1" dirty="0">
                <a:solidFill>
                  <a:schemeClr val="bg1"/>
                </a:solidFill>
              </a:rPr>
              <a:t>QUIERO MI BARRIO</a:t>
            </a:r>
          </a:p>
        </p:txBody>
      </p:sp>
      <p:sp>
        <p:nvSpPr>
          <p:cNvPr id="2" name="Rectángulo 1">
            <a:extLst>
              <a:ext uri="{FF2B5EF4-FFF2-40B4-BE49-F238E27FC236}">
                <a16:creationId xmlns:a16="http://schemas.microsoft.com/office/drawing/2014/main" id="{F03BD0B2-C450-45BB-9EDA-8FC75BA3D3C4}"/>
              </a:ext>
            </a:extLst>
          </p:cNvPr>
          <p:cNvSpPr/>
          <p:nvPr/>
        </p:nvSpPr>
        <p:spPr>
          <a:xfrm>
            <a:off x="2859314" y="1313653"/>
            <a:ext cx="9199937" cy="2646878"/>
          </a:xfrm>
          <a:prstGeom prst="rect">
            <a:avLst/>
          </a:prstGeom>
        </p:spPr>
        <p:txBody>
          <a:bodyPr wrap="square">
            <a:spAutoFit/>
          </a:bodyPr>
          <a:lstStyle/>
          <a:p>
            <a:pPr algn="just">
              <a:spcAft>
                <a:spcPts val="600"/>
              </a:spcAft>
            </a:pPr>
            <a:r>
              <a:rPr lang="es-CL" sz="1400" b="1" dirty="0">
                <a:latin typeface="Calibri" panose="020F0502020204030204" pitchFamily="34" charset="0"/>
                <a:ea typeface="Cambria" panose="02040503050406030204" pitchFamily="18" charset="0"/>
                <a:cs typeface="Times New Roman" panose="02020603050405020304" pitchFamily="18" charset="0"/>
              </a:rPr>
              <a:t>Mediante el Programa Quiero Mi Barrio, se han seleccionado en total 18 barrios desde el año 2006, de los cuales 14 ya se encuentran terminados. </a:t>
            </a:r>
          </a:p>
          <a:p>
            <a:pPr algn="just">
              <a:spcAft>
                <a:spcPts val="600"/>
              </a:spcAft>
            </a:pPr>
            <a:r>
              <a:rPr lang="es-CL" sz="1400"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El año 2019 se terminó la intervención del programa en tres barrios, correspondientes a </a:t>
            </a:r>
            <a:r>
              <a:rPr lang="es-CL" sz="1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Jorge Inostroza, Centenario y Puerta Norte-Concordia. </a:t>
            </a:r>
          </a:p>
          <a:p>
            <a:pPr algn="just">
              <a:spcAft>
                <a:spcPts val="600"/>
              </a:spcAft>
            </a:pPr>
            <a:r>
              <a:rPr lang="es-CL" sz="1400" b="1" dirty="0">
                <a:latin typeface="Calibri" panose="020F0502020204030204" pitchFamily="34" charset="0"/>
                <a:ea typeface="Calibri" panose="020F0502020204030204" pitchFamily="34" charset="0"/>
                <a:cs typeface="Times New Roman" panose="02020603050405020304" pitchFamily="18" charset="0"/>
              </a:rPr>
              <a:t>Los barrios, Jallalla y Borde Pampa, iniciaron su intervención social el año 2018 y actualmente se está elaborando el plan maestro</a:t>
            </a:r>
            <a:r>
              <a:rPr lang="es-CL" sz="1400" b="1" dirty="0">
                <a:latin typeface="Calibri" panose="020F0502020204030204" pitchFamily="34" charset="0"/>
                <a:ea typeface="Cambria" panose="02040503050406030204" pitchFamily="18" charset="0"/>
                <a:cs typeface="Times New Roman" panose="02020603050405020304" pitchFamily="18" charset="0"/>
              </a:rPr>
              <a:t>. Cada barrio cuenta con un presupuesto sectorial de 748 millones de pesos para su intervención.</a:t>
            </a:r>
          </a:p>
          <a:p>
            <a:pPr algn="just">
              <a:spcAft>
                <a:spcPts val="600"/>
              </a:spcAft>
            </a:pPr>
            <a:r>
              <a:rPr lang="es-CL" sz="1400"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El año 2019 se seleccionaron los barrios Héroes de la Concepción y Loa, iniciando el presente año </a:t>
            </a:r>
            <a:r>
              <a:rPr lang="es-CL" sz="1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su intervenció</a:t>
            </a:r>
            <a:r>
              <a:rPr lang="es-CL" sz="1400" b="1" dirty="0">
                <a:solidFill>
                  <a:srgbClr val="C00000"/>
                </a:solidFill>
                <a:latin typeface="Calibri" panose="020F0502020204030204" pitchFamily="34" charset="0"/>
                <a:cs typeface="Times New Roman" panose="02020603050405020304" pitchFamily="18" charset="0"/>
              </a:rPr>
              <a:t>n social junto a la implementación del plan maestro. Cada barrio cuenta con un presupuesto sectorial de 771 millones de pesos para su intervención.</a:t>
            </a:r>
          </a:p>
          <a:p>
            <a:pPr algn="just">
              <a:spcAft>
                <a:spcPts val="600"/>
              </a:spcAft>
            </a:pPr>
            <a:endParaRPr lang="es-CL" sz="2000" b="1" dirty="0">
              <a:solidFill>
                <a:srgbClr val="C00000"/>
              </a:solidFill>
              <a:latin typeface="Calibri" panose="020F0502020204030204" pitchFamily="34" charset="0"/>
              <a:ea typeface="Cambria" panose="02040503050406030204" pitchFamily="18" charset="0"/>
              <a:cs typeface="Times New Roman" panose="02020603050405020304" pitchFamily="18" charset="0"/>
            </a:endParaRPr>
          </a:p>
        </p:txBody>
      </p:sp>
      <p:pic>
        <p:nvPicPr>
          <p:cNvPr id="11" name="Picture 2">
            <a:extLst>
              <a:ext uri="{FF2B5EF4-FFF2-40B4-BE49-F238E27FC236}">
                <a16:creationId xmlns:a16="http://schemas.microsoft.com/office/drawing/2014/main" id="{B06E8D43-82A1-4962-B22C-8019FCD30A2F}"/>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3023695" y="3960531"/>
            <a:ext cx="6223000" cy="1811338"/>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2" name="4 Imagen">
            <a:extLst>
              <a:ext uri="{FF2B5EF4-FFF2-40B4-BE49-F238E27FC236}">
                <a16:creationId xmlns:a16="http://schemas.microsoft.com/office/drawing/2014/main" id="{FE0C167C-B9D3-492F-A964-13CB2AF90E7B}"/>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637498" y="3977993"/>
            <a:ext cx="2278062"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4 Rectángulo">
            <a:extLst>
              <a:ext uri="{FF2B5EF4-FFF2-40B4-BE49-F238E27FC236}">
                <a16:creationId xmlns:a16="http://schemas.microsoft.com/office/drawing/2014/main" id="{2AD00860-CEF5-4423-B44A-0BE5AE6DAD45}"/>
              </a:ext>
            </a:extLst>
          </p:cNvPr>
          <p:cNvSpPr/>
          <p:nvPr/>
        </p:nvSpPr>
        <p:spPr>
          <a:xfrm>
            <a:off x="3148062" y="139993"/>
            <a:ext cx="3420139" cy="36988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eaLnBrk="1" hangingPunct="1">
              <a:defRPr/>
            </a:pPr>
            <a:r>
              <a:rPr lang="es-CL" b="1" dirty="0">
                <a:effectLst>
                  <a:outerShdw blurRad="38100" dist="38100" dir="2700000" algn="tl">
                    <a:srgbClr val="000000">
                      <a:alpha val="43137"/>
                    </a:srgbClr>
                  </a:outerShdw>
                </a:effectLst>
                <a:sym typeface="Verdana Bold"/>
              </a:rPr>
              <a:t>CONTEXTO GENERAL</a:t>
            </a:r>
            <a:endParaRPr lang="es-CL"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30814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783EF596-7EC6-47FF-8E7F-DF2B8D007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2084" y="588669"/>
            <a:ext cx="2327294" cy="5230545"/>
          </a:xfrm>
          <a:prstGeom prst="rect">
            <a:avLst/>
          </a:prstGeom>
          <a:ln>
            <a:solidFill>
              <a:schemeClr val="accent1">
                <a:lumMod val="50000"/>
              </a:schemeClr>
            </a:solidFill>
          </a:ln>
          <a:effectLst>
            <a:outerShdw blurRad="292100" dist="139700" dir="2700000" algn="tl" rotWithShape="0">
              <a:srgbClr val="333333">
                <a:alpha val="65000"/>
              </a:srgbClr>
            </a:outerShdw>
          </a:effectLst>
        </p:spPr>
      </p:pic>
      <p:sp>
        <p:nvSpPr>
          <p:cNvPr id="11" name="12 Rectángulo redondeado">
            <a:extLst>
              <a:ext uri="{FF2B5EF4-FFF2-40B4-BE49-F238E27FC236}">
                <a16:creationId xmlns:a16="http://schemas.microsoft.com/office/drawing/2014/main" id="{B706E878-76F0-44AD-A4FF-A3B471A53EA7}"/>
              </a:ext>
            </a:extLst>
          </p:cNvPr>
          <p:cNvSpPr/>
          <p:nvPr/>
        </p:nvSpPr>
        <p:spPr>
          <a:xfrm>
            <a:off x="4681569" y="150669"/>
            <a:ext cx="3414006" cy="875999"/>
          </a:xfrm>
          <a:prstGeom prst="roundRect">
            <a:avLst/>
          </a:prstGeom>
          <a:solidFill>
            <a:schemeClr val="accent5">
              <a:lumMod val="75000"/>
            </a:schemeClr>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ASIGNACIÓN DE SUBSIDIOS HABITACIONALES</a:t>
            </a:r>
          </a:p>
        </p:txBody>
      </p:sp>
      <p:graphicFrame>
        <p:nvGraphicFramePr>
          <p:cNvPr id="12" name="Tabla 4">
            <a:extLst>
              <a:ext uri="{FF2B5EF4-FFF2-40B4-BE49-F238E27FC236}">
                <a16:creationId xmlns:a16="http://schemas.microsoft.com/office/drawing/2014/main" id="{F173A38D-D023-4E7A-8FF4-D2EB857AD3B6}"/>
              </a:ext>
            </a:extLst>
          </p:cNvPr>
          <p:cNvGraphicFramePr>
            <a:graphicFrameLocks noGrp="1"/>
          </p:cNvGraphicFramePr>
          <p:nvPr>
            <p:extLst>
              <p:ext uri="{D42A27DB-BD31-4B8C-83A1-F6EECF244321}">
                <p14:modId xmlns:p14="http://schemas.microsoft.com/office/powerpoint/2010/main" val="2655909246"/>
              </p:ext>
            </p:extLst>
          </p:nvPr>
        </p:nvGraphicFramePr>
        <p:xfrm>
          <a:off x="3684895" y="1094241"/>
          <a:ext cx="6020808" cy="4724974"/>
        </p:xfrm>
        <a:graphic>
          <a:graphicData uri="http://schemas.openxmlformats.org/drawingml/2006/table">
            <a:tbl>
              <a:tblPr firstRow="1" bandRow="1">
                <a:tableStyleId>{5C22544A-7EE6-4342-B048-85BDC9FD1C3A}</a:tableStyleId>
              </a:tblPr>
              <a:tblGrid>
                <a:gridCol w="1308884">
                  <a:extLst>
                    <a:ext uri="{9D8B030D-6E8A-4147-A177-3AD203B41FA5}">
                      <a16:colId xmlns:a16="http://schemas.microsoft.com/office/drawing/2014/main" val="269916898"/>
                    </a:ext>
                  </a:extLst>
                </a:gridCol>
                <a:gridCol w="1308884">
                  <a:extLst>
                    <a:ext uri="{9D8B030D-6E8A-4147-A177-3AD203B41FA5}">
                      <a16:colId xmlns:a16="http://schemas.microsoft.com/office/drawing/2014/main" val="4033379524"/>
                    </a:ext>
                  </a:extLst>
                </a:gridCol>
                <a:gridCol w="2148648">
                  <a:extLst>
                    <a:ext uri="{9D8B030D-6E8A-4147-A177-3AD203B41FA5}">
                      <a16:colId xmlns:a16="http://schemas.microsoft.com/office/drawing/2014/main" val="1069984989"/>
                    </a:ext>
                  </a:extLst>
                </a:gridCol>
                <a:gridCol w="1254392">
                  <a:extLst>
                    <a:ext uri="{9D8B030D-6E8A-4147-A177-3AD203B41FA5}">
                      <a16:colId xmlns:a16="http://schemas.microsoft.com/office/drawing/2014/main" val="3409923041"/>
                    </a:ext>
                  </a:extLst>
                </a:gridCol>
              </a:tblGrid>
              <a:tr h="729480">
                <a:tc row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600" b="1" dirty="0">
                          <a:solidFill>
                            <a:schemeClr val="bg1"/>
                          </a:solidFill>
                        </a:rPr>
                        <a:t>El 2018 se asignaron 2.768 subsidios por UF 1.535.679</a:t>
                      </a:r>
                    </a:p>
                    <a:p>
                      <a:pPr algn="ctr"/>
                      <a:endParaRPr lang="es-CL" sz="1400" b="1" dirty="0">
                        <a:solidFill>
                          <a:schemeClr val="tx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lumMod val="75000"/>
                      </a:schemeClr>
                    </a:solidFill>
                  </a:tcPr>
                </a:tc>
                <a:tc rowSpan="4">
                  <a:txBody>
                    <a:bodyPr/>
                    <a:lstStyle/>
                    <a:p>
                      <a:pPr algn="ctr"/>
                      <a:r>
                        <a:rPr lang="es-CL" sz="1400" b="1" dirty="0">
                          <a:solidFill>
                            <a:schemeClr val="bg1"/>
                          </a:solidFill>
                        </a:rPr>
                        <a:t>DEFICIT CUANTITATIVO</a:t>
                      </a:r>
                    </a:p>
                    <a:p>
                      <a:pPr algn="ctr"/>
                      <a:endParaRPr lang="es-CL" sz="1400" b="1" dirty="0">
                        <a:solidFill>
                          <a:schemeClr val="bg1"/>
                        </a:solidFill>
                      </a:endParaRPr>
                    </a:p>
                    <a:p>
                      <a:pPr algn="ctr"/>
                      <a:r>
                        <a:rPr lang="es-CL" sz="1400" b="1" dirty="0">
                          <a:solidFill>
                            <a:schemeClr val="bg1"/>
                          </a:solidFill>
                        </a:rPr>
                        <a:t>1.933 unidades</a:t>
                      </a:r>
                    </a:p>
                    <a:p>
                      <a:pPr algn="ctr"/>
                      <a:r>
                        <a:rPr lang="es-CL" sz="1400" b="1" dirty="0">
                          <a:solidFill>
                            <a:schemeClr val="bg1"/>
                          </a:solidFill>
                        </a:rPr>
                        <a:t>UF 1.441.454</a:t>
                      </a:r>
                    </a:p>
                  </a:txBody>
                  <a:tcPr anchor="ctr">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tc>
                  <a:txBody>
                    <a:bodyPr/>
                    <a:lstStyle/>
                    <a:p>
                      <a:pPr algn="ctr" eaLnBrk="0" hangingPunct="0">
                        <a:defRPr/>
                      </a:pPr>
                      <a:r>
                        <a:rPr lang="es-ES" sz="1100" b="1" dirty="0">
                          <a:solidFill>
                            <a:schemeClr val="bg1"/>
                          </a:solidFill>
                          <a:ea typeface="ヒラギノ角ゴ Pro W3" charset="-128"/>
                          <a:cs typeface="+mn-cs"/>
                        </a:rPr>
                        <a:t>FONDO SOLIDARIO DE ELECCIÓN DE VIVIENDA</a:t>
                      </a:r>
                    </a:p>
                    <a:p>
                      <a:pPr algn="ctr" eaLnBrk="0" hangingPunct="0">
                        <a:defRPr/>
                      </a:pPr>
                      <a:r>
                        <a:rPr lang="es-ES" sz="1000" b="1" dirty="0">
                          <a:solidFill>
                            <a:schemeClr val="bg1"/>
                          </a:solidFill>
                          <a:ea typeface="ヒラギノ角ゴ Pro W3" charset="-128"/>
                          <a:cs typeface="+mn-cs"/>
                        </a:rPr>
                        <a:t>D. S. N° 49 (V. y U.) de 2011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tc>
                  <a:txBody>
                    <a:bodyPr/>
                    <a:lstStyle/>
                    <a:p>
                      <a:pPr algn="ctr"/>
                      <a:r>
                        <a:rPr lang="es-CL" sz="1400" b="1" dirty="0">
                          <a:solidFill>
                            <a:schemeClr val="bg1"/>
                          </a:solidFill>
                        </a:rPr>
                        <a:t>634 unidades</a:t>
                      </a:r>
                    </a:p>
                    <a:p>
                      <a:pPr algn="ctr"/>
                      <a:r>
                        <a:rPr lang="es-CL" sz="1400" b="1" dirty="0">
                          <a:solidFill>
                            <a:schemeClr val="bg1"/>
                          </a:solidFill>
                        </a:rPr>
                        <a:t>UF 920.254</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375244508"/>
                  </a:ext>
                </a:extLst>
              </a:tr>
              <a:tr h="729480">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eaLnBrk="0" hangingPunct="0">
                        <a:defRPr/>
                      </a:pPr>
                      <a:r>
                        <a:rPr lang="es-ES" sz="1100" b="1" dirty="0">
                          <a:solidFill>
                            <a:schemeClr val="bg1"/>
                          </a:solidFill>
                          <a:ea typeface="ヒラギノ角ゴ Pro W3" charset="-128"/>
                          <a:cs typeface="+mn-cs"/>
                        </a:rPr>
                        <a:t>SISTEMA INTEGRADO DE SUBSIDIOS</a:t>
                      </a:r>
                    </a:p>
                    <a:p>
                      <a:pPr algn="ctr" eaLnBrk="0" hangingPunct="0">
                        <a:defRPr/>
                      </a:pPr>
                      <a:r>
                        <a:rPr lang="es-ES" sz="1000" b="1" dirty="0">
                          <a:solidFill>
                            <a:schemeClr val="bg1"/>
                          </a:solidFill>
                          <a:ea typeface="ヒラギノ角ゴ Pro W3" charset="-128"/>
                          <a:cs typeface="+mn-cs"/>
                        </a:rPr>
                        <a:t>D. S. N° 01 (V. y U.) de 2011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tc>
                  <a:txBody>
                    <a:bodyPr/>
                    <a:lstStyle/>
                    <a:p>
                      <a:pPr algn="ctr"/>
                      <a:r>
                        <a:rPr lang="es-CL" sz="1400" b="1" dirty="0">
                          <a:solidFill>
                            <a:schemeClr val="bg1"/>
                          </a:solidFill>
                        </a:rPr>
                        <a:t>173 unidades</a:t>
                      </a:r>
                    </a:p>
                    <a:p>
                      <a:pPr algn="ctr"/>
                      <a:r>
                        <a:rPr lang="es-CL" sz="1400" b="1" dirty="0">
                          <a:solidFill>
                            <a:schemeClr val="bg1"/>
                          </a:solidFill>
                        </a:rPr>
                        <a:t>UF 69.300</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80010292"/>
                  </a:ext>
                </a:extLst>
              </a:tr>
              <a:tr h="737245">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eaLnBrk="0" hangingPunct="0">
                        <a:defRPr/>
                      </a:pPr>
                      <a:r>
                        <a:rPr lang="es-ES" sz="1100" b="1" dirty="0">
                          <a:solidFill>
                            <a:schemeClr val="bg1"/>
                          </a:solidFill>
                          <a:ea typeface="ヒラギノ角ゴ Pro W3" charset="-128"/>
                          <a:cs typeface="+mn-cs"/>
                        </a:rPr>
                        <a:t>PROGRAMA DE INTEGRACIÓN SOCIAL Y TERRITORIAL</a:t>
                      </a:r>
                    </a:p>
                    <a:p>
                      <a:pPr algn="ctr" eaLnBrk="0" hangingPunct="0">
                        <a:defRPr/>
                      </a:pPr>
                      <a:r>
                        <a:rPr lang="es-ES" sz="1000" b="1" dirty="0">
                          <a:solidFill>
                            <a:schemeClr val="bg1"/>
                          </a:solidFill>
                          <a:ea typeface="ヒラギノ角ゴ Pro W3" charset="-128"/>
                          <a:cs typeface="+mn-cs"/>
                        </a:rPr>
                        <a:t>D. S. N° 19 (V. y U.) de 2016</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tc>
                  <a:txBody>
                    <a:bodyPr/>
                    <a:lstStyle/>
                    <a:p>
                      <a:pPr algn="ctr"/>
                      <a:r>
                        <a:rPr lang="es-CL" sz="1400" b="1" dirty="0">
                          <a:solidFill>
                            <a:schemeClr val="bg1"/>
                          </a:solidFill>
                        </a:rPr>
                        <a:t>880 unidades</a:t>
                      </a:r>
                    </a:p>
                    <a:p>
                      <a:pPr algn="ctr"/>
                      <a:r>
                        <a:rPr lang="es-CL" sz="1400" b="1" dirty="0">
                          <a:solidFill>
                            <a:schemeClr val="bg1"/>
                          </a:solidFill>
                        </a:rPr>
                        <a:t>UF 410.080</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589038061"/>
                  </a:ext>
                </a:extLst>
              </a:tr>
              <a:tr h="729480">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0" latinLnBrk="0" hangingPunct="0">
                        <a:defRPr/>
                      </a:pPr>
                      <a:r>
                        <a:rPr lang="es-ES" sz="1100" b="1" kern="1200" dirty="0">
                          <a:solidFill>
                            <a:schemeClr val="bg1"/>
                          </a:solidFill>
                          <a:latin typeface="+mn-lt"/>
                          <a:ea typeface="ヒラギノ角ゴ Pro W3" charset="-128"/>
                          <a:cs typeface="+mn-cs"/>
                        </a:rPr>
                        <a:t>SUBSIDIO DE ARRIENDO</a:t>
                      </a:r>
                    </a:p>
                    <a:p>
                      <a:pPr algn="ctr" eaLnBrk="0" hangingPunct="0">
                        <a:defRPr/>
                      </a:pPr>
                      <a:r>
                        <a:rPr lang="es-ES" sz="1000" b="1" dirty="0">
                          <a:solidFill>
                            <a:schemeClr val="bg1"/>
                          </a:solidFill>
                          <a:ea typeface="ヒラギノ角ゴ Pro W3" charset="-128"/>
                          <a:cs typeface="+mn-cs"/>
                        </a:rPr>
                        <a:t>D. S. N° 52 (V. y U.) de 2013</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tc>
                  <a:txBody>
                    <a:bodyPr/>
                    <a:lstStyle/>
                    <a:p>
                      <a:pPr algn="ctr"/>
                      <a:r>
                        <a:rPr lang="es-CL" sz="1400" b="1" dirty="0">
                          <a:solidFill>
                            <a:schemeClr val="bg1"/>
                          </a:solidFill>
                        </a:rPr>
                        <a:t>246 unidades</a:t>
                      </a:r>
                    </a:p>
                    <a:p>
                      <a:pPr algn="ctr"/>
                      <a:r>
                        <a:rPr lang="es-CL" sz="1400" b="1" dirty="0">
                          <a:solidFill>
                            <a:schemeClr val="bg1"/>
                          </a:solidFill>
                        </a:rPr>
                        <a:t>UF 41.820</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2359818033"/>
                  </a:ext>
                </a:extLst>
              </a:tr>
              <a:tr h="1799289">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CL" sz="1400" b="1" dirty="0">
                          <a:solidFill>
                            <a:schemeClr val="bg1"/>
                          </a:solidFill>
                        </a:rPr>
                        <a:t>DEFICIT CUALITATIVO</a:t>
                      </a:r>
                    </a:p>
                    <a:p>
                      <a:pPr algn="ctr"/>
                      <a:endParaRPr lang="es-CL" sz="1400" b="1" dirty="0">
                        <a:solidFill>
                          <a:schemeClr val="bg1"/>
                        </a:solidFill>
                      </a:endParaRPr>
                    </a:p>
                    <a:p>
                      <a:pPr algn="ctr"/>
                      <a:r>
                        <a:rPr lang="es-CL" sz="1400" b="1" dirty="0">
                          <a:solidFill>
                            <a:schemeClr val="bg1"/>
                          </a:solidFill>
                        </a:rPr>
                        <a:t>835 unidades</a:t>
                      </a:r>
                    </a:p>
                    <a:p>
                      <a:pPr algn="ctr"/>
                      <a:r>
                        <a:rPr lang="es-CL" sz="1400" b="1" dirty="0">
                          <a:solidFill>
                            <a:schemeClr val="bg1"/>
                          </a:solidFill>
                        </a:rPr>
                        <a:t>UF 94.225</a:t>
                      </a:r>
                    </a:p>
                    <a:p>
                      <a:pPr algn="ctr"/>
                      <a:endParaRPr lang="es-CL" sz="1400" b="1" dirty="0">
                        <a:solidFill>
                          <a:schemeClr val="bg1"/>
                        </a:solidFill>
                      </a:endParaRPr>
                    </a:p>
                  </a:txBody>
                  <a:tcPr anchor="ctr">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50000"/>
                      </a:schemeClr>
                    </a:solidFill>
                  </a:tcPr>
                </a:tc>
                <a:tc>
                  <a:txBody>
                    <a:bodyPr/>
                    <a:lstStyle/>
                    <a:p>
                      <a:pPr algn="ctr" eaLnBrk="0" hangingPunct="0">
                        <a:defRPr/>
                      </a:pPr>
                      <a:r>
                        <a:rPr lang="es-ES" sz="1100" b="1" dirty="0">
                          <a:solidFill>
                            <a:schemeClr val="bg1"/>
                          </a:solidFill>
                          <a:ea typeface="ヒラギノ角ゴ Pro W3" charset="-128"/>
                          <a:cs typeface="+mn-cs"/>
                        </a:rPr>
                        <a:t>PROGRAMA DE PROTECCIÓN DEL PATRIMONIO FAMILIAR</a:t>
                      </a:r>
                    </a:p>
                    <a:p>
                      <a:pPr algn="ctr" eaLnBrk="0" hangingPunct="0">
                        <a:defRPr/>
                      </a:pPr>
                      <a:r>
                        <a:rPr lang="es-ES" sz="1000" b="1" dirty="0">
                          <a:solidFill>
                            <a:schemeClr val="bg1"/>
                          </a:solidFill>
                          <a:ea typeface="ヒラギノ角ゴ Pro W3" charset="-128"/>
                          <a:cs typeface="+mn-cs"/>
                        </a:rPr>
                        <a:t>D. S. N° 255 (V. y U.) de 2006</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50000"/>
                      </a:schemeClr>
                    </a:solidFill>
                  </a:tcPr>
                </a:tc>
                <a:tc>
                  <a:txBody>
                    <a:bodyPr/>
                    <a:lstStyle/>
                    <a:p>
                      <a:pPr algn="ctr"/>
                      <a:r>
                        <a:rPr lang="es-CL" sz="1400" b="1" dirty="0">
                          <a:solidFill>
                            <a:schemeClr val="bg1"/>
                          </a:solidFill>
                        </a:rPr>
                        <a:t>835 unidades</a:t>
                      </a:r>
                    </a:p>
                    <a:p>
                      <a:pPr algn="ctr"/>
                      <a:r>
                        <a:rPr lang="es-CL" sz="1400" b="1" dirty="0">
                          <a:solidFill>
                            <a:schemeClr val="bg1"/>
                          </a:solidFill>
                        </a:rPr>
                        <a:t>UF 94.225</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2995969281"/>
                  </a:ext>
                </a:extLst>
              </a:tr>
            </a:tbl>
          </a:graphicData>
        </a:graphic>
      </p:graphicFrame>
    </p:spTree>
    <p:extLst>
      <p:ext uri="{BB962C8B-B14F-4D97-AF65-F5344CB8AC3E}">
        <p14:creationId xmlns:p14="http://schemas.microsoft.com/office/powerpoint/2010/main" val="30168716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19 Imagen">
            <a:extLst>
              <a:ext uri="{FF2B5EF4-FFF2-40B4-BE49-F238E27FC236}">
                <a16:creationId xmlns:a16="http://schemas.microsoft.com/office/drawing/2014/main" id="{0DF7F3D8-05B4-4288-BC6E-CC2C97E150BB}"/>
              </a:ext>
            </a:extLst>
          </p:cNvPr>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237325" y="219637"/>
            <a:ext cx="1997166" cy="5919131"/>
          </a:xfrm>
          <a:prstGeom prst="rect">
            <a:avLst/>
          </a:prstGeom>
          <a:ln>
            <a:solidFill>
              <a:schemeClr val="accent1"/>
            </a:solidFill>
          </a:ln>
          <a:effectLst>
            <a:outerShdw blurRad="292100" dist="139700" dir="2700000" algn="tl" rotWithShape="0">
              <a:srgbClr val="333333">
                <a:alpha val="65000"/>
              </a:srgbClr>
            </a:outerShdw>
          </a:effectLst>
        </p:spPr>
      </p:pic>
      <p:sp>
        <p:nvSpPr>
          <p:cNvPr id="20" name="Rectángulo 19">
            <a:extLst>
              <a:ext uri="{FF2B5EF4-FFF2-40B4-BE49-F238E27FC236}">
                <a16:creationId xmlns:a16="http://schemas.microsoft.com/office/drawing/2014/main" id="{6AEBF603-F56A-4F7E-9A63-32763A7D18BD}"/>
              </a:ext>
            </a:extLst>
          </p:cNvPr>
          <p:cNvSpPr/>
          <p:nvPr/>
        </p:nvSpPr>
        <p:spPr>
          <a:xfrm>
            <a:off x="470928" y="662101"/>
            <a:ext cx="1394933" cy="584775"/>
          </a:xfrm>
          <a:prstGeom prst="rect">
            <a:avLst/>
          </a:prstGeom>
          <a:noFill/>
        </p:spPr>
        <p:txBody>
          <a:bodyPr wrap="none" lIns="91440" tIns="45720" rIns="91440" bIns="45720">
            <a:spAutoFit/>
          </a:bodyPr>
          <a:lstStyle/>
          <a:p>
            <a:pPr algn="ctr"/>
            <a:r>
              <a:rPr lang="es-ES" sz="3200" b="1" dirty="0">
                <a:ln w="0"/>
                <a:solidFill>
                  <a:srgbClr val="002060"/>
                </a:solidFill>
                <a:effectLst>
                  <a:outerShdw blurRad="38100" dist="19050" dir="2700000" algn="tl" rotWithShape="0">
                    <a:schemeClr val="dk1">
                      <a:alpha val="40000"/>
                    </a:schemeClr>
                  </a:outerShdw>
                </a:effectLst>
              </a:rPr>
              <a:t>Barrios</a:t>
            </a:r>
            <a:endParaRPr lang="es-ES" sz="3200" b="1" cap="none" spc="0" dirty="0">
              <a:ln w="0"/>
              <a:solidFill>
                <a:srgbClr val="002060"/>
              </a:solidFill>
              <a:effectLst>
                <a:outerShdw blurRad="38100" dist="19050" dir="2700000" algn="tl" rotWithShape="0">
                  <a:schemeClr val="dk1">
                    <a:alpha val="40000"/>
                  </a:schemeClr>
                </a:outerShdw>
              </a:effectLst>
            </a:endParaRPr>
          </a:p>
        </p:txBody>
      </p:sp>
      <p:sp>
        <p:nvSpPr>
          <p:cNvPr id="13" name="12 Rectángulo redondeado">
            <a:extLst>
              <a:ext uri="{FF2B5EF4-FFF2-40B4-BE49-F238E27FC236}">
                <a16:creationId xmlns:a16="http://schemas.microsoft.com/office/drawing/2014/main" id="{46F3D3E0-E364-4B41-A59A-2DC58DAFA970}"/>
              </a:ext>
            </a:extLst>
          </p:cNvPr>
          <p:cNvSpPr/>
          <p:nvPr/>
        </p:nvSpPr>
        <p:spPr>
          <a:xfrm>
            <a:off x="3237553" y="513366"/>
            <a:ext cx="2797383" cy="562920"/>
          </a:xfrm>
          <a:prstGeom prst="roundRect">
            <a:avLst/>
          </a:prstGeom>
          <a:solidFill>
            <a:srgbClr val="00B05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PROGRAMA </a:t>
            </a:r>
          </a:p>
          <a:p>
            <a:pPr algn="ctr"/>
            <a:r>
              <a:rPr lang="es-CL" altLang="es-CL" sz="2000" b="1" dirty="0">
                <a:solidFill>
                  <a:schemeClr val="bg1"/>
                </a:solidFill>
              </a:rPr>
              <a:t>QUIERO MI BARRIO</a:t>
            </a:r>
          </a:p>
        </p:txBody>
      </p:sp>
      <p:sp>
        <p:nvSpPr>
          <p:cNvPr id="9" name="4 Rectángulo">
            <a:extLst>
              <a:ext uri="{FF2B5EF4-FFF2-40B4-BE49-F238E27FC236}">
                <a16:creationId xmlns:a16="http://schemas.microsoft.com/office/drawing/2014/main" id="{58DD9485-D566-4C1C-88FE-8BE492E0AD64}"/>
              </a:ext>
            </a:extLst>
          </p:cNvPr>
          <p:cNvSpPr/>
          <p:nvPr/>
        </p:nvSpPr>
        <p:spPr>
          <a:xfrm>
            <a:off x="3021781" y="115909"/>
            <a:ext cx="3420139" cy="36988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eaLnBrk="1" hangingPunct="1">
              <a:defRPr/>
            </a:pPr>
            <a:r>
              <a:rPr lang="es-CL" b="1" dirty="0">
                <a:effectLst>
                  <a:outerShdw blurRad="38100" dist="38100" dir="2700000" algn="tl">
                    <a:srgbClr val="000000">
                      <a:alpha val="43137"/>
                    </a:srgbClr>
                  </a:outerShdw>
                </a:effectLst>
                <a:sym typeface="Verdana Bold"/>
              </a:rPr>
              <a:t>BARRIOS DE CIERRE 2019</a:t>
            </a:r>
            <a:endParaRPr lang="es-CL" dirty="0">
              <a:effectLst>
                <a:outerShdw blurRad="38100" dist="38100" dir="2700000" algn="tl">
                  <a:srgbClr val="000000">
                    <a:alpha val="43137"/>
                  </a:srgbClr>
                </a:outerShdw>
              </a:effectLst>
            </a:endParaRPr>
          </a:p>
        </p:txBody>
      </p:sp>
      <p:sp>
        <p:nvSpPr>
          <p:cNvPr id="26" name="8 Rectángulo">
            <a:extLst>
              <a:ext uri="{FF2B5EF4-FFF2-40B4-BE49-F238E27FC236}">
                <a16:creationId xmlns:a16="http://schemas.microsoft.com/office/drawing/2014/main" id="{D51D64F4-884E-4C5B-9545-4BE89D4642CF}"/>
              </a:ext>
            </a:extLst>
          </p:cNvPr>
          <p:cNvSpPr/>
          <p:nvPr/>
        </p:nvSpPr>
        <p:spPr>
          <a:xfrm>
            <a:off x="2953377" y="1575346"/>
            <a:ext cx="3418881" cy="341644"/>
          </a:xfrm>
          <a:prstGeom prst="rect">
            <a:avLst/>
          </a:prstGeom>
          <a:solidFill>
            <a:srgbClr val="006CB7"/>
          </a:solidFill>
          <a:ln>
            <a:solidFill>
              <a:srgbClr val="006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s-CL" dirty="0">
              <a:solidFill>
                <a:prstClr val="white"/>
              </a:solidFill>
            </a:endParaRPr>
          </a:p>
        </p:txBody>
      </p:sp>
      <p:pic>
        <p:nvPicPr>
          <p:cNvPr id="14" name="5 Imagen">
            <a:extLst>
              <a:ext uri="{FF2B5EF4-FFF2-40B4-BE49-F238E27FC236}">
                <a16:creationId xmlns:a16="http://schemas.microsoft.com/office/drawing/2014/main" id="{4B49F95B-0A85-418C-B497-6729B8C5AE4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895391" y="3212743"/>
            <a:ext cx="3059284" cy="1392190"/>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p:spPr>
      </p:pic>
      <p:sp>
        <p:nvSpPr>
          <p:cNvPr id="15" name="9 CuadroTexto">
            <a:extLst>
              <a:ext uri="{FF2B5EF4-FFF2-40B4-BE49-F238E27FC236}">
                <a16:creationId xmlns:a16="http://schemas.microsoft.com/office/drawing/2014/main" id="{9A4095BE-E277-499B-8E80-B116C2476F65}"/>
              </a:ext>
            </a:extLst>
          </p:cNvPr>
          <p:cNvSpPr txBox="1"/>
          <p:nvPr/>
        </p:nvSpPr>
        <p:spPr>
          <a:xfrm>
            <a:off x="3021782" y="1575346"/>
            <a:ext cx="3420138" cy="369332"/>
          </a:xfrm>
          <a:prstGeom prst="rect">
            <a:avLst/>
          </a:prstGeom>
          <a:noFill/>
        </p:spPr>
        <p:txBody>
          <a:bodyPr wrap="square" rtlCol="0">
            <a:spAutoFit/>
          </a:bodyPr>
          <a:lstStyle/>
          <a:p>
            <a:pPr defTabSz="457200" fontAlgn="base">
              <a:spcBef>
                <a:spcPct val="0"/>
              </a:spcBef>
              <a:spcAft>
                <a:spcPct val="0"/>
              </a:spcAft>
            </a:pPr>
            <a:r>
              <a:rPr lang="es-CL" b="1" dirty="0">
                <a:solidFill>
                  <a:prstClr val="white"/>
                </a:solidFill>
                <a:latin typeface="gobCL" pitchFamily="50" charset="0"/>
                <a:ea typeface="ヒラギノ角ゴ Pro W3" charset="-128"/>
              </a:rPr>
              <a:t>BARRIO_ CENTENARIO</a:t>
            </a:r>
          </a:p>
        </p:txBody>
      </p:sp>
      <p:sp>
        <p:nvSpPr>
          <p:cNvPr id="16" name="13 CuadroTexto">
            <a:extLst>
              <a:ext uri="{FF2B5EF4-FFF2-40B4-BE49-F238E27FC236}">
                <a16:creationId xmlns:a16="http://schemas.microsoft.com/office/drawing/2014/main" id="{463C0AC5-23CD-4A9B-9EE4-14659FA75F33}"/>
              </a:ext>
            </a:extLst>
          </p:cNvPr>
          <p:cNvSpPr txBox="1"/>
          <p:nvPr/>
        </p:nvSpPr>
        <p:spPr>
          <a:xfrm>
            <a:off x="2863470" y="2042903"/>
            <a:ext cx="3171466" cy="1877437"/>
          </a:xfrm>
          <a:prstGeom prst="rect">
            <a:avLst/>
          </a:prstGeom>
          <a:noFill/>
        </p:spPr>
        <p:txBody>
          <a:bodyPr wrap="square" rtlCol="0">
            <a:spAutoFit/>
          </a:bodyPr>
          <a:lstStyle/>
          <a:p>
            <a:pPr defTabSz="457200" fontAlgn="base">
              <a:spcBef>
                <a:spcPct val="0"/>
              </a:spcBef>
              <a:spcAft>
                <a:spcPct val="0"/>
              </a:spcAft>
              <a:buFont typeface="Arial" pitchFamily="34" charset="0"/>
              <a:buChar char="•"/>
            </a:pPr>
            <a:r>
              <a:rPr lang="es-ES" sz="1400" b="1" dirty="0">
                <a:solidFill>
                  <a:srgbClr val="787878"/>
                </a:solidFill>
                <a:latin typeface="gobCL" pitchFamily="50" charset="0"/>
                <a:ea typeface="ヒラギノ角ゴ Pro W3" charset="-128"/>
              </a:rPr>
              <a:t>Año Inicio de Barrio:   2016</a:t>
            </a:r>
          </a:p>
          <a:p>
            <a:pPr defTabSz="457200" fontAlgn="base">
              <a:spcBef>
                <a:spcPct val="0"/>
              </a:spcBef>
              <a:spcAft>
                <a:spcPct val="0"/>
              </a:spcAft>
              <a:buFont typeface="Arial" pitchFamily="34" charset="0"/>
              <a:buChar char="•"/>
            </a:pPr>
            <a:r>
              <a:rPr lang="es-ES" sz="1400" b="1" dirty="0">
                <a:solidFill>
                  <a:srgbClr val="787878"/>
                </a:solidFill>
                <a:latin typeface="gobCL" pitchFamily="50" charset="0"/>
                <a:ea typeface="ヒラギノ角ゴ Pro W3" charset="-128"/>
              </a:rPr>
              <a:t>Año Cierre Programa: 2019</a:t>
            </a:r>
          </a:p>
          <a:p>
            <a:pPr defTabSz="457200" fontAlgn="base">
              <a:spcBef>
                <a:spcPct val="0"/>
              </a:spcBef>
              <a:spcAft>
                <a:spcPct val="0"/>
              </a:spcAft>
              <a:buFont typeface="Arial" pitchFamily="34" charset="0"/>
              <a:buChar char="•"/>
            </a:pPr>
            <a:endParaRPr lang="es-ES" sz="1400" b="1" dirty="0">
              <a:solidFill>
                <a:srgbClr val="787878"/>
              </a:solidFill>
              <a:latin typeface="gobCL" pitchFamily="50" charset="0"/>
              <a:ea typeface="ヒラギノ角ゴ Pro W3" charset="-128"/>
            </a:endParaRPr>
          </a:p>
          <a:p>
            <a:pPr defTabSz="457200" fontAlgn="base">
              <a:spcBef>
                <a:spcPct val="0"/>
              </a:spcBef>
              <a:spcAft>
                <a:spcPct val="0"/>
              </a:spcAft>
              <a:buFont typeface="Arial" pitchFamily="34" charset="0"/>
              <a:buChar char="•"/>
            </a:pPr>
            <a:r>
              <a:rPr lang="es-ES" sz="1400" b="1" dirty="0">
                <a:solidFill>
                  <a:srgbClr val="787878"/>
                </a:solidFill>
                <a:latin typeface="gobCL" pitchFamily="50" charset="0"/>
                <a:ea typeface="ヒラギノ角ゴ Pro W3" charset="-128"/>
              </a:rPr>
              <a:t>Proyecto de cierre: </a:t>
            </a:r>
          </a:p>
          <a:p>
            <a:pPr defTabSz="457200" fontAlgn="base">
              <a:spcBef>
                <a:spcPct val="0"/>
              </a:spcBef>
              <a:spcAft>
                <a:spcPct val="0"/>
              </a:spcAft>
            </a:pPr>
            <a:r>
              <a:rPr lang="es-ES" sz="1400" b="1" dirty="0">
                <a:latin typeface="gobCL" pitchFamily="50" charset="0"/>
                <a:ea typeface="ヒラギノ角ゴ Pro W3" charset="-128"/>
              </a:rPr>
              <a:t>Parque Paseo Las Brisas I</a:t>
            </a:r>
          </a:p>
          <a:p>
            <a:pPr defTabSz="457200" fontAlgn="base">
              <a:spcBef>
                <a:spcPct val="0"/>
              </a:spcBef>
              <a:spcAft>
                <a:spcPct val="0"/>
              </a:spcAft>
              <a:buFont typeface="Arial" pitchFamily="34" charset="0"/>
              <a:buChar char="•"/>
            </a:pPr>
            <a:r>
              <a:rPr lang="es-ES" sz="1400" b="1" dirty="0">
                <a:solidFill>
                  <a:srgbClr val="787878"/>
                </a:solidFill>
                <a:latin typeface="gobCL" pitchFamily="50" charset="0"/>
                <a:ea typeface="ヒラギノ角ゴ Pro W3" charset="-128"/>
              </a:rPr>
              <a:t>Monto a Ejecutar : MM$ 300</a:t>
            </a:r>
          </a:p>
          <a:p>
            <a:pPr defTabSz="457200" fontAlgn="base">
              <a:spcBef>
                <a:spcPct val="0"/>
              </a:spcBef>
              <a:spcAft>
                <a:spcPct val="0"/>
              </a:spcAft>
              <a:buFont typeface="Arial" pitchFamily="34" charset="0"/>
              <a:buChar char="•"/>
            </a:pPr>
            <a:r>
              <a:rPr lang="es-ES" sz="1400" b="1" dirty="0">
                <a:solidFill>
                  <a:srgbClr val="787878"/>
                </a:solidFill>
                <a:latin typeface="gobCL" pitchFamily="50" charset="0"/>
                <a:ea typeface="ヒラギノ角ゴ Pro W3" charset="-128"/>
              </a:rPr>
              <a:t>Estado Actual: Terminado</a:t>
            </a:r>
          </a:p>
          <a:p>
            <a:pPr defTabSz="457200" fontAlgn="base">
              <a:spcBef>
                <a:spcPct val="0"/>
              </a:spcBef>
              <a:spcAft>
                <a:spcPct val="0"/>
              </a:spcAft>
              <a:buFont typeface="Arial" pitchFamily="34" charset="0"/>
              <a:buChar char="•"/>
            </a:pPr>
            <a:endParaRPr lang="es-ES" b="1" dirty="0">
              <a:solidFill>
                <a:srgbClr val="787878"/>
              </a:solidFill>
              <a:latin typeface="gobCL" pitchFamily="50" charset="0"/>
              <a:ea typeface="ヒラギノ角ゴ Pro W3" charset="-128"/>
            </a:endParaRPr>
          </a:p>
        </p:txBody>
      </p:sp>
      <p:pic>
        <p:nvPicPr>
          <p:cNvPr id="18" name="2 Imagen">
            <a:extLst>
              <a:ext uri="{FF2B5EF4-FFF2-40B4-BE49-F238E27FC236}">
                <a16:creationId xmlns:a16="http://schemas.microsoft.com/office/drawing/2014/main" id="{AD4AEC85-8CDC-470D-99EC-A774431282F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84905" y="1128896"/>
            <a:ext cx="3559610" cy="2068168"/>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p:spPr>
      </p:pic>
      <p:pic>
        <p:nvPicPr>
          <p:cNvPr id="21" name="Imagen 20">
            <a:extLst>
              <a:ext uri="{FF2B5EF4-FFF2-40B4-BE49-F238E27FC236}">
                <a16:creationId xmlns:a16="http://schemas.microsoft.com/office/drawing/2014/main" id="{1D5687A1-7A7F-4765-A6F3-F8F835D1497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340611" y="3654681"/>
            <a:ext cx="3756921" cy="2486095"/>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963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19 Imagen">
            <a:extLst>
              <a:ext uri="{FF2B5EF4-FFF2-40B4-BE49-F238E27FC236}">
                <a16:creationId xmlns:a16="http://schemas.microsoft.com/office/drawing/2014/main" id="{0DF7F3D8-05B4-4288-BC6E-CC2C97E150BB}"/>
              </a:ext>
            </a:extLst>
          </p:cNvPr>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319443" y="115909"/>
            <a:ext cx="2139401" cy="5605622"/>
          </a:xfrm>
          <a:prstGeom prst="rect">
            <a:avLst/>
          </a:prstGeom>
          <a:ln>
            <a:solidFill>
              <a:schemeClr val="accent1"/>
            </a:solidFill>
          </a:ln>
          <a:effectLst>
            <a:outerShdw blurRad="292100" dist="139700" dir="2700000" algn="tl" rotWithShape="0">
              <a:srgbClr val="333333">
                <a:alpha val="65000"/>
              </a:srgbClr>
            </a:outerShdw>
          </a:effectLst>
        </p:spPr>
      </p:pic>
      <p:sp>
        <p:nvSpPr>
          <p:cNvPr id="20" name="Rectángulo 19">
            <a:extLst>
              <a:ext uri="{FF2B5EF4-FFF2-40B4-BE49-F238E27FC236}">
                <a16:creationId xmlns:a16="http://schemas.microsoft.com/office/drawing/2014/main" id="{6AEBF603-F56A-4F7E-9A63-32763A7D18BD}"/>
              </a:ext>
            </a:extLst>
          </p:cNvPr>
          <p:cNvSpPr/>
          <p:nvPr/>
        </p:nvSpPr>
        <p:spPr>
          <a:xfrm>
            <a:off x="319444" y="662101"/>
            <a:ext cx="1697902" cy="707886"/>
          </a:xfrm>
          <a:prstGeom prst="rect">
            <a:avLst/>
          </a:prstGeom>
          <a:noFill/>
        </p:spPr>
        <p:txBody>
          <a:bodyPr wrap="none" lIns="91440" tIns="45720" rIns="91440" bIns="45720">
            <a:spAutoFit/>
          </a:bodyPr>
          <a:lstStyle/>
          <a:p>
            <a:pPr algn="ctr"/>
            <a:r>
              <a:rPr lang="es-ES" sz="4000" b="1" dirty="0">
                <a:ln w="0"/>
                <a:solidFill>
                  <a:srgbClr val="002060"/>
                </a:solidFill>
                <a:effectLst>
                  <a:outerShdw blurRad="38100" dist="19050" dir="2700000" algn="tl" rotWithShape="0">
                    <a:schemeClr val="dk1">
                      <a:alpha val="40000"/>
                    </a:schemeClr>
                  </a:outerShdw>
                </a:effectLst>
              </a:rPr>
              <a:t>Barrios</a:t>
            </a:r>
            <a:endParaRPr lang="es-ES" sz="4000" b="1" cap="none" spc="0" dirty="0">
              <a:ln w="0"/>
              <a:solidFill>
                <a:srgbClr val="002060"/>
              </a:solidFill>
              <a:effectLst>
                <a:outerShdw blurRad="38100" dist="19050" dir="2700000" algn="tl" rotWithShape="0">
                  <a:schemeClr val="dk1">
                    <a:alpha val="40000"/>
                  </a:schemeClr>
                </a:outerShdw>
              </a:effectLst>
            </a:endParaRPr>
          </a:p>
        </p:txBody>
      </p:sp>
      <p:sp>
        <p:nvSpPr>
          <p:cNvPr id="13" name="12 Rectángulo redondeado">
            <a:extLst>
              <a:ext uri="{FF2B5EF4-FFF2-40B4-BE49-F238E27FC236}">
                <a16:creationId xmlns:a16="http://schemas.microsoft.com/office/drawing/2014/main" id="{46F3D3E0-E364-4B41-A59A-2DC58DAFA970}"/>
              </a:ext>
            </a:extLst>
          </p:cNvPr>
          <p:cNvSpPr/>
          <p:nvPr/>
        </p:nvSpPr>
        <p:spPr>
          <a:xfrm>
            <a:off x="3467616" y="516536"/>
            <a:ext cx="2390401" cy="798491"/>
          </a:xfrm>
          <a:prstGeom prst="roundRect">
            <a:avLst/>
          </a:prstGeom>
          <a:solidFill>
            <a:srgbClr val="00B05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PROGRAMA </a:t>
            </a:r>
          </a:p>
          <a:p>
            <a:pPr algn="ctr"/>
            <a:r>
              <a:rPr lang="es-CL" altLang="es-CL" sz="2000" b="1" dirty="0">
                <a:solidFill>
                  <a:schemeClr val="bg1"/>
                </a:solidFill>
              </a:rPr>
              <a:t>QUIERO MI BARRIO</a:t>
            </a:r>
          </a:p>
        </p:txBody>
      </p:sp>
      <p:sp>
        <p:nvSpPr>
          <p:cNvPr id="9" name="4 Rectángulo">
            <a:extLst>
              <a:ext uri="{FF2B5EF4-FFF2-40B4-BE49-F238E27FC236}">
                <a16:creationId xmlns:a16="http://schemas.microsoft.com/office/drawing/2014/main" id="{58DD9485-D566-4C1C-88FE-8BE492E0AD64}"/>
              </a:ext>
            </a:extLst>
          </p:cNvPr>
          <p:cNvSpPr/>
          <p:nvPr/>
        </p:nvSpPr>
        <p:spPr>
          <a:xfrm>
            <a:off x="3108873" y="98741"/>
            <a:ext cx="3420139" cy="36988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eaLnBrk="1" hangingPunct="1">
              <a:defRPr/>
            </a:pPr>
            <a:r>
              <a:rPr lang="es-CL" b="1" dirty="0">
                <a:effectLst>
                  <a:outerShdw blurRad="38100" dist="38100" dir="2700000" algn="tl">
                    <a:srgbClr val="000000">
                      <a:alpha val="43137"/>
                    </a:srgbClr>
                  </a:outerShdw>
                </a:effectLst>
                <a:sym typeface="Verdana Bold"/>
              </a:rPr>
              <a:t>BARRIOS DE CIERRE 2019</a:t>
            </a:r>
            <a:endParaRPr lang="es-CL" dirty="0">
              <a:effectLst>
                <a:outerShdw blurRad="38100" dist="38100" dir="2700000" algn="tl">
                  <a:srgbClr val="000000">
                    <a:alpha val="43137"/>
                  </a:srgbClr>
                </a:outerShdw>
              </a:effectLst>
            </a:endParaRPr>
          </a:p>
        </p:txBody>
      </p:sp>
      <p:sp>
        <p:nvSpPr>
          <p:cNvPr id="26" name="8 Rectángulo">
            <a:extLst>
              <a:ext uri="{FF2B5EF4-FFF2-40B4-BE49-F238E27FC236}">
                <a16:creationId xmlns:a16="http://schemas.microsoft.com/office/drawing/2014/main" id="{D51D64F4-884E-4C5B-9545-4BE89D4642CF}"/>
              </a:ext>
            </a:extLst>
          </p:cNvPr>
          <p:cNvSpPr/>
          <p:nvPr/>
        </p:nvSpPr>
        <p:spPr>
          <a:xfrm>
            <a:off x="2953377" y="1575346"/>
            <a:ext cx="3418881" cy="341644"/>
          </a:xfrm>
          <a:prstGeom prst="rect">
            <a:avLst/>
          </a:prstGeom>
          <a:solidFill>
            <a:srgbClr val="006CB7"/>
          </a:solidFill>
          <a:ln>
            <a:solidFill>
              <a:srgbClr val="006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s-CL" dirty="0">
              <a:solidFill>
                <a:prstClr val="white"/>
              </a:solidFill>
            </a:endParaRPr>
          </a:p>
        </p:txBody>
      </p:sp>
      <p:sp>
        <p:nvSpPr>
          <p:cNvPr id="25" name="13 CuadroTexto">
            <a:extLst>
              <a:ext uri="{FF2B5EF4-FFF2-40B4-BE49-F238E27FC236}">
                <a16:creationId xmlns:a16="http://schemas.microsoft.com/office/drawing/2014/main" id="{DB4DC534-AF23-4B9A-A437-362A204302BC}"/>
              </a:ext>
            </a:extLst>
          </p:cNvPr>
          <p:cNvSpPr txBox="1"/>
          <p:nvPr/>
        </p:nvSpPr>
        <p:spPr>
          <a:xfrm>
            <a:off x="2782389" y="2106994"/>
            <a:ext cx="4266166" cy="1600438"/>
          </a:xfrm>
          <a:prstGeom prst="rect">
            <a:avLst/>
          </a:prstGeom>
          <a:noFill/>
        </p:spPr>
        <p:txBody>
          <a:bodyPr wrap="square" rtlCol="0">
            <a:spAutoFit/>
          </a:bodyPr>
          <a:lstStyle/>
          <a:p>
            <a:pPr defTabSz="457200" fontAlgn="base">
              <a:spcBef>
                <a:spcPct val="0"/>
              </a:spcBef>
              <a:spcAft>
                <a:spcPct val="0"/>
              </a:spcAft>
              <a:buFont typeface="Arial" pitchFamily="34" charset="0"/>
              <a:buChar char="•"/>
            </a:pPr>
            <a:r>
              <a:rPr lang="es-ES" sz="1400" b="1" dirty="0">
                <a:solidFill>
                  <a:srgbClr val="787878"/>
                </a:solidFill>
                <a:latin typeface="gobCL" pitchFamily="50" charset="0"/>
                <a:ea typeface="ヒラギノ角ゴ Pro W3" charset="-128"/>
              </a:rPr>
              <a:t>Año Inicio de Barrio:   2016</a:t>
            </a:r>
          </a:p>
          <a:p>
            <a:pPr defTabSz="457200" fontAlgn="base">
              <a:spcBef>
                <a:spcPct val="0"/>
              </a:spcBef>
              <a:spcAft>
                <a:spcPct val="0"/>
              </a:spcAft>
              <a:buFont typeface="Arial" pitchFamily="34" charset="0"/>
              <a:buChar char="•"/>
            </a:pPr>
            <a:r>
              <a:rPr lang="es-ES" sz="1400" b="1" dirty="0">
                <a:solidFill>
                  <a:srgbClr val="787878"/>
                </a:solidFill>
                <a:latin typeface="gobCL" pitchFamily="50" charset="0"/>
                <a:ea typeface="ヒラギノ角ゴ Pro W3" charset="-128"/>
              </a:rPr>
              <a:t>Año Cierre Programa: 2019</a:t>
            </a:r>
          </a:p>
          <a:p>
            <a:pPr defTabSz="457200" fontAlgn="base">
              <a:spcBef>
                <a:spcPct val="0"/>
              </a:spcBef>
              <a:spcAft>
                <a:spcPct val="0"/>
              </a:spcAft>
              <a:buFont typeface="Arial" pitchFamily="34" charset="0"/>
              <a:buChar char="•"/>
            </a:pPr>
            <a:endParaRPr lang="es-ES" sz="1400" b="1" dirty="0">
              <a:solidFill>
                <a:srgbClr val="787878"/>
              </a:solidFill>
              <a:latin typeface="gobCL" pitchFamily="50" charset="0"/>
              <a:ea typeface="ヒラギノ角ゴ Pro W3" charset="-128"/>
            </a:endParaRPr>
          </a:p>
          <a:p>
            <a:pPr defTabSz="457200" fontAlgn="base">
              <a:spcBef>
                <a:spcPct val="0"/>
              </a:spcBef>
              <a:spcAft>
                <a:spcPct val="0"/>
              </a:spcAft>
              <a:buFont typeface="Arial" pitchFamily="34" charset="0"/>
              <a:buChar char="•"/>
            </a:pPr>
            <a:r>
              <a:rPr lang="es-ES" sz="1400" b="1" dirty="0">
                <a:solidFill>
                  <a:srgbClr val="787878"/>
                </a:solidFill>
                <a:latin typeface="gobCL" pitchFamily="50" charset="0"/>
                <a:ea typeface="ヒラギノ角ゴ Pro W3" charset="-128"/>
              </a:rPr>
              <a:t>Proyecto de cierre: </a:t>
            </a:r>
          </a:p>
          <a:p>
            <a:pPr defTabSz="457200" fontAlgn="base">
              <a:spcBef>
                <a:spcPct val="0"/>
              </a:spcBef>
              <a:spcAft>
                <a:spcPct val="0"/>
              </a:spcAft>
            </a:pPr>
            <a:r>
              <a:rPr lang="es-ES" sz="1400" b="1" dirty="0">
                <a:latin typeface="gobCL" pitchFamily="50" charset="0"/>
                <a:ea typeface="ヒラギノ角ゴ Pro W3" charset="-128"/>
              </a:rPr>
              <a:t>Paseo Cancha Rayada I</a:t>
            </a:r>
          </a:p>
          <a:p>
            <a:pPr defTabSz="457200" fontAlgn="base">
              <a:spcBef>
                <a:spcPct val="0"/>
              </a:spcBef>
              <a:spcAft>
                <a:spcPct val="0"/>
              </a:spcAft>
              <a:buFont typeface="Arial" pitchFamily="34" charset="0"/>
              <a:buChar char="•"/>
            </a:pPr>
            <a:r>
              <a:rPr lang="es-ES" sz="1400" b="1" dirty="0">
                <a:solidFill>
                  <a:srgbClr val="787878"/>
                </a:solidFill>
                <a:latin typeface="gobCL" pitchFamily="50" charset="0"/>
                <a:ea typeface="ヒラギノ角ゴ Pro W3" charset="-128"/>
              </a:rPr>
              <a:t>Monto a Ejecutar : MM$ 160</a:t>
            </a:r>
          </a:p>
          <a:p>
            <a:pPr defTabSz="457200" fontAlgn="base">
              <a:spcBef>
                <a:spcPct val="0"/>
              </a:spcBef>
              <a:spcAft>
                <a:spcPct val="0"/>
              </a:spcAft>
              <a:buFont typeface="Arial" pitchFamily="34" charset="0"/>
              <a:buChar char="•"/>
            </a:pPr>
            <a:r>
              <a:rPr lang="es-ES" sz="1400" b="1" dirty="0">
                <a:solidFill>
                  <a:srgbClr val="787878"/>
                </a:solidFill>
                <a:latin typeface="gobCL" pitchFamily="50" charset="0"/>
                <a:ea typeface="ヒラギノ角ゴ Pro W3" charset="-128"/>
              </a:rPr>
              <a:t>Estado Actual: Terminado</a:t>
            </a:r>
          </a:p>
        </p:txBody>
      </p:sp>
      <p:sp>
        <p:nvSpPr>
          <p:cNvPr id="27" name="14 CuadroTexto">
            <a:extLst>
              <a:ext uri="{FF2B5EF4-FFF2-40B4-BE49-F238E27FC236}">
                <a16:creationId xmlns:a16="http://schemas.microsoft.com/office/drawing/2014/main" id="{D5597574-7AE3-40D9-9E65-E11100D0C68F}"/>
              </a:ext>
            </a:extLst>
          </p:cNvPr>
          <p:cNvSpPr txBox="1"/>
          <p:nvPr/>
        </p:nvSpPr>
        <p:spPr>
          <a:xfrm>
            <a:off x="2920097" y="1575346"/>
            <a:ext cx="4128457" cy="369332"/>
          </a:xfrm>
          <a:prstGeom prst="rect">
            <a:avLst/>
          </a:prstGeom>
          <a:noFill/>
        </p:spPr>
        <p:txBody>
          <a:bodyPr wrap="square" rtlCol="0">
            <a:spAutoFit/>
          </a:bodyPr>
          <a:lstStyle/>
          <a:p>
            <a:pPr defTabSz="457200" fontAlgn="base">
              <a:spcBef>
                <a:spcPct val="0"/>
              </a:spcBef>
              <a:spcAft>
                <a:spcPct val="0"/>
              </a:spcAft>
            </a:pPr>
            <a:r>
              <a:rPr lang="es-CL" b="1" dirty="0">
                <a:solidFill>
                  <a:prstClr val="white"/>
                </a:solidFill>
                <a:latin typeface="gobCL" pitchFamily="50" charset="0"/>
                <a:ea typeface="ヒラギノ角ゴ Pro W3" charset="-128"/>
              </a:rPr>
              <a:t>BARRIO_ JORGE INOSTROZA</a:t>
            </a:r>
          </a:p>
        </p:txBody>
      </p:sp>
      <p:pic>
        <p:nvPicPr>
          <p:cNvPr id="29" name="1 Imagen">
            <a:extLst>
              <a:ext uri="{FF2B5EF4-FFF2-40B4-BE49-F238E27FC236}">
                <a16:creationId xmlns:a16="http://schemas.microsoft.com/office/drawing/2014/main" id="{54154968-E43C-47AB-894F-47289F0D526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633115" y="3561379"/>
            <a:ext cx="3155234" cy="1924261"/>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p:spPr>
      </p:pic>
      <p:pic>
        <p:nvPicPr>
          <p:cNvPr id="30" name="2 Imagen">
            <a:extLst>
              <a:ext uri="{FF2B5EF4-FFF2-40B4-BE49-F238E27FC236}">
                <a16:creationId xmlns:a16="http://schemas.microsoft.com/office/drawing/2014/main" id="{C6BEBE90-23D3-4EBD-8B95-ED61DCB73CB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17930" y="1309833"/>
            <a:ext cx="3708463" cy="1924261"/>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p:spPr>
      </p:pic>
      <p:pic>
        <p:nvPicPr>
          <p:cNvPr id="14" name="Imagen 13">
            <a:extLst>
              <a:ext uri="{FF2B5EF4-FFF2-40B4-BE49-F238E27FC236}">
                <a16:creationId xmlns:a16="http://schemas.microsoft.com/office/drawing/2014/main" id="{9BE673CF-3F38-4618-8588-9AD1484A6BA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282453" y="1944678"/>
            <a:ext cx="1831313" cy="2578832"/>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3946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19 Imagen">
            <a:extLst>
              <a:ext uri="{FF2B5EF4-FFF2-40B4-BE49-F238E27FC236}">
                <a16:creationId xmlns:a16="http://schemas.microsoft.com/office/drawing/2014/main" id="{0DF7F3D8-05B4-4288-BC6E-CC2C97E150BB}"/>
              </a:ext>
            </a:extLst>
          </p:cNvPr>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319443" y="115909"/>
            <a:ext cx="2139401" cy="5906068"/>
          </a:xfrm>
          <a:prstGeom prst="rect">
            <a:avLst/>
          </a:prstGeom>
          <a:ln>
            <a:solidFill>
              <a:schemeClr val="accent1"/>
            </a:solidFill>
          </a:ln>
          <a:effectLst>
            <a:outerShdw blurRad="292100" dist="139700" dir="2700000" algn="tl" rotWithShape="0">
              <a:srgbClr val="333333">
                <a:alpha val="65000"/>
              </a:srgbClr>
            </a:outerShdw>
          </a:effectLst>
        </p:spPr>
      </p:pic>
      <p:sp>
        <p:nvSpPr>
          <p:cNvPr id="20" name="Rectángulo 19">
            <a:extLst>
              <a:ext uri="{FF2B5EF4-FFF2-40B4-BE49-F238E27FC236}">
                <a16:creationId xmlns:a16="http://schemas.microsoft.com/office/drawing/2014/main" id="{6AEBF603-F56A-4F7E-9A63-32763A7D18BD}"/>
              </a:ext>
            </a:extLst>
          </p:cNvPr>
          <p:cNvSpPr/>
          <p:nvPr/>
        </p:nvSpPr>
        <p:spPr>
          <a:xfrm>
            <a:off x="319444" y="662101"/>
            <a:ext cx="1697902" cy="707886"/>
          </a:xfrm>
          <a:prstGeom prst="rect">
            <a:avLst/>
          </a:prstGeom>
          <a:noFill/>
        </p:spPr>
        <p:txBody>
          <a:bodyPr wrap="none" lIns="91440" tIns="45720" rIns="91440" bIns="45720">
            <a:spAutoFit/>
          </a:bodyPr>
          <a:lstStyle/>
          <a:p>
            <a:pPr algn="ctr"/>
            <a:r>
              <a:rPr lang="es-ES" sz="4000" b="1" dirty="0">
                <a:ln w="0"/>
                <a:solidFill>
                  <a:srgbClr val="002060"/>
                </a:solidFill>
                <a:effectLst>
                  <a:outerShdw blurRad="38100" dist="19050" dir="2700000" algn="tl" rotWithShape="0">
                    <a:schemeClr val="dk1">
                      <a:alpha val="40000"/>
                    </a:schemeClr>
                  </a:outerShdw>
                </a:effectLst>
              </a:rPr>
              <a:t>Barrios</a:t>
            </a:r>
            <a:endParaRPr lang="es-ES" sz="4000" b="1" cap="none" spc="0" dirty="0">
              <a:ln w="0"/>
              <a:solidFill>
                <a:srgbClr val="002060"/>
              </a:solidFill>
              <a:effectLst>
                <a:outerShdw blurRad="38100" dist="19050" dir="2700000" algn="tl" rotWithShape="0">
                  <a:schemeClr val="dk1">
                    <a:alpha val="40000"/>
                  </a:schemeClr>
                </a:outerShdw>
              </a:effectLst>
            </a:endParaRPr>
          </a:p>
        </p:txBody>
      </p:sp>
      <p:sp>
        <p:nvSpPr>
          <p:cNvPr id="13" name="12 Rectángulo redondeado">
            <a:extLst>
              <a:ext uri="{FF2B5EF4-FFF2-40B4-BE49-F238E27FC236}">
                <a16:creationId xmlns:a16="http://schemas.microsoft.com/office/drawing/2014/main" id="{46F3D3E0-E364-4B41-A59A-2DC58DAFA970}"/>
              </a:ext>
            </a:extLst>
          </p:cNvPr>
          <p:cNvSpPr/>
          <p:nvPr/>
        </p:nvSpPr>
        <p:spPr>
          <a:xfrm>
            <a:off x="3540336" y="503316"/>
            <a:ext cx="2471115" cy="733177"/>
          </a:xfrm>
          <a:prstGeom prst="roundRect">
            <a:avLst/>
          </a:prstGeom>
          <a:solidFill>
            <a:srgbClr val="00B05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PROGRAMA </a:t>
            </a:r>
          </a:p>
          <a:p>
            <a:pPr algn="ctr"/>
            <a:r>
              <a:rPr lang="es-CL" altLang="es-CL" sz="2000" b="1" dirty="0">
                <a:solidFill>
                  <a:schemeClr val="bg1"/>
                </a:solidFill>
              </a:rPr>
              <a:t>QUIERO MI BARRIO</a:t>
            </a:r>
          </a:p>
        </p:txBody>
      </p:sp>
      <p:sp>
        <p:nvSpPr>
          <p:cNvPr id="9" name="4 Rectángulo">
            <a:extLst>
              <a:ext uri="{FF2B5EF4-FFF2-40B4-BE49-F238E27FC236}">
                <a16:creationId xmlns:a16="http://schemas.microsoft.com/office/drawing/2014/main" id="{58DD9485-D566-4C1C-88FE-8BE492E0AD64}"/>
              </a:ext>
            </a:extLst>
          </p:cNvPr>
          <p:cNvSpPr/>
          <p:nvPr/>
        </p:nvSpPr>
        <p:spPr>
          <a:xfrm>
            <a:off x="3065825" y="111408"/>
            <a:ext cx="3420139" cy="36988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eaLnBrk="1" hangingPunct="1">
              <a:defRPr/>
            </a:pPr>
            <a:r>
              <a:rPr lang="es-CL" b="1" dirty="0">
                <a:effectLst>
                  <a:outerShdw blurRad="38100" dist="38100" dir="2700000" algn="tl">
                    <a:srgbClr val="000000">
                      <a:alpha val="43137"/>
                    </a:srgbClr>
                  </a:outerShdw>
                </a:effectLst>
                <a:sym typeface="Verdana Bold"/>
              </a:rPr>
              <a:t>BARRIOS DE CIERRE 2019</a:t>
            </a:r>
            <a:endParaRPr lang="es-CL" dirty="0">
              <a:effectLst>
                <a:outerShdw blurRad="38100" dist="38100" dir="2700000" algn="tl">
                  <a:srgbClr val="000000">
                    <a:alpha val="43137"/>
                  </a:srgbClr>
                </a:outerShdw>
              </a:effectLst>
            </a:endParaRPr>
          </a:p>
        </p:txBody>
      </p:sp>
      <p:sp>
        <p:nvSpPr>
          <p:cNvPr id="26" name="8 Rectángulo">
            <a:extLst>
              <a:ext uri="{FF2B5EF4-FFF2-40B4-BE49-F238E27FC236}">
                <a16:creationId xmlns:a16="http://schemas.microsoft.com/office/drawing/2014/main" id="{D51D64F4-884E-4C5B-9545-4BE89D4642CF}"/>
              </a:ext>
            </a:extLst>
          </p:cNvPr>
          <p:cNvSpPr/>
          <p:nvPr/>
        </p:nvSpPr>
        <p:spPr>
          <a:xfrm>
            <a:off x="2953377" y="1575346"/>
            <a:ext cx="4096436" cy="369886"/>
          </a:xfrm>
          <a:prstGeom prst="rect">
            <a:avLst/>
          </a:prstGeom>
          <a:solidFill>
            <a:srgbClr val="006CB7"/>
          </a:solidFill>
          <a:ln>
            <a:solidFill>
              <a:srgbClr val="006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s-CL" dirty="0">
              <a:solidFill>
                <a:prstClr val="white"/>
              </a:solidFill>
            </a:endParaRPr>
          </a:p>
        </p:txBody>
      </p:sp>
      <p:sp>
        <p:nvSpPr>
          <p:cNvPr id="15" name="13 CuadroTexto">
            <a:extLst>
              <a:ext uri="{FF2B5EF4-FFF2-40B4-BE49-F238E27FC236}">
                <a16:creationId xmlns:a16="http://schemas.microsoft.com/office/drawing/2014/main" id="{9CFE3112-2D9D-4FBA-98F0-FEBED3845BAF}"/>
              </a:ext>
            </a:extLst>
          </p:cNvPr>
          <p:cNvSpPr txBox="1"/>
          <p:nvPr/>
        </p:nvSpPr>
        <p:spPr>
          <a:xfrm>
            <a:off x="2917800" y="2106993"/>
            <a:ext cx="4096436" cy="1384995"/>
          </a:xfrm>
          <a:prstGeom prst="rect">
            <a:avLst/>
          </a:prstGeom>
          <a:noFill/>
        </p:spPr>
        <p:txBody>
          <a:bodyPr wrap="square" rtlCol="0">
            <a:spAutoFit/>
          </a:bodyPr>
          <a:lstStyle/>
          <a:p>
            <a:pPr defTabSz="457200" fontAlgn="base">
              <a:spcBef>
                <a:spcPct val="0"/>
              </a:spcBef>
              <a:spcAft>
                <a:spcPct val="0"/>
              </a:spcAft>
              <a:buFont typeface="Arial" pitchFamily="34" charset="0"/>
              <a:buChar char="•"/>
            </a:pPr>
            <a:r>
              <a:rPr lang="es-ES" sz="1200" b="1" dirty="0">
                <a:solidFill>
                  <a:srgbClr val="787878"/>
                </a:solidFill>
                <a:latin typeface="gobCL" pitchFamily="50" charset="0"/>
                <a:ea typeface="ヒラギノ角ゴ Pro W3" charset="-128"/>
              </a:rPr>
              <a:t>Año Inicio de Barrio:   2016</a:t>
            </a:r>
          </a:p>
          <a:p>
            <a:pPr defTabSz="457200" fontAlgn="base">
              <a:spcBef>
                <a:spcPct val="0"/>
              </a:spcBef>
              <a:spcAft>
                <a:spcPct val="0"/>
              </a:spcAft>
              <a:buFont typeface="Arial" pitchFamily="34" charset="0"/>
              <a:buChar char="•"/>
            </a:pPr>
            <a:r>
              <a:rPr lang="es-ES" sz="1200" b="1" dirty="0">
                <a:solidFill>
                  <a:srgbClr val="787878"/>
                </a:solidFill>
                <a:latin typeface="gobCL" pitchFamily="50" charset="0"/>
                <a:ea typeface="ヒラギノ角ゴ Pro W3" charset="-128"/>
              </a:rPr>
              <a:t>Año Cierre Programa: 2019</a:t>
            </a:r>
          </a:p>
          <a:p>
            <a:pPr defTabSz="457200" fontAlgn="base">
              <a:spcBef>
                <a:spcPct val="0"/>
              </a:spcBef>
              <a:spcAft>
                <a:spcPct val="0"/>
              </a:spcAft>
              <a:buFont typeface="Arial" pitchFamily="34" charset="0"/>
              <a:buChar char="•"/>
            </a:pPr>
            <a:endParaRPr lang="es-ES" sz="1200" b="1" dirty="0">
              <a:solidFill>
                <a:srgbClr val="787878"/>
              </a:solidFill>
              <a:latin typeface="gobCL" pitchFamily="50" charset="0"/>
              <a:ea typeface="ヒラギノ角ゴ Pro W3" charset="-128"/>
            </a:endParaRPr>
          </a:p>
          <a:p>
            <a:pPr defTabSz="457200" fontAlgn="base">
              <a:spcBef>
                <a:spcPct val="0"/>
              </a:spcBef>
              <a:spcAft>
                <a:spcPct val="0"/>
              </a:spcAft>
              <a:buFont typeface="Arial" pitchFamily="34" charset="0"/>
              <a:buChar char="•"/>
            </a:pPr>
            <a:r>
              <a:rPr lang="es-ES" sz="1200" b="1" dirty="0">
                <a:solidFill>
                  <a:srgbClr val="787878"/>
                </a:solidFill>
                <a:latin typeface="gobCL" pitchFamily="50" charset="0"/>
                <a:ea typeface="ヒラギノ角ゴ Pro W3" charset="-128"/>
              </a:rPr>
              <a:t>Proyecto de cierre: </a:t>
            </a:r>
          </a:p>
          <a:p>
            <a:pPr defTabSz="457200" fontAlgn="base">
              <a:spcBef>
                <a:spcPct val="0"/>
              </a:spcBef>
              <a:spcAft>
                <a:spcPct val="0"/>
              </a:spcAft>
            </a:pPr>
            <a:r>
              <a:rPr lang="es-ES" sz="1200" b="1" dirty="0">
                <a:latin typeface="gobCL" pitchFamily="50" charset="0"/>
                <a:ea typeface="ヒラギノ角ゴ Pro W3" charset="-128"/>
              </a:rPr>
              <a:t>Paseo Cancha Rayada II</a:t>
            </a:r>
          </a:p>
          <a:p>
            <a:pPr defTabSz="457200" fontAlgn="base">
              <a:spcBef>
                <a:spcPct val="0"/>
              </a:spcBef>
              <a:spcAft>
                <a:spcPct val="0"/>
              </a:spcAft>
              <a:buFont typeface="Arial" pitchFamily="34" charset="0"/>
              <a:buChar char="•"/>
            </a:pPr>
            <a:r>
              <a:rPr lang="es-ES" sz="1200" b="1" dirty="0">
                <a:solidFill>
                  <a:srgbClr val="787878"/>
                </a:solidFill>
                <a:latin typeface="gobCL" pitchFamily="50" charset="0"/>
                <a:ea typeface="ヒラギノ角ゴ Pro W3" charset="-128"/>
              </a:rPr>
              <a:t>Monto a Ejecutar : MM$ 130</a:t>
            </a:r>
          </a:p>
          <a:p>
            <a:pPr defTabSz="457200" fontAlgn="base">
              <a:spcBef>
                <a:spcPct val="0"/>
              </a:spcBef>
              <a:spcAft>
                <a:spcPct val="0"/>
              </a:spcAft>
              <a:buFont typeface="Arial" pitchFamily="34" charset="0"/>
              <a:buChar char="•"/>
            </a:pPr>
            <a:r>
              <a:rPr lang="es-ES" sz="1200" b="1" dirty="0">
                <a:solidFill>
                  <a:srgbClr val="787878"/>
                </a:solidFill>
                <a:latin typeface="gobCL" pitchFamily="50" charset="0"/>
                <a:ea typeface="ヒラギノ角ゴ Pro W3" charset="-128"/>
              </a:rPr>
              <a:t>Estado Actual: Terminado</a:t>
            </a:r>
          </a:p>
        </p:txBody>
      </p:sp>
      <p:pic>
        <p:nvPicPr>
          <p:cNvPr id="17" name="1 Imagen">
            <a:extLst>
              <a:ext uri="{FF2B5EF4-FFF2-40B4-BE49-F238E27FC236}">
                <a16:creationId xmlns:a16="http://schemas.microsoft.com/office/drawing/2014/main" id="{14319413-4F56-4509-A5E4-9A36963B9E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41771" y="1236493"/>
            <a:ext cx="4222284" cy="1934861"/>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p:spPr>
      </p:pic>
      <p:pic>
        <p:nvPicPr>
          <p:cNvPr id="18" name="2 Imagen">
            <a:extLst>
              <a:ext uri="{FF2B5EF4-FFF2-40B4-BE49-F238E27FC236}">
                <a16:creationId xmlns:a16="http://schemas.microsoft.com/office/drawing/2014/main" id="{438A0C82-9C0E-4506-9C3B-495D7951511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20908" y="3429000"/>
            <a:ext cx="4243147" cy="2423160"/>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p:spPr>
      </p:pic>
      <p:sp>
        <p:nvSpPr>
          <p:cNvPr id="14" name="9 CuadroTexto">
            <a:extLst>
              <a:ext uri="{FF2B5EF4-FFF2-40B4-BE49-F238E27FC236}">
                <a16:creationId xmlns:a16="http://schemas.microsoft.com/office/drawing/2014/main" id="{81D55BCF-8429-4B67-BA90-039284294475}"/>
              </a:ext>
            </a:extLst>
          </p:cNvPr>
          <p:cNvSpPr txBox="1"/>
          <p:nvPr/>
        </p:nvSpPr>
        <p:spPr>
          <a:xfrm>
            <a:off x="2952119" y="1556372"/>
            <a:ext cx="4096436" cy="369886"/>
          </a:xfrm>
          <a:prstGeom prst="rect">
            <a:avLst/>
          </a:prstGeom>
          <a:noFill/>
        </p:spPr>
        <p:txBody>
          <a:bodyPr wrap="square" rtlCol="0">
            <a:spAutoFit/>
          </a:bodyPr>
          <a:lstStyle/>
          <a:p>
            <a:pPr defTabSz="457200" fontAlgn="base">
              <a:spcBef>
                <a:spcPct val="0"/>
              </a:spcBef>
              <a:spcAft>
                <a:spcPct val="0"/>
              </a:spcAft>
            </a:pPr>
            <a:r>
              <a:rPr lang="es-CL" b="1" dirty="0">
                <a:solidFill>
                  <a:prstClr val="white"/>
                </a:solidFill>
                <a:latin typeface="gobCL" pitchFamily="50" charset="0"/>
                <a:ea typeface="ヒラギノ角ゴ Pro W3" charset="-128"/>
              </a:rPr>
              <a:t>BARRIO_ PUERTA NORTE / CONCORDIA</a:t>
            </a:r>
          </a:p>
        </p:txBody>
      </p:sp>
      <p:pic>
        <p:nvPicPr>
          <p:cNvPr id="21" name="Imagen 20">
            <a:extLst>
              <a:ext uri="{FF2B5EF4-FFF2-40B4-BE49-F238E27FC236}">
                <a16:creationId xmlns:a16="http://schemas.microsoft.com/office/drawing/2014/main" id="{CEAEA8E1-1C13-4EA8-98E5-BB351F0027A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952119" y="3429000"/>
            <a:ext cx="3647553" cy="2584415"/>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1474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7" name="16 Tabla"/>
          <p:cNvGraphicFramePr>
            <a:graphicFrameLocks noGrp="1"/>
          </p:cNvGraphicFramePr>
          <p:nvPr>
            <p:extLst>
              <p:ext uri="{D42A27DB-BD31-4B8C-83A1-F6EECF244321}">
                <p14:modId xmlns:p14="http://schemas.microsoft.com/office/powerpoint/2010/main" val="2418089467"/>
              </p:ext>
            </p:extLst>
          </p:nvPr>
        </p:nvGraphicFramePr>
        <p:xfrm>
          <a:off x="2682860" y="1332411"/>
          <a:ext cx="9376392" cy="4556197"/>
        </p:xfrm>
        <a:graphic>
          <a:graphicData uri="http://schemas.openxmlformats.org/drawingml/2006/table">
            <a:tbl>
              <a:tblPr>
                <a:tableStyleId>{8799B23B-EC83-4686-B30A-512413B5E67A}</a:tableStyleId>
              </a:tblPr>
              <a:tblGrid>
                <a:gridCol w="2885183">
                  <a:extLst>
                    <a:ext uri="{9D8B030D-6E8A-4147-A177-3AD203B41FA5}">
                      <a16:colId xmlns:a16="http://schemas.microsoft.com/office/drawing/2014/main" val="20000"/>
                    </a:ext>
                  </a:extLst>
                </a:gridCol>
                <a:gridCol w="2325127">
                  <a:extLst>
                    <a:ext uri="{9D8B030D-6E8A-4147-A177-3AD203B41FA5}">
                      <a16:colId xmlns:a16="http://schemas.microsoft.com/office/drawing/2014/main" val="20001"/>
                    </a:ext>
                  </a:extLst>
                </a:gridCol>
                <a:gridCol w="2156604">
                  <a:extLst>
                    <a:ext uri="{9D8B030D-6E8A-4147-A177-3AD203B41FA5}">
                      <a16:colId xmlns:a16="http://schemas.microsoft.com/office/drawing/2014/main" val="944034920"/>
                    </a:ext>
                  </a:extLst>
                </a:gridCol>
                <a:gridCol w="2009478">
                  <a:extLst>
                    <a:ext uri="{9D8B030D-6E8A-4147-A177-3AD203B41FA5}">
                      <a16:colId xmlns:a16="http://schemas.microsoft.com/office/drawing/2014/main" val="2023968808"/>
                    </a:ext>
                  </a:extLst>
                </a:gridCol>
              </a:tblGrid>
              <a:tr h="288586">
                <a:tc>
                  <a:txBody>
                    <a:bodyPr/>
                    <a:lstStyle/>
                    <a:p>
                      <a:r>
                        <a:rPr lang="es-CL" sz="1100" baseline="0" dirty="0">
                          <a:solidFill>
                            <a:schemeClr val="tx1"/>
                          </a:solidFill>
                          <a:latin typeface="gobCL" pitchFamily="50" charset="0"/>
                        </a:rPr>
                        <a:t>Nombre del Barrio</a:t>
                      </a:r>
                    </a:p>
                  </a:txBody>
                  <a:tcPr marL="91421" marR="91421" marT="45728" marB="45728">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accent4">
                        <a:lumMod val="20000"/>
                        <a:lumOff val="80000"/>
                      </a:schemeClr>
                    </a:solidFill>
                  </a:tcPr>
                </a:tc>
                <a:tc gridSpan="3">
                  <a:txBody>
                    <a:bodyPr/>
                    <a:lstStyle/>
                    <a:p>
                      <a:r>
                        <a:rPr lang="es-CL" sz="1400" b="1" dirty="0">
                          <a:solidFill>
                            <a:schemeClr val="tx1"/>
                          </a:solidFill>
                          <a:latin typeface="gobCL" pitchFamily="50" charset="0"/>
                        </a:rPr>
                        <a:t>“Jallalla”</a:t>
                      </a:r>
                    </a:p>
                  </a:txBody>
                  <a:tcPr marL="91421" marR="91421" marT="45728" marB="45728">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0"/>
                  </a:ext>
                </a:extLst>
              </a:tr>
              <a:tr h="390683">
                <a:tc>
                  <a:txBody>
                    <a:bodyPr/>
                    <a:lstStyle/>
                    <a:p>
                      <a:r>
                        <a:rPr lang="es-CL" sz="1100" baseline="0" dirty="0">
                          <a:solidFill>
                            <a:schemeClr val="tx1"/>
                          </a:solidFill>
                          <a:latin typeface="gobCL" pitchFamily="50" charset="0"/>
                        </a:rPr>
                        <a:t>UV Constituyentes</a:t>
                      </a:r>
                    </a:p>
                  </a:txBody>
                  <a:tcPr marL="91421" marR="91421" marT="45728" marB="45728">
                    <a:lnL w="28575" cap="flat" cmpd="sng" algn="ctr">
                      <a:solidFill>
                        <a:schemeClr val="tx1"/>
                      </a:solidFill>
                      <a:prstDash val="solid"/>
                      <a:round/>
                      <a:headEnd type="none" w="med" len="med"/>
                      <a:tailEnd type="none" w="med" len="med"/>
                    </a:lnL>
                    <a:solidFill>
                      <a:schemeClr val="accent4">
                        <a:lumMod val="20000"/>
                        <a:lumOff val="80000"/>
                      </a:schemeClr>
                    </a:solidFill>
                  </a:tcPr>
                </a:tc>
                <a:tc gridSpan="3">
                  <a:txBody>
                    <a:bodyPr/>
                    <a:lstStyle/>
                    <a:p>
                      <a:r>
                        <a:rPr lang="es-CL" sz="1400" dirty="0">
                          <a:solidFill>
                            <a:schemeClr val="tx1"/>
                          </a:solidFill>
                          <a:latin typeface="gobCL" pitchFamily="50" charset="0"/>
                        </a:rPr>
                        <a:t>UV N°39</a:t>
                      </a:r>
                      <a:endParaRPr lang="es-CL" sz="1400" b="0" dirty="0">
                        <a:solidFill>
                          <a:schemeClr val="tx1"/>
                        </a:solidFill>
                        <a:latin typeface="gobCL" pitchFamily="50" charset="0"/>
                      </a:endParaRPr>
                    </a:p>
                  </a:txBody>
                  <a:tcPr marL="91421" marR="91421" marT="45728" marB="45728">
                    <a:lnR w="28575" cap="flat" cmpd="sng" algn="ctr">
                      <a:solidFill>
                        <a:schemeClr val="tx1"/>
                      </a:solidFill>
                      <a:prstDash val="solid"/>
                      <a:round/>
                      <a:headEnd type="none" w="med" len="med"/>
                      <a:tailEnd type="none" w="med" len="med"/>
                    </a:lnR>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1"/>
                  </a:ext>
                </a:extLst>
              </a:tr>
              <a:tr h="365826">
                <a:tc>
                  <a:txBody>
                    <a:bodyPr/>
                    <a:lstStyle/>
                    <a:p>
                      <a:r>
                        <a:rPr lang="es-CL" sz="1100" baseline="0" dirty="0">
                          <a:solidFill>
                            <a:schemeClr val="tx1"/>
                          </a:solidFill>
                          <a:latin typeface="gobCL" pitchFamily="50" charset="0"/>
                        </a:rPr>
                        <a:t>JJVV Constituyentes</a:t>
                      </a:r>
                    </a:p>
                  </a:txBody>
                  <a:tcPr marL="91421" marR="91421" marT="45728" marB="45728">
                    <a:lnL w="28575" cap="flat" cmpd="sng" algn="ctr">
                      <a:solidFill>
                        <a:schemeClr val="tx1"/>
                      </a:solidFill>
                      <a:prstDash val="solid"/>
                      <a:round/>
                      <a:headEnd type="none" w="med" len="med"/>
                      <a:tailEnd type="none" w="med" len="med"/>
                    </a:lnL>
                    <a:solidFill>
                      <a:schemeClr val="accent4">
                        <a:lumMod val="20000"/>
                        <a:lumOff val="80000"/>
                      </a:schemeClr>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dirty="0">
                          <a:solidFill>
                            <a:schemeClr val="tx1"/>
                          </a:solidFill>
                          <a:latin typeface="gobCL" pitchFamily="50" charset="0"/>
                        </a:rPr>
                        <a:t>UV N°39 Jallalla</a:t>
                      </a:r>
                    </a:p>
                  </a:txBody>
                  <a:tcPr marL="91421" marR="91421" marT="45728" marB="45728">
                    <a:lnR w="28575" cap="flat" cmpd="sng" algn="ctr">
                      <a:solidFill>
                        <a:schemeClr val="tx1"/>
                      </a:solidFill>
                      <a:prstDash val="solid"/>
                      <a:round/>
                      <a:headEnd type="none" w="med" len="med"/>
                      <a:tailEnd type="none" w="med" len="med"/>
                    </a:lnR>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2"/>
                  </a:ext>
                </a:extLst>
              </a:tr>
              <a:tr h="365826">
                <a:tc>
                  <a:txBody>
                    <a:bodyPr/>
                    <a:lstStyle/>
                    <a:p>
                      <a:pPr marL="0" algn="l" defTabSz="914400" rtl="0" eaLnBrk="1" latinLnBrk="0" hangingPunct="1"/>
                      <a:r>
                        <a:rPr lang="es-CL" sz="1200" b="1" kern="1200" dirty="0">
                          <a:solidFill>
                            <a:schemeClr val="tx1"/>
                          </a:solidFill>
                          <a:latin typeface="gobCL" pitchFamily="50" charset="0"/>
                          <a:ea typeface="+mn-ea"/>
                          <a:cs typeface="+mn-cs"/>
                        </a:rPr>
                        <a:t>Habitantes</a:t>
                      </a:r>
                    </a:p>
                  </a:txBody>
                  <a:tcPr marL="91421" marR="91421" marT="45728" marB="45728">
                    <a:lnL w="28575" cap="flat" cmpd="sng" algn="ctr">
                      <a:solidFill>
                        <a:schemeClr val="tx1"/>
                      </a:solidFill>
                      <a:prstDash val="solid"/>
                      <a:round/>
                      <a:headEnd type="none" w="med" len="med"/>
                      <a:tailEnd type="none" w="med" len="med"/>
                    </a:lnL>
                    <a:solidFill>
                      <a:schemeClr val="accent4">
                        <a:lumMod val="20000"/>
                        <a:lumOff val="80000"/>
                      </a:schemeClr>
                    </a:solidFill>
                  </a:tcPr>
                </a:tc>
                <a:tc gridSpan="3">
                  <a:txBody>
                    <a:bodyPr/>
                    <a:lstStyle/>
                    <a:p>
                      <a:pPr marL="0" algn="l" defTabSz="914400" rtl="0" eaLnBrk="1" latinLnBrk="0" hangingPunct="1"/>
                      <a:r>
                        <a:rPr lang="es-CL" sz="1400" b="1" kern="1200" dirty="0">
                          <a:solidFill>
                            <a:schemeClr val="tx1"/>
                          </a:solidFill>
                          <a:latin typeface="gobCL" pitchFamily="50" charset="0"/>
                          <a:ea typeface="+mn-ea"/>
                          <a:cs typeface="+mn-cs"/>
                        </a:rPr>
                        <a:t>2.020</a:t>
                      </a:r>
                    </a:p>
                  </a:txBody>
                  <a:tcPr marL="91421" marR="91421" marT="45728" marB="45728">
                    <a:lnR w="28575" cap="flat" cmpd="sng" algn="ctr">
                      <a:solidFill>
                        <a:schemeClr val="tx1"/>
                      </a:solidFill>
                      <a:prstDash val="solid"/>
                      <a:round/>
                      <a:headEnd type="none" w="med" len="med"/>
                      <a:tailEnd type="none" w="med" len="med"/>
                    </a:lnR>
                    <a:solidFill>
                      <a:schemeClr val="bg1">
                        <a:alpha val="80000"/>
                      </a:schemeClr>
                    </a:solidFill>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3"/>
                  </a:ext>
                </a:extLst>
              </a:tr>
              <a:tr h="365826">
                <a:tc>
                  <a:txBody>
                    <a:bodyPr/>
                    <a:lstStyle/>
                    <a:p>
                      <a:pPr marL="0" algn="l" defTabSz="914400" rtl="0" eaLnBrk="1" latinLnBrk="0" hangingPunct="1"/>
                      <a:r>
                        <a:rPr lang="es-CL" sz="1200" b="1" kern="1200" dirty="0">
                          <a:solidFill>
                            <a:schemeClr val="tx1"/>
                          </a:solidFill>
                          <a:latin typeface="gobCL" pitchFamily="50" charset="0"/>
                          <a:ea typeface="+mn-ea"/>
                          <a:cs typeface="+mn-cs"/>
                        </a:rPr>
                        <a:t>Cantidad de viviendas</a:t>
                      </a:r>
                    </a:p>
                  </a:txBody>
                  <a:tcPr marL="91421" marR="91421" marT="45728" marB="45728">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chemeClr val="accent4">
                        <a:lumMod val="20000"/>
                        <a:lumOff val="80000"/>
                      </a:schemeClr>
                    </a:solidFill>
                  </a:tcPr>
                </a:tc>
                <a:tc gridSpan="3">
                  <a:txBody>
                    <a:bodyPr/>
                    <a:lstStyle/>
                    <a:p>
                      <a:pPr marL="0" algn="l" defTabSz="914400" rtl="0" eaLnBrk="1" latinLnBrk="0" hangingPunct="1"/>
                      <a:r>
                        <a:rPr lang="es-CL" sz="1400" b="1" kern="1200" dirty="0">
                          <a:solidFill>
                            <a:schemeClr val="tx1"/>
                          </a:solidFill>
                          <a:latin typeface="gobCL" pitchFamily="50" charset="0"/>
                          <a:ea typeface="+mn-ea"/>
                          <a:cs typeface="+mn-cs"/>
                        </a:rPr>
                        <a:t>560</a:t>
                      </a:r>
                    </a:p>
                  </a:txBody>
                  <a:tcPr marL="91421" marR="91421" marT="45728" marB="45728">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alpha val="80000"/>
                      </a:schemeClr>
                    </a:solidFill>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4"/>
                  </a:ext>
                </a:extLst>
              </a:tr>
              <a:tr h="36582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1400" b="1" baseline="0" dirty="0">
                          <a:solidFill>
                            <a:schemeClr val="tx1"/>
                          </a:solidFill>
                          <a:latin typeface="gobCL" pitchFamily="50" charset="0"/>
                        </a:rPr>
                        <a:t>Periodo de Intervención y Presupuesto</a:t>
                      </a:r>
                    </a:p>
                  </a:txBody>
                  <a:tcPr marL="91421" marR="91421" marT="45728" marB="4572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5"/>
                  </a:ext>
                </a:extLst>
              </a:tr>
              <a:tr h="365826">
                <a:tc>
                  <a:txBody>
                    <a:bodyPr/>
                    <a:lstStyle/>
                    <a:p>
                      <a:r>
                        <a:rPr lang="es-CL" sz="1100" dirty="0">
                          <a:solidFill>
                            <a:schemeClr val="tx1"/>
                          </a:solidFill>
                          <a:latin typeface="gobCL" pitchFamily="50" charset="0"/>
                        </a:rPr>
                        <a:t>Año</a:t>
                      </a:r>
                      <a:r>
                        <a:rPr lang="es-CL" sz="1100" baseline="0" dirty="0">
                          <a:solidFill>
                            <a:schemeClr val="tx1"/>
                          </a:solidFill>
                          <a:latin typeface="gobCL" pitchFamily="50" charset="0"/>
                        </a:rPr>
                        <a:t> de Ingreso</a:t>
                      </a:r>
                    </a:p>
                  </a:txBody>
                  <a:tcPr marL="91421" marR="91421" marT="45728" marB="45728">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gridSpan="3">
                  <a:txBody>
                    <a:bodyPr/>
                    <a:lstStyle/>
                    <a:p>
                      <a:r>
                        <a:rPr lang="es-CL" sz="1400" b="1" dirty="0">
                          <a:solidFill>
                            <a:schemeClr val="tx1"/>
                          </a:solidFill>
                          <a:latin typeface="gobCL" pitchFamily="50" charset="0"/>
                        </a:rPr>
                        <a:t>2018</a:t>
                      </a:r>
                    </a:p>
                  </a:txBody>
                  <a:tcPr marL="91421" marR="91421" marT="45728" marB="45728">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6"/>
                  </a:ext>
                </a:extLst>
              </a:tr>
              <a:tr h="324578">
                <a:tc>
                  <a:txBody>
                    <a:bodyPr/>
                    <a:lstStyle/>
                    <a:p>
                      <a:r>
                        <a:rPr lang="es-CL" sz="1100" baseline="0" dirty="0">
                          <a:solidFill>
                            <a:schemeClr val="tx1"/>
                          </a:solidFill>
                          <a:latin typeface="gobCL" pitchFamily="50" charset="0"/>
                        </a:rPr>
                        <a:t>Año de Egreso (estimado)</a:t>
                      </a:r>
                    </a:p>
                  </a:txBody>
                  <a:tcPr marL="91421" marR="91421" marT="45728" marB="45728">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gridSpan="3">
                  <a:txBody>
                    <a:bodyPr/>
                    <a:lstStyle/>
                    <a:p>
                      <a:r>
                        <a:rPr lang="es-CL" sz="1400" b="1" dirty="0">
                          <a:solidFill>
                            <a:schemeClr val="tx1"/>
                          </a:solidFill>
                          <a:latin typeface="gobCL" pitchFamily="50" charset="0"/>
                        </a:rPr>
                        <a:t>2022</a:t>
                      </a:r>
                    </a:p>
                  </a:txBody>
                  <a:tcPr marL="91421" marR="91421" marT="45728" marB="45728">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7"/>
                  </a:ext>
                </a:extLst>
              </a:tr>
              <a:tr h="185083">
                <a:tc rowSpan="4">
                  <a:txBody>
                    <a:bodyPr/>
                    <a:lstStyle/>
                    <a:p>
                      <a:r>
                        <a:rPr lang="es-CL" sz="1100" baseline="0" dirty="0">
                          <a:solidFill>
                            <a:schemeClr val="tx1"/>
                          </a:solidFill>
                          <a:latin typeface="gobCL" pitchFamily="50" charset="0"/>
                        </a:rPr>
                        <a:t>Inversión:</a:t>
                      </a:r>
                    </a:p>
                  </a:txBody>
                  <a:tcPr marL="91421" marR="91421" marT="45731" marB="45731">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s-CL" sz="1200" b="1" dirty="0">
                          <a:solidFill>
                            <a:schemeClr val="tx1"/>
                          </a:solidFill>
                          <a:latin typeface="gobCL" pitchFamily="50" charset="0"/>
                        </a:rPr>
                        <a:t>PGS</a:t>
                      </a:r>
                      <a:r>
                        <a:rPr lang="es-CL" sz="1050" b="1" dirty="0">
                          <a:solidFill>
                            <a:schemeClr val="tx1"/>
                          </a:solidFill>
                          <a:latin typeface="gobCL" pitchFamily="50" charset="0"/>
                        </a:rPr>
                        <a:t> (33.03 Seremi):</a:t>
                      </a:r>
                    </a:p>
                  </a:txBody>
                  <a:tcPr marL="91421" marR="91421"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lang="es-CL" sz="1200" b="1" dirty="0">
                          <a:solidFill>
                            <a:schemeClr val="tx1"/>
                          </a:solidFill>
                          <a:latin typeface="gobCL" pitchFamily="50" charset="0"/>
                        </a:rPr>
                        <a:t>PGO</a:t>
                      </a:r>
                      <a:r>
                        <a:rPr lang="es-CL" sz="1050" b="1" dirty="0">
                          <a:solidFill>
                            <a:schemeClr val="tx1"/>
                          </a:solidFill>
                          <a:latin typeface="gobCL" pitchFamily="50" charset="0"/>
                        </a:rPr>
                        <a:t> (31.02 Serviu):</a:t>
                      </a:r>
                    </a:p>
                  </a:txBody>
                  <a:tcPr marL="91421" marR="91421"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lang="es-CL" sz="1200" b="1" dirty="0">
                          <a:solidFill>
                            <a:schemeClr val="tx1"/>
                          </a:solidFill>
                          <a:latin typeface="gobCL" pitchFamily="50" charset="0"/>
                        </a:rPr>
                        <a:t>AATT</a:t>
                      </a:r>
                      <a:r>
                        <a:rPr lang="es-CL" sz="1050" b="1" dirty="0">
                          <a:solidFill>
                            <a:schemeClr val="tx1"/>
                          </a:solidFill>
                          <a:latin typeface="gobCL" pitchFamily="50" charset="0"/>
                        </a:rPr>
                        <a:t> (31.02 Serviu):</a:t>
                      </a:r>
                    </a:p>
                  </a:txBody>
                  <a:tcPr marL="91421" marR="91421" marT="45731" marB="4573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10008"/>
                  </a:ext>
                </a:extLst>
              </a:tr>
              <a:tr h="185083">
                <a:tc vMerge="1">
                  <a:txBody>
                    <a:bodyPr/>
                    <a:lstStyle/>
                    <a:p>
                      <a:endParaRPr lang="es-CL"/>
                    </a:p>
                  </a:txBody>
                  <a:tcPr/>
                </a:tc>
                <a:tc>
                  <a:txBody>
                    <a:bodyPr/>
                    <a:lstStyle/>
                    <a:p>
                      <a:pPr algn="r"/>
                      <a:r>
                        <a:rPr lang="es-CL" sz="1400" b="1" dirty="0">
                          <a:solidFill>
                            <a:schemeClr val="tx1"/>
                          </a:solidFill>
                          <a:latin typeface="gobCL" pitchFamily="50" charset="0"/>
                        </a:rPr>
                        <a:t>$142.201.500</a:t>
                      </a:r>
                    </a:p>
                  </a:txBody>
                  <a:tcPr marL="91421" marR="91421"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r"/>
                      <a:r>
                        <a:rPr lang="es-CL" sz="1400" b="1" dirty="0">
                          <a:solidFill>
                            <a:schemeClr val="tx1"/>
                          </a:solidFill>
                          <a:latin typeface="gobCL" pitchFamily="50" charset="0"/>
                        </a:rPr>
                        <a:t>$455.630.000</a:t>
                      </a:r>
                    </a:p>
                  </a:txBody>
                  <a:tcPr marL="91421" marR="91421"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r"/>
                      <a:r>
                        <a:rPr lang="es-CL" sz="1400" b="1" dirty="0">
                          <a:solidFill>
                            <a:schemeClr val="tx1"/>
                          </a:solidFill>
                          <a:latin typeface="gobCL" pitchFamily="50" charset="0"/>
                        </a:rPr>
                        <a:t>$33.574.000</a:t>
                      </a:r>
                    </a:p>
                  </a:txBody>
                  <a:tcPr marL="91421" marR="91421" marT="45731" marB="4573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634490"/>
                  </a:ext>
                </a:extLst>
              </a:tr>
              <a:tr h="185083">
                <a:tc vMerge="1">
                  <a:txBody>
                    <a:bodyPr/>
                    <a:lstStyle/>
                    <a:p>
                      <a:endParaRPr lang="es-CL"/>
                    </a:p>
                  </a:txBody>
                  <a:tcPr/>
                </a:tc>
                <a:tc>
                  <a:txBody>
                    <a:bodyPr/>
                    <a:lstStyle/>
                    <a:p>
                      <a:r>
                        <a:rPr lang="es-CL" sz="1200" b="1" dirty="0">
                          <a:solidFill>
                            <a:schemeClr val="tx1"/>
                          </a:solidFill>
                          <a:latin typeface="gobCL" pitchFamily="50" charset="0"/>
                        </a:rPr>
                        <a:t>Consultorías</a:t>
                      </a:r>
                      <a:r>
                        <a:rPr lang="es-CL" sz="1050" b="1" dirty="0">
                          <a:solidFill>
                            <a:schemeClr val="tx1"/>
                          </a:solidFill>
                          <a:latin typeface="gobCL" pitchFamily="50" charset="0"/>
                        </a:rPr>
                        <a:t> (31.01 Seremi):</a:t>
                      </a:r>
                    </a:p>
                  </a:txBody>
                  <a:tcPr marL="91421" marR="91421"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lang="es-CL" sz="1200" b="1" dirty="0">
                          <a:solidFill>
                            <a:schemeClr val="tx1"/>
                          </a:solidFill>
                          <a:latin typeface="gobCL" pitchFamily="50" charset="0"/>
                        </a:rPr>
                        <a:t>OOCC </a:t>
                      </a:r>
                      <a:r>
                        <a:rPr lang="es-CL" sz="1050" b="1" dirty="0">
                          <a:solidFill>
                            <a:schemeClr val="tx1"/>
                          </a:solidFill>
                          <a:latin typeface="gobCL" pitchFamily="50" charset="0"/>
                        </a:rPr>
                        <a:t>(33.03 Serviu):</a:t>
                      </a:r>
                    </a:p>
                  </a:txBody>
                  <a:tcPr marL="91421" marR="91421"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lang="es-CL" sz="1400" b="1" dirty="0">
                          <a:solidFill>
                            <a:schemeClr val="tx1"/>
                          </a:solidFill>
                          <a:latin typeface="gobCL" pitchFamily="50" charset="0"/>
                        </a:rPr>
                        <a:t>TOTAL:</a:t>
                      </a:r>
                    </a:p>
                  </a:txBody>
                  <a:tcPr marL="91421" marR="91421" marT="45731" marB="4573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2125726742"/>
                  </a:ext>
                </a:extLst>
              </a:tr>
              <a:tr h="185083">
                <a:tc vMerge="1">
                  <a:txBody>
                    <a:bodyPr/>
                    <a:lstStyle/>
                    <a:p>
                      <a:endParaRPr lang="es-CL"/>
                    </a:p>
                  </a:txBody>
                  <a:tcPr/>
                </a:tc>
                <a:tc>
                  <a:txBody>
                    <a:bodyPr/>
                    <a:lstStyle/>
                    <a:p>
                      <a:pPr algn="r"/>
                      <a:r>
                        <a:rPr lang="es-CL" sz="1400" b="1" dirty="0">
                          <a:solidFill>
                            <a:schemeClr val="tx1"/>
                          </a:solidFill>
                          <a:latin typeface="gobCL" pitchFamily="50" charset="0"/>
                        </a:rPr>
                        <a:t>$78.209.800</a:t>
                      </a:r>
                    </a:p>
                  </a:txBody>
                  <a:tcPr marL="91421" marR="91421"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r"/>
                      <a:r>
                        <a:rPr lang="es-CL" sz="1400" b="1" dirty="0">
                          <a:solidFill>
                            <a:schemeClr val="tx1"/>
                          </a:solidFill>
                          <a:latin typeface="gobCL" pitchFamily="50" charset="0"/>
                        </a:rPr>
                        <a:t>$38.267.000</a:t>
                      </a:r>
                    </a:p>
                  </a:txBody>
                  <a:tcPr marL="91421" marR="91421"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r"/>
                      <a:r>
                        <a:rPr lang="es-CL" sz="1400" b="1" dirty="0">
                          <a:solidFill>
                            <a:schemeClr val="tx1"/>
                          </a:solidFill>
                          <a:latin typeface="gobCL" pitchFamily="50" charset="0"/>
                        </a:rPr>
                        <a:t>$747.882.300</a:t>
                      </a:r>
                    </a:p>
                  </a:txBody>
                  <a:tcPr marL="91421" marR="91421" marT="45731" marB="4573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9838122"/>
                  </a:ext>
                </a:extLst>
              </a:tr>
              <a:tr h="365826">
                <a:tc>
                  <a:txBody>
                    <a:bodyPr/>
                    <a:lstStyle/>
                    <a:p>
                      <a:r>
                        <a:rPr lang="es-CL" sz="1100" baseline="0" dirty="0">
                          <a:solidFill>
                            <a:schemeClr val="tx1"/>
                          </a:solidFill>
                          <a:latin typeface="gobCL" pitchFamily="50" charset="0"/>
                        </a:rPr>
                        <a:t>Estado  actual del Barrio</a:t>
                      </a:r>
                    </a:p>
                  </a:txBody>
                  <a:tcPr marL="91421" marR="91421" marT="45731" marB="45731">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gridSpan="3">
                  <a:txBody>
                    <a:bodyPr/>
                    <a:lstStyle/>
                    <a:p>
                      <a:pPr marL="1257300" indent="-1257300"/>
                      <a:r>
                        <a:rPr lang="es-CL" sz="1400" b="0" baseline="0" dirty="0">
                          <a:solidFill>
                            <a:schemeClr val="tx1"/>
                          </a:solidFill>
                          <a:latin typeface="gobCL" pitchFamily="50" charset="0"/>
                        </a:rPr>
                        <a:t>Subtítulo 33: Transferido $38.267.000 para ejecución Fase I a la IMA. </a:t>
                      </a:r>
                    </a:p>
                    <a:p>
                      <a:pPr marL="1257300" indent="-1257300"/>
                      <a:r>
                        <a:rPr lang="es-CL" sz="1400" b="0" baseline="0" dirty="0">
                          <a:solidFill>
                            <a:schemeClr val="tx1"/>
                          </a:solidFill>
                          <a:latin typeface="gobCL" pitchFamily="50" charset="0"/>
                        </a:rPr>
                        <a:t>Subtítulo 31: Consultoría implementación y Elaboración del Plan Maestro, en ejecución. </a:t>
                      </a:r>
                      <a:endParaRPr lang="es-CL" sz="1400" b="0" dirty="0">
                        <a:solidFill>
                          <a:schemeClr val="tx1"/>
                        </a:solidFill>
                        <a:latin typeface="gobCL" pitchFamily="50" charset="0"/>
                      </a:endParaRPr>
                    </a:p>
                  </a:txBody>
                  <a:tcPr marL="91421" marR="91421" marT="45731" marB="45731">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10"/>
                  </a:ext>
                </a:extLst>
              </a:tr>
            </a:tbl>
          </a:graphicData>
        </a:graphic>
      </p:graphicFrame>
      <p:pic>
        <p:nvPicPr>
          <p:cNvPr id="19" name="19 Imagen">
            <a:extLst>
              <a:ext uri="{FF2B5EF4-FFF2-40B4-BE49-F238E27FC236}">
                <a16:creationId xmlns:a16="http://schemas.microsoft.com/office/drawing/2014/main" id="{0DF7F3D8-05B4-4288-BC6E-CC2C97E150BB}"/>
              </a:ext>
            </a:extLst>
          </p:cNvPr>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319443" y="115909"/>
            <a:ext cx="2139401" cy="5866880"/>
          </a:xfrm>
          <a:prstGeom prst="rect">
            <a:avLst/>
          </a:prstGeom>
          <a:ln>
            <a:solidFill>
              <a:schemeClr val="accent1"/>
            </a:solidFill>
          </a:ln>
          <a:effectLst>
            <a:outerShdw blurRad="292100" dist="139700" dir="2700000" algn="tl" rotWithShape="0">
              <a:srgbClr val="333333">
                <a:alpha val="65000"/>
              </a:srgbClr>
            </a:outerShdw>
          </a:effectLst>
        </p:spPr>
      </p:pic>
      <p:sp>
        <p:nvSpPr>
          <p:cNvPr id="20" name="Rectángulo 19">
            <a:extLst>
              <a:ext uri="{FF2B5EF4-FFF2-40B4-BE49-F238E27FC236}">
                <a16:creationId xmlns:a16="http://schemas.microsoft.com/office/drawing/2014/main" id="{6AEBF603-F56A-4F7E-9A63-32763A7D18BD}"/>
              </a:ext>
            </a:extLst>
          </p:cNvPr>
          <p:cNvSpPr/>
          <p:nvPr/>
        </p:nvSpPr>
        <p:spPr>
          <a:xfrm>
            <a:off x="319444" y="662101"/>
            <a:ext cx="1697902" cy="707886"/>
          </a:xfrm>
          <a:prstGeom prst="rect">
            <a:avLst/>
          </a:prstGeom>
          <a:noFill/>
        </p:spPr>
        <p:txBody>
          <a:bodyPr wrap="none" lIns="91440" tIns="45720" rIns="91440" bIns="45720">
            <a:spAutoFit/>
          </a:bodyPr>
          <a:lstStyle/>
          <a:p>
            <a:pPr algn="ctr"/>
            <a:r>
              <a:rPr lang="es-ES" sz="4000" b="1" dirty="0">
                <a:ln w="0"/>
                <a:solidFill>
                  <a:srgbClr val="002060"/>
                </a:solidFill>
                <a:effectLst>
                  <a:outerShdw blurRad="38100" dist="19050" dir="2700000" algn="tl" rotWithShape="0">
                    <a:schemeClr val="dk1">
                      <a:alpha val="40000"/>
                    </a:schemeClr>
                  </a:outerShdw>
                </a:effectLst>
              </a:rPr>
              <a:t>Barrios</a:t>
            </a:r>
            <a:endParaRPr lang="es-ES" sz="4000" b="1" cap="none" spc="0" dirty="0">
              <a:ln w="0"/>
              <a:solidFill>
                <a:srgbClr val="002060"/>
              </a:solidFill>
              <a:effectLst>
                <a:outerShdw blurRad="38100" dist="19050" dir="2700000" algn="tl" rotWithShape="0">
                  <a:schemeClr val="dk1">
                    <a:alpha val="40000"/>
                  </a:schemeClr>
                </a:outerShdw>
              </a:effectLst>
            </a:endParaRPr>
          </a:p>
        </p:txBody>
      </p:sp>
      <p:sp>
        <p:nvSpPr>
          <p:cNvPr id="13" name="12 Rectángulo redondeado">
            <a:extLst>
              <a:ext uri="{FF2B5EF4-FFF2-40B4-BE49-F238E27FC236}">
                <a16:creationId xmlns:a16="http://schemas.microsoft.com/office/drawing/2014/main" id="{46F3D3E0-E364-4B41-A59A-2DC58DAFA970}"/>
              </a:ext>
            </a:extLst>
          </p:cNvPr>
          <p:cNvSpPr/>
          <p:nvPr/>
        </p:nvSpPr>
        <p:spPr>
          <a:xfrm>
            <a:off x="3355901" y="557887"/>
            <a:ext cx="2899955" cy="702432"/>
          </a:xfrm>
          <a:prstGeom prst="roundRect">
            <a:avLst/>
          </a:prstGeom>
          <a:solidFill>
            <a:srgbClr val="00B05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PROGRAMA </a:t>
            </a:r>
          </a:p>
          <a:p>
            <a:pPr algn="ctr"/>
            <a:r>
              <a:rPr lang="es-CL" altLang="es-CL" sz="2000" b="1" dirty="0">
                <a:solidFill>
                  <a:schemeClr val="bg1"/>
                </a:solidFill>
              </a:rPr>
              <a:t>QUIERO MI BARRIO</a:t>
            </a:r>
          </a:p>
        </p:txBody>
      </p:sp>
      <p:sp>
        <p:nvSpPr>
          <p:cNvPr id="18" name="4 Rectángulo">
            <a:extLst>
              <a:ext uri="{FF2B5EF4-FFF2-40B4-BE49-F238E27FC236}">
                <a16:creationId xmlns:a16="http://schemas.microsoft.com/office/drawing/2014/main" id="{C4A84B95-4C5E-4730-B896-E6D1A9831EEF}"/>
              </a:ext>
            </a:extLst>
          </p:cNvPr>
          <p:cNvSpPr/>
          <p:nvPr/>
        </p:nvSpPr>
        <p:spPr>
          <a:xfrm>
            <a:off x="3095810" y="115909"/>
            <a:ext cx="3420139" cy="36988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eaLnBrk="1" hangingPunct="1">
              <a:defRPr/>
            </a:pPr>
            <a:r>
              <a:rPr lang="es-CL" b="1" dirty="0">
                <a:effectLst>
                  <a:outerShdw blurRad="38100" dist="38100" dir="2700000" algn="tl">
                    <a:srgbClr val="000000">
                      <a:alpha val="43137"/>
                    </a:srgbClr>
                  </a:outerShdw>
                </a:effectLst>
                <a:sym typeface="Verdana Bold"/>
              </a:rPr>
              <a:t>BARRIOS EN EJECUCION</a:t>
            </a:r>
            <a:endParaRPr lang="es-CL"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34319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16 Tabla">
            <a:extLst>
              <a:ext uri="{FF2B5EF4-FFF2-40B4-BE49-F238E27FC236}">
                <a16:creationId xmlns:a16="http://schemas.microsoft.com/office/drawing/2014/main" id="{9EEA8F28-C2DC-4EA7-A60F-A8878BE87C0C}"/>
              </a:ext>
            </a:extLst>
          </p:cNvPr>
          <p:cNvGraphicFramePr>
            <a:graphicFrameLocks noGrp="1"/>
          </p:cNvGraphicFramePr>
          <p:nvPr>
            <p:extLst>
              <p:ext uri="{D42A27DB-BD31-4B8C-83A1-F6EECF244321}">
                <p14:modId xmlns:p14="http://schemas.microsoft.com/office/powerpoint/2010/main" val="703663029"/>
              </p:ext>
            </p:extLst>
          </p:nvPr>
        </p:nvGraphicFramePr>
        <p:xfrm>
          <a:off x="2682860" y="1184743"/>
          <a:ext cx="9376392" cy="4775230"/>
        </p:xfrm>
        <a:graphic>
          <a:graphicData uri="http://schemas.openxmlformats.org/drawingml/2006/table">
            <a:tbl>
              <a:tblPr>
                <a:tableStyleId>{8799B23B-EC83-4686-B30A-512413B5E67A}</a:tableStyleId>
              </a:tblPr>
              <a:tblGrid>
                <a:gridCol w="2885183">
                  <a:extLst>
                    <a:ext uri="{9D8B030D-6E8A-4147-A177-3AD203B41FA5}">
                      <a16:colId xmlns:a16="http://schemas.microsoft.com/office/drawing/2014/main" val="20000"/>
                    </a:ext>
                  </a:extLst>
                </a:gridCol>
                <a:gridCol w="2325127">
                  <a:extLst>
                    <a:ext uri="{9D8B030D-6E8A-4147-A177-3AD203B41FA5}">
                      <a16:colId xmlns:a16="http://schemas.microsoft.com/office/drawing/2014/main" val="20001"/>
                    </a:ext>
                  </a:extLst>
                </a:gridCol>
                <a:gridCol w="2156604">
                  <a:extLst>
                    <a:ext uri="{9D8B030D-6E8A-4147-A177-3AD203B41FA5}">
                      <a16:colId xmlns:a16="http://schemas.microsoft.com/office/drawing/2014/main" val="944034920"/>
                    </a:ext>
                  </a:extLst>
                </a:gridCol>
                <a:gridCol w="2009478">
                  <a:extLst>
                    <a:ext uri="{9D8B030D-6E8A-4147-A177-3AD203B41FA5}">
                      <a16:colId xmlns:a16="http://schemas.microsoft.com/office/drawing/2014/main" val="2023968808"/>
                    </a:ext>
                  </a:extLst>
                </a:gridCol>
              </a:tblGrid>
              <a:tr h="365826">
                <a:tc>
                  <a:txBody>
                    <a:bodyPr/>
                    <a:lstStyle/>
                    <a:p>
                      <a:r>
                        <a:rPr lang="es-CL" sz="1100" baseline="0" dirty="0">
                          <a:solidFill>
                            <a:schemeClr val="tx1"/>
                          </a:solidFill>
                          <a:latin typeface="gobCL" pitchFamily="50" charset="0"/>
                        </a:rPr>
                        <a:t>Nombre del Barrio</a:t>
                      </a:r>
                    </a:p>
                  </a:txBody>
                  <a:tcPr marL="91421" marR="91421" marT="45728" marB="45728">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accent4">
                        <a:lumMod val="20000"/>
                        <a:lumOff val="80000"/>
                      </a:schemeClr>
                    </a:solidFill>
                  </a:tcPr>
                </a:tc>
                <a:tc gridSpan="3">
                  <a:txBody>
                    <a:bodyPr/>
                    <a:lstStyle/>
                    <a:p>
                      <a:r>
                        <a:rPr lang="es-CL" sz="1200" b="1" dirty="0">
                          <a:solidFill>
                            <a:schemeClr val="tx1"/>
                          </a:solidFill>
                          <a:latin typeface="gobCL" pitchFamily="50" charset="0"/>
                        </a:rPr>
                        <a:t>“Borde</a:t>
                      </a:r>
                      <a:r>
                        <a:rPr lang="es-CL" sz="1200" b="1" baseline="0" dirty="0">
                          <a:solidFill>
                            <a:schemeClr val="tx1"/>
                          </a:solidFill>
                          <a:latin typeface="gobCL" pitchFamily="50" charset="0"/>
                        </a:rPr>
                        <a:t> Pampa</a:t>
                      </a:r>
                      <a:r>
                        <a:rPr lang="es-CL" sz="1200" b="1" dirty="0">
                          <a:solidFill>
                            <a:schemeClr val="tx1"/>
                          </a:solidFill>
                          <a:latin typeface="gobCL" pitchFamily="50" charset="0"/>
                        </a:rPr>
                        <a:t>”</a:t>
                      </a:r>
                    </a:p>
                  </a:txBody>
                  <a:tcPr marL="91421" marR="91421" marT="45728" marB="45728">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0"/>
                  </a:ext>
                </a:extLst>
              </a:tr>
              <a:tr h="365826">
                <a:tc>
                  <a:txBody>
                    <a:bodyPr/>
                    <a:lstStyle/>
                    <a:p>
                      <a:r>
                        <a:rPr lang="es-CL" sz="1100" baseline="0" dirty="0">
                          <a:solidFill>
                            <a:schemeClr val="tx1"/>
                          </a:solidFill>
                          <a:latin typeface="gobCL" pitchFamily="50" charset="0"/>
                        </a:rPr>
                        <a:t>UV Constituyentes</a:t>
                      </a:r>
                    </a:p>
                  </a:txBody>
                  <a:tcPr marL="91421" marR="91421" marT="45728" marB="45728">
                    <a:lnL w="28575" cap="flat" cmpd="sng" algn="ctr">
                      <a:solidFill>
                        <a:schemeClr val="tx1"/>
                      </a:solidFill>
                      <a:prstDash val="solid"/>
                      <a:round/>
                      <a:headEnd type="none" w="med" len="med"/>
                      <a:tailEnd type="none" w="med" len="med"/>
                    </a:lnL>
                    <a:solidFill>
                      <a:schemeClr val="accent4">
                        <a:lumMod val="20000"/>
                        <a:lumOff val="80000"/>
                      </a:schemeClr>
                    </a:solidFill>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L" sz="1200" dirty="0">
                          <a:solidFill>
                            <a:schemeClr val="tx1"/>
                          </a:solidFill>
                          <a:latin typeface="gobCL" pitchFamily="50" charset="0"/>
                        </a:rPr>
                        <a:t>UV N°</a:t>
                      </a:r>
                      <a:r>
                        <a:rPr lang="es-CL" sz="1200" baseline="0" dirty="0">
                          <a:solidFill>
                            <a:schemeClr val="tx1"/>
                          </a:solidFill>
                          <a:latin typeface="gobCL" pitchFamily="50" charset="0"/>
                        </a:rPr>
                        <a:t>71</a:t>
                      </a:r>
                      <a:r>
                        <a:rPr lang="es-CL" sz="1200" b="0" baseline="0" dirty="0">
                          <a:solidFill>
                            <a:schemeClr val="tx1"/>
                          </a:solidFill>
                          <a:latin typeface="gobCL" pitchFamily="50" charset="0"/>
                        </a:rPr>
                        <a:t> </a:t>
                      </a:r>
                      <a:r>
                        <a:rPr lang="es-CL" sz="1200" baseline="0" dirty="0">
                          <a:solidFill>
                            <a:schemeClr val="tx1"/>
                          </a:solidFill>
                          <a:latin typeface="gobCL" pitchFamily="50" charset="0"/>
                        </a:rPr>
                        <a:t>y °</a:t>
                      </a:r>
                      <a:r>
                        <a:rPr lang="es-CL" sz="1200" dirty="0">
                          <a:solidFill>
                            <a:schemeClr val="tx1"/>
                          </a:solidFill>
                          <a:latin typeface="gobCL" pitchFamily="50" charset="0"/>
                        </a:rPr>
                        <a:t>34</a:t>
                      </a:r>
                      <a:endParaRPr lang="es-CL" sz="1200" b="0" dirty="0">
                        <a:solidFill>
                          <a:schemeClr val="tx1"/>
                        </a:solidFill>
                        <a:latin typeface="gobCL" pitchFamily="50" charset="0"/>
                      </a:endParaRPr>
                    </a:p>
                  </a:txBody>
                  <a:tcPr marL="91421" marR="91421" marT="45728" marB="45728">
                    <a:lnR w="28575" cap="flat" cmpd="sng" algn="ctr">
                      <a:solidFill>
                        <a:schemeClr val="tx1"/>
                      </a:solidFill>
                      <a:prstDash val="solid"/>
                      <a:round/>
                      <a:headEnd type="none" w="med" len="med"/>
                      <a:tailEnd type="none" w="med" len="med"/>
                    </a:lnR>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1"/>
                  </a:ext>
                </a:extLst>
              </a:tr>
              <a:tr h="365826">
                <a:tc>
                  <a:txBody>
                    <a:bodyPr/>
                    <a:lstStyle/>
                    <a:p>
                      <a:r>
                        <a:rPr lang="es-CL" sz="1100" baseline="0" dirty="0">
                          <a:solidFill>
                            <a:schemeClr val="tx1"/>
                          </a:solidFill>
                          <a:latin typeface="gobCL" pitchFamily="50" charset="0"/>
                        </a:rPr>
                        <a:t>JJVV Constituyentes</a:t>
                      </a:r>
                    </a:p>
                  </a:txBody>
                  <a:tcPr marL="91421" marR="91421" marT="45728" marB="45728">
                    <a:lnL w="28575" cap="flat" cmpd="sng" algn="ctr">
                      <a:solidFill>
                        <a:schemeClr val="tx1"/>
                      </a:solidFill>
                      <a:prstDash val="solid"/>
                      <a:round/>
                      <a:headEnd type="none" w="med" len="med"/>
                      <a:tailEnd type="none" w="med" len="med"/>
                    </a:lnL>
                    <a:solidFill>
                      <a:schemeClr val="accent4">
                        <a:lumMod val="20000"/>
                        <a:lumOff val="80000"/>
                      </a:schemeClr>
                    </a:solidFill>
                  </a:tcPr>
                </a:tc>
                <a:tc gridSpan="3">
                  <a:txBody>
                    <a:bodyPr/>
                    <a:lstStyle/>
                    <a:p>
                      <a:r>
                        <a:rPr lang="es-CL" sz="1100" baseline="0" dirty="0">
                          <a:solidFill>
                            <a:schemeClr val="tx1"/>
                          </a:solidFill>
                          <a:latin typeface="gobCL" pitchFamily="50" charset="0"/>
                        </a:rPr>
                        <a:t>UV N°71 Sor Teresa, UV N°71 Unión Futuro y  UV N°34 </a:t>
                      </a:r>
                      <a:r>
                        <a:rPr lang="es-CL" sz="1100" dirty="0">
                          <a:solidFill>
                            <a:schemeClr val="tx1"/>
                          </a:solidFill>
                          <a:latin typeface="gobCL" pitchFamily="50" charset="0"/>
                        </a:rPr>
                        <a:t>Pampa</a:t>
                      </a:r>
                      <a:r>
                        <a:rPr lang="es-CL" sz="1100" baseline="0" dirty="0">
                          <a:solidFill>
                            <a:schemeClr val="tx1"/>
                          </a:solidFill>
                          <a:latin typeface="gobCL" pitchFamily="50" charset="0"/>
                        </a:rPr>
                        <a:t> Nueva, </a:t>
                      </a:r>
                      <a:endParaRPr lang="es-CL" sz="1100" dirty="0">
                        <a:solidFill>
                          <a:schemeClr val="tx1"/>
                        </a:solidFill>
                        <a:latin typeface="gobCL" pitchFamily="50" charset="0"/>
                      </a:endParaRPr>
                    </a:p>
                  </a:txBody>
                  <a:tcPr marL="91421" marR="91421" marT="45728" marB="45728">
                    <a:lnR w="28575" cap="flat" cmpd="sng" algn="ctr">
                      <a:solidFill>
                        <a:schemeClr val="tx1"/>
                      </a:solidFill>
                      <a:prstDash val="solid"/>
                      <a:round/>
                      <a:headEnd type="none" w="med" len="med"/>
                      <a:tailEnd type="none" w="med" len="med"/>
                    </a:lnR>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2"/>
                  </a:ext>
                </a:extLst>
              </a:tr>
              <a:tr h="365826">
                <a:tc>
                  <a:txBody>
                    <a:bodyPr/>
                    <a:lstStyle/>
                    <a:p>
                      <a:pPr marL="0" algn="l" defTabSz="914400" rtl="0" eaLnBrk="1" latinLnBrk="0" hangingPunct="1"/>
                      <a:r>
                        <a:rPr lang="es-CL" sz="1200" b="1" kern="1200" dirty="0">
                          <a:solidFill>
                            <a:schemeClr val="tx1"/>
                          </a:solidFill>
                          <a:latin typeface="gobCL" pitchFamily="50" charset="0"/>
                          <a:ea typeface="+mn-ea"/>
                          <a:cs typeface="+mn-cs"/>
                        </a:rPr>
                        <a:t>Habitantes</a:t>
                      </a:r>
                    </a:p>
                  </a:txBody>
                  <a:tcPr marL="91421" marR="91421" marT="45728" marB="45728">
                    <a:lnL w="28575" cap="flat" cmpd="sng" algn="ctr">
                      <a:solidFill>
                        <a:schemeClr val="tx1"/>
                      </a:solidFill>
                      <a:prstDash val="solid"/>
                      <a:round/>
                      <a:headEnd type="none" w="med" len="med"/>
                      <a:tailEnd type="none" w="med" len="med"/>
                    </a:lnL>
                    <a:solidFill>
                      <a:schemeClr val="accent4">
                        <a:lumMod val="20000"/>
                        <a:lumOff val="80000"/>
                      </a:schemeClr>
                    </a:solidFill>
                  </a:tcPr>
                </a:tc>
                <a:tc gridSpan="3">
                  <a:txBody>
                    <a:bodyPr/>
                    <a:lstStyle/>
                    <a:p>
                      <a:pPr marL="0" algn="l" defTabSz="914400" rtl="0" eaLnBrk="1" latinLnBrk="0" hangingPunct="1"/>
                      <a:r>
                        <a:rPr lang="es-CL" sz="1200" b="1" kern="1200" dirty="0">
                          <a:solidFill>
                            <a:schemeClr val="tx1"/>
                          </a:solidFill>
                          <a:latin typeface="gobCL" pitchFamily="50" charset="0"/>
                          <a:ea typeface="+mn-ea"/>
                          <a:cs typeface="+mn-cs"/>
                        </a:rPr>
                        <a:t>1.682</a:t>
                      </a:r>
                    </a:p>
                  </a:txBody>
                  <a:tcPr marL="91421" marR="91421" marT="45728" marB="45728">
                    <a:lnR w="28575" cap="flat" cmpd="sng" algn="ctr">
                      <a:solidFill>
                        <a:schemeClr val="tx1"/>
                      </a:solidFill>
                      <a:prstDash val="solid"/>
                      <a:round/>
                      <a:headEnd type="none" w="med" len="med"/>
                      <a:tailEnd type="none" w="med" len="med"/>
                    </a:lnR>
                    <a:solidFill>
                      <a:schemeClr val="bg1">
                        <a:alpha val="80000"/>
                      </a:schemeClr>
                    </a:solidFill>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3"/>
                  </a:ext>
                </a:extLst>
              </a:tr>
              <a:tr h="365826">
                <a:tc>
                  <a:txBody>
                    <a:bodyPr/>
                    <a:lstStyle/>
                    <a:p>
                      <a:pPr marL="0" algn="l" defTabSz="914400" rtl="0" eaLnBrk="1" latinLnBrk="0" hangingPunct="1"/>
                      <a:r>
                        <a:rPr lang="es-CL" sz="1200" b="1" kern="1200" dirty="0">
                          <a:solidFill>
                            <a:schemeClr val="tx1"/>
                          </a:solidFill>
                          <a:latin typeface="gobCL" pitchFamily="50" charset="0"/>
                          <a:ea typeface="+mn-ea"/>
                          <a:cs typeface="+mn-cs"/>
                        </a:rPr>
                        <a:t>Cantidad de viviendas</a:t>
                      </a:r>
                    </a:p>
                  </a:txBody>
                  <a:tcPr marL="91421" marR="91421" marT="45728" marB="45728">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chemeClr val="accent4">
                        <a:lumMod val="20000"/>
                        <a:lumOff val="80000"/>
                      </a:schemeClr>
                    </a:solidFill>
                  </a:tcPr>
                </a:tc>
                <a:tc gridSpan="3">
                  <a:txBody>
                    <a:bodyPr/>
                    <a:lstStyle/>
                    <a:p>
                      <a:pPr marL="0" algn="l" defTabSz="914400" rtl="0" eaLnBrk="1" latinLnBrk="0" hangingPunct="1"/>
                      <a:r>
                        <a:rPr lang="es-CL" sz="1200" b="1" kern="1200" dirty="0">
                          <a:solidFill>
                            <a:schemeClr val="tx1"/>
                          </a:solidFill>
                          <a:latin typeface="gobCL" pitchFamily="50" charset="0"/>
                          <a:ea typeface="+mn-ea"/>
                          <a:cs typeface="+mn-cs"/>
                        </a:rPr>
                        <a:t>475</a:t>
                      </a:r>
                    </a:p>
                  </a:txBody>
                  <a:tcPr marL="91421" marR="91421" marT="45728" marB="45728">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alpha val="80000"/>
                      </a:schemeClr>
                    </a:solidFill>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4"/>
                  </a:ext>
                </a:extLst>
              </a:tr>
              <a:tr h="36582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1200" b="1" baseline="0" dirty="0">
                          <a:solidFill>
                            <a:schemeClr val="tx1"/>
                          </a:solidFill>
                          <a:latin typeface="gobCL" pitchFamily="50" charset="0"/>
                        </a:rPr>
                        <a:t>Periodo de Intervención y Presupuesto</a:t>
                      </a:r>
                    </a:p>
                  </a:txBody>
                  <a:tcPr marL="91421" marR="91421" marT="45728" marB="4572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5"/>
                  </a:ext>
                </a:extLst>
              </a:tr>
              <a:tr h="365826">
                <a:tc>
                  <a:txBody>
                    <a:bodyPr/>
                    <a:lstStyle/>
                    <a:p>
                      <a:r>
                        <a:rPr lang="es-CL" sz="1100" dirty="0">
                          <a:solidFill>
                            <a:schemeClr val="tx1"/>
                          </a:solidFill>
                          <a:latin typeface="gobCL" pitchFamily="50" charset="0"/>
                        </a:rPr>
                        <a:t>Año</a:t>
                      </a:r>
                      <a:r>
                        <a:rPr lang="es-CL" sz="1100" baseline="0" dirty="0">
                          <a:solidFill>
                            <a:schemeClr val="tx1"/>
                          </a:solidFill>
                          <a:latin typeface="gobCL" pitchFamily="50" charset="0"/>
                        </a:rPr>
                        <a:t> de Ingreso</a:t>
                      </a:r>
                    </a:p>
                  </a:txBody>
                  <a:tcPr marL="91421" marR="91421" marT="45728" marB="45728">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gridSpan="3">
                  <a:txBody>
                    <a:bodyPr/>
                    <a:lstStyle/>
                    <a:p>
                      <a:r>
                        <a:rPr lang="es-CL" sz="1200" b="1" dirty="0">
                          <a:solidFill>
                            <a:schemeClr val="tx1"/>
                          </a:solidFill>
                          <a:latin typeface="gobCL" pitchFamily="50" charset="0"/>
                        </a:rPr>
                        <a:t>2018</a:t>
                      </a:r>
                    </a:p>
                  </a:txBody>
                  <a:tcPr marL="91421" marR="91421" marT="45728" marB="45728">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6"/>
                  </a:ext>
                </a:extLst>
              </a:tr>
              <a:tr h="324578">
                <a:tc>
                  <a:txBody>
                    <a:bodyPr/>
                    <a:lstStyle/>
                    <a:p>
                      <a:r>
                        <a:rPr lang="es-CL" sz="1100" baseline="0" dirty="0">
                          <a:solidFill>
                            <a:schemeClr val="tx1"/>
                          </a:solidFill>
                          <a:latin typeface="gobCL" pitchFamily="50" charset="0"/>
                        </a:rPr>
                        <a:t>Año de Egreso (estimado)</a:t>
                      </a:r>
                    </a:p>
                  </a:txBody>
                  <a:tcPr marL="91421" marR="91421" marT="45728" marB="45728">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gridSpan="3">
                  <a:txBody>
                    <a:bodyPr/>
                    <a:lstStyle/>
                    <a:p>
                      <a:r>
                        <a:rPr lang="es-CL" sz="1200" b="1" dirty="0">
                          <a:solidFill>
                            <a:schemeClr val="tx1"/>
                          </a:solidFill>
                          <a:latin typeface="gobCL" pitchFamily="50" charset="0"/>
                        </a:rPr>
                        <a:t>2022</a:t>
                      </a:r>
                    </a:p>
                  </a:txBody>
                  <a:tcPr marL="91421" marR="91421" marT="45728" marB="45728">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7"/>
                  </a:ext>
                </a:extLst>
              </a:tr>
              <a:tr h="185083">
                <a:tc rowSpan="4">
                  <a:txBody>
                    <a:bodyPr/>
                    <a:lstStyle/>
                    <a:p>
                      <a:r>
                        <a:rPr lang="es-CL" sz="1100" baseline="0" dirty="0">
                          <a:solidFill>
                            <a:schemeClr val="tx1"/>
                          </a:solidFill>
                          <a:latin typeface="gobCL" pitchFamily="50" charset="0"/>
                        </a:rPr>
                        <a:t>Inversión:</a:t>
                      </a:r>
                    </a:p>
                  </a:txBody>
                  <a:tcPr marL="91421" marR="91421" marT="45731" marB="45731">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s-CL" sz="1100" b="1" dirty="0">
                          <a:solidFill>
                            <a:schemeClr val="tx1"/>
                          </a:solidFill>
                          <a:latin typeface="gobCL" pitchFamily="50" charset="0"/>
                        </a:rPr>
                        <a:t>PGS</a:t>
                      </a:r>
                      <a:r>
                        <a:rPr lang="es-CL" sz="1000" b="1" dirty="0">
                          <a:solidFill>
                            <a:schemeClr val="tx1"/>
                          </a:solidFill>
                          <a:latin typeface="gobCL" pitchFamily="50" charset="0"/>
                        </a:rPr>
                        <a:t> (33.03 Seremi):</a:t>
                      </a:r>
                    </a:p>
                  </a:txBody>
                  <a:tcPr marL="91421" marR="91421"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lang="es-CL" sz="1600" b="1" dirty="0">
                          <a:solidFill>
                            <a:schemeClr val="tx1"/>
                          </a:solidFill>
                          <a:latin typeface="gobCL" pitchFamily="50" charset="0"/>
                        </a:rPr>
                        <a:t>PGO</a:t>
                      </a:r>
                      <a:r>
                        <a:rPr lang="es-CL" sz="1200" b="1" dirty="0">
                          <a:solidFill>
                            <a:schemeClr val="tx1"/>
                          </a:solidFill>
                          <a:latin typeface="gobCL" pitchFamily="50" charset="0"/>
                        </a:rPr>
                        <a:t> (31.02 Serviu):</a:t>
                      </a:r>
                    </a:p>
                  </a:txBody>
                  <a:tcPr marL="91421" marR="91421"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lang="es-CL" sz="1600" b="1" dirty="0">
                          <a:solidFill>
                            <a:schemeClr val="tx1"/>
                          </a:solidFill>
                          <a:latin typeface="gobCL" pitchFamily="50" charset="0"/>
                        </a:rPr>
                        <a:t>AATT</a:t>
                      </a:r>
                      <a:r>
                        <a:rPr lang="es-CL" sz="1200" b="1" dirty="0">
                          <a:solidFill>
                            <a:schemeClr val="tx1"/>
                          </a:solidFill>
                          <a:latin typeface="gobCL" pitchFamily="50" charset="0"/>
                        </a:rPr>
                        <a:t> (31.02 Serviu):</a:t>
                      </a:r>
                    </a:p>
                  </a:txBody>
                  <a:tcPr marL="91421" marR="91421" marT="45731" marB="4573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10008"/>
                  </a:ext>
                </a:extLst>
              </a:tr>
              <a:tr h="185083">
                <a:tc vMerge="1">
                  <a:txBody>
                    <a:bodyPr/>
                    <a:lstStyle/>
                    <a:p>
                      <a:endParaRPr lang="es-CL"/>
                    </a:p>
                  </a:txBody>
                  <a:tcPr/>
                </a:tc>
                <a:tc>
                  <a:txBody>
                    <a:bodyPr/>
                    <a:lstStyle/>
                    <a:p>
                      <a:pPr algn="r"/>
                      <a:r>
                        <a:rPr lang="es-CL" sz="1200" b="1" dirty="0">
                          <a:solidFill>
                            <a:schemeClr val="tx1"/>
                          </a:solidFill>
                          <a:latin typeface="gobCL" pitchFamily="50" charset="0"/>
                        </a:rPr>
                        <a:t>$142.201.500</a:t>
                      </a:r>
                    </a:p>
                  </a:txBody>
                  <a:tcPr marL="91421" marR="91421"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r"/>
                      <a:r>
                        <a:rPr lang="es-CL" b="1" dirty="0">
                          <a:solidFill>
                            <a:schemeClr val="tx1"/>
                          </a:solidFill>
                          <a:latin typeface="gobCL" pitchFamily="50" charset="0"/>
                        </a:rPr>
                        <a:t>$455.630.000</a:t>
                      </a:r>
                    </a:p>
                  </a:txBody>
                  <a:tcPr marL="91421" marR="91421"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r"/>
                      <a:r>
                        <a:rPr lang="es-CL" b="1" dirty="0">
                          <a:solidFill>
                            <a:schemeClr val="tx1"/>
                          </a:solidFill>
                          <a:latin typeface="gobCL" pitchFamily="50" charset="0"/>
                        </a:rPr>
                        <a:t>$33.574.000</a:t>
                      </a:r>
                    </a:p>
                  </a:txBody>
                  <a:tcPr marL="91421" marR="91421" marT="45731" marB="4573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634490"/>
                  </a:ext>
                </a:extLst>
              </a:tr>
              <a:tr h="185083">
                <a:tc vMerge="1">
                  <a:txBody>
                    <a:bodyPr/>
                    <a:lstStyle/>
                    <a:p>
                      <a:endParaRPr lang="es-CL"/>
                    </a:p>
                  </a:txBody>
                  <a:tcPr/>
                </a:tc>
                <a:tc>
                  <a:txBody>
                    <a:bodyPr/>
                    <a:lstStyle/>
                    <a:p>
                      <a:r>
                        <a:rPr lang="es-CL" sz="1100" b="1" dirty="0">
                          <a:solidFill>
                            <a:schemeClr val="tx1"/>
                          </a:solidFill>
                          <a:latin typeface="gobCL" pitchFamily="50" charset="0"/>
                        </a:rPr>
                        <a:t>Consultorías</a:t>
                      </a:r>
                      <a:r>
                        <a:rPr lang="es-CL" sz="1000" b="1" dirty="0">
                          <a:solidFill>
                            <a:schemeClr val="tx1"/>
                          </a:solidFill>
                          <a:latin typeface="gobCL" pitchFamily="50" charset="0"/>
                        </a:rPr>
                        <a:t> (31.01 Seremi):</a:t>
                      </a:r>
                    </a:p>
                  </a:txBody>
                  <a:tcPr marL="91421" marR="91421"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lang="es-CL" sz="1600" b="1" dirty="0">
                          <a:solidFill>
                            <a:schemeClr val="tx1"/>
                          </a:solidFill>
                          <a:latin typeface="gobCL" pitchFamily="50" charset="0"/>
                        </a:rPr>
                        <a:t>OOCC </a:t>
                      </a:r>
                      <a:r>
                        <a:rPr lang="es-CL" sz="1200" b="1" dirty="0">
                          <a:solidFill>
                            <a:schemeClr val="tx1"/>
                          </a:solidFill>
                          <a:latin typeface="gobCL" pitchFamily="50" charset="0"/>
                        </a:rPr>
                        <a:t>(33.03 Serviu):</a:t>
                      </a:r>
                    </a:p>
                  </a:txBody>
                  <a:tcPr marL="91421" marR="91421"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lang="es-CL" sz="1800" b="1" dirty="0">
                          <a:solidFill>
                            <a:schemeClr val="tx1"/>
                          </a:solidFill>
                          <a:latin typeface="gobCL" pitchFamily="50" charset="0"/>
                        </a:rPr>
                        <a:t>TOTAL:</a:t>
                      </a:r>
                    </a:p>
                  </a:txBody>
                  <a:tcPr marL="91421" marR="91421" marT="45731" marB="4573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2125726742"/>
                  </a:ext>
                </a:extLst>
              </a:tr>
              <a:tr h="185083">
                <a:tc vMerge="1">
                  <a:txBody>
                    <a:bodyPr/>
                    <a:lstStyle/>
                    <a:p>
                      <a:endParaRPr lang="es-CL"/>
                    </a:p>
                  </a:txBody>
                  <a:tcPr/>
                </a:tc>
                <a:tc>
                  <a:txBody>
                    <a:bodyPr/>
                    <a:lstStyle/>
                    <a:p>
                      <a:pPr algn="r"/>
                      <a:r>
                        <a:rPr lang="es-CL" sz="1200" b="1" dirty="0">
                          <a:solidFill>
                            <a:schemeClr val="tx1"/>
                          </a:solidFill>
                          <a:latin typeface="gobCL" pitchFamily="50" charset="0"/>
                        </a:rPr>
                        <a:t>$78.209.800</a:t>
                      </a:r>
                    </a:p>
                  </a:txBody>
                  <a:tcPr marL="91421" marR="91421"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r"/>
                      <a:r>
                        <a:rPr lang="es-CL" b="1" dirty="0">
                          <a:solidFill>
                            <a:schemeClr val="tx1"/>
                          </a:solidFill>
                          <a:latin typeface="gobCL" pitchFamily="50" charset="0"/>
                        </a:rPr>
                        <a:t>$38.267.000</a:t>
                      </a:r>
                    </a:p>
                  </a:txBody>
                  <a:tcPr marL="91421" marR="91421"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r"/>
                      <a:r>
                        <a:rPr lang="es-CL" b="1" dirty="0">
                          <a:solidFill>
                            <a:schemeClr val="tx1"/>
                          </a:solidFill>
                          <a:latin typeface="gobCL" pitchFamily="50" charset="0"/>
                        </a:rPr>
                        <a:t>$747.882.300</a:t>
                      </a:r>
                    </a:p>
                  </a:txBody>
                  <a:tcPr marL="91421" marR="91421" marT="45731" marB="4573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9838122"/>
                  </a:ext>
                </a:extLst>
              </a:tr>
              <a:tr h="365826">
                <a:tc>
                  <a:txBody>
                    <a:bodyPr/>
                    <a:lstStyle/>
                    <a:p>
                      <a:r>
                        <a:rPr lang="es-CL" sz="1100" baseline="0" dirty="0">
                          <a:solidFill>
                            <a:schemeClr val="tx1"/>
                          </a:solidFill>
                          <a:latin typeface="gobCL" pitchFamily="50" charset="0"/>
                        </a:rPr>
                        <a:t>Estado  actual del Barrio</a:t>
                      </a:r>
                    </a:p>
                  </a:txBody>
                  <a:tcPr marL="91421" marR="91421" marT="45731" marB="45731">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gridSpan="3">
                  <a:txBody>
                    <a:bodyPr/>
                    <a:lstStyle/>
                    <a:p>
                      <a:pPr marL="1257300" indent="-1257300"/>
                      <a:r>
                        <a:rPr lang="es-CL" sz="1200" b="0" baseline="0" dirty="0">
                          <a:solidFill>
                            <a:schemeClr val="tx1"/>
                          </a:solidFill>
                          <a:latin typeface="gobCL" pitchFamily="50" charset="0"/>
                        </a:rPr>
                        <a:t>Subtítulo 33: Transferido $38.267.000 para ejecución Fase I a la IMA. </a:t>
                      </a:r>
                    </a:p>
                    <a:p>
                      <a:pPr marL="1257300" indent="-1257300"/>
                      <a:r>
                        <a:rPr lang="es-CL" sz="1200" b="0" baseline="0" dirty="0">
                          <a:solidFill>
                            <a:schemeClr val="tx1"/>
                          </a:solidFill>
                          <a:latin typeface="gobCL" pitchFamily="50" charset="0"/>
                        </a:rPr>
                        <a:t>Subtítulo 31:  Consultoría implementación y Elaboración del Plan Maestro, en ejecución. </a:t>
                      </a:r>
                      <a:endParaRPr lang="es-CL" sz="1200" b="0" dirty="0">
                        <a:solidFill>
                          <a:schemeClr val="tx1"/>
                        </a:solidFill>
                        <a:latin typeface="gobCL" pitchFamily="50" charset="0"/>
                      </a:endParaRPr>
                    </a:p>
                  </a:txBody>
                  <a:tcPr marL="91421" marR="91421" marT="45731" marB="45731">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10"/>
                  </a:ext>
                </a:extLst>
              </a:tr>
            </a:tbl>
          </a:graphicData>
        </a:graphic>
      </p:graphicFrame>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19 Imagen">
            <a:extLst>
              <a:ext uri="{FF2B5EF4-FFF2-40B4-BE49-F238E27FC236}">
                <a16:creationId xmlns:a16="http://schemas.microsoft.com/office/drawing/2014/main" id="{D485A7D6-ADFB-4EA1-96B0-99EDECB6A12F}"/>
              </a:ext>
            </a:extLst>
          </p:cNvPr>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132747" y="115909"/>
            <a:ext cx="2326097" cy="6079990"/>
          </a:xfrm>
          <a:prstGeom prst="rect">
            <a:avLst/>
          </a:prstGeom>
          <a:ln>
            <a:solidFill>
              <a:schemeClr val="accent1"/>
            </a:solidFill>
          </a:ln>
          <a:effectLst>
            <a:outerShdw blurRad="292100" dist="139700" dir="2700000" algn="tl" rotWithShape="0">
              <a:srgbClr val="333333">
                <a:alpha val="65000"/>
              </a:srgbClr>
            </a:outerShdw>
          </a:effectLst>
        </p:spPr>
      </p:pic>
      <p:sp>
        <p:nvSpPr>
          <p:cNvPr id="22" name="Rectángulo 21">
            <a:extLst>
              <a:ext uri="{FF2B5EF4-FFF2-40B4-BE49-F238E27FC236}">
                <a16:creationId xmlns:a16="http://schemas.microsoft.com/office/drawing/2014/main" id="{7ACBBDDB-2A3C-4AD0-9E40-15F0891B6430}"/>
              </a:ext>
            </a:extLst>
          </p:cNvPr>
          <p:cNvSpPr/>
          <p:nvPr/>
        </p:nvSpPr>
        <p:spPr>
          <a:xfrm>
            <a:off x="319444" y="662101"/>
            <a:ext cx="1697902" cy="707886"/>
          </a:xfrm>
          <a:prstGeom prst="rect">
            <a:avLst/>
          </a:prstGeom>
          <a:noFill/>
        </p:spPr>
        <p:txBody>
          <a:bodyPr wrap="none" lIns="91440" tIns="45720" rIns="91440" bIns="45720">
            <a:spAutoFit/>
          </a:bodyPr>
          <a:lstStyle/>
          <a:p>
            <a:pPr algn="ctr"/>
            <a:r>
              <a:rPr lang="es-ES" sz="4000" b="1" dirty="0">
                <a:ln w="0"/>
                <a:solidFill>
                  <a:srgbClr val="002060"/>
                </a:solidFill>
                <a:effectLst>
                  <a:outerShdw blurRad="38100" dist="19050" dir="2700000" algn="tl" rotWithShape="0">
                    <a:schemeClr val="dk1">
                      <a:alpha val="40000"/>
                    </a:schemeClr>
                  </a:outerShdw>
                </a:effectLst>
              </a:rPr>
              <a:t>Barrios</a:t>
            </a:r>
            <a:endParaRPr lang="es-ES" sz="4000" b="1" cap="none" spc="0" dirty="0">
              <a:ln w="0"/>
              <a:solidFill>
                <a:srgbClr val="002060"/>
              </a:solidFill>
              <a:effectLst>
                <a:outerShdw blurRad="38100" dist="19050" dir="2700000" algn="tl" rotWithShape="0">
                  <a:schemeClr val="dk1">
                    <a:alpha val="40000"/>
                  </a:schemeClr>
                </a:outerShdw>
              </a:effectLst>
            </a:endParaRPr>
          </a:p>
        </p:txBody>
      </p:sp>
      <p:sp>
        <p:nvSpPr>
          <p:cNvPr id="14" name="12 Rectángulo redondeado">
            <a:extLst>
              <a:ext uri="{FF2B5EF4-FFF2-40B4-BE49-F238E27FC236}">
                <a16:creationId xmlns:a16="http://schemas.microsoft.com/office/drawing/2014/main" id="{91807758-D818-47AA-920E-308A74088A1C}"/>
              </a:ext>
            </a:extLst>
          </p:cNvPr>
          <p:cNvSpPr/>
          <p:nvPr/>
        </p:nvSpPr>
        <p:spPr>
          <a:xfrm>
            <a:off x="3643948" y="476891"/>
            <a:ext cx="2036480" cy="651057"/>
          </a:xfrm>
          <a:prstGeom prst="roundRect">
            <a:avLst/>
          </a:prstGeom>
          <a:solidFill>
            <a:srgbClr val="00B05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b="1" dirty="0">
                <a:solidFill>
                  <a:schemeClr val="bg1"/>
                </a:solidFill>
              </a:rPr>
              <a:t>PROGRAMA </a:t>
            </a:r>
          </a:p>
          <a:p>
            <a:pPr algn="ctr"/>
            <a:r>
              <a:rPr lang="es-CL" altLang="es-CL" b="1" dirty="0">
                <a:solidFill>
                  <a:schemeClr val="bg1"/>
                </a:solidFill>
              </a:rPr>
              <a:t>QUIERO MI BARRIO</a:t>
            </a:r>
          </a:p>
        </p:txBody>
      </p:sp>
      <p:sp>
        <p:nvSpPr>
          <p:cNvPr id="20" name="4 Rectángulo">
            <a:extLst>
              <a:ext uri="{FF2B5EF4-FFF2-40B4-BE49-F238E27FC236}">
                <a16:creationId xmlns:a16="http://schemas.microsoft.com/office/drawing/2014/main" id="{B361DF90-B040-4EB7-ADB9-511A85B15F2D}"/>
              </a:ext>
            </a:extLst>
          </p:cNvPr>
          <p:cNvSpPr/>
          <p:nvPr/>
        </p:nvSpPr>
        <p:spPr>
          <a:xfrm>
            <a:off x="2952119" y="50210"/>
            <a:ext cx="3420139" cy="36988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eaLnBrk="1" hangingPunct="1">
              <a:defRPr/>
            </a:pPr>
            <a:r>
              <a:rPr lang="es-CL" b="1" dirty="0">
                <a:effectLst>
                  <a:outerShdw blurRad="38100" dist="38100" dir="2700000" algn="tl">
                    <a:srgbClr val="000000">
                      <a:alpha val="43137"/>
                    </a:srgbClr>
                  </a:outerShdw>
                </a:effectLst>
                <a:sym typeface="Verdana Bold"/>
              </a:rPr>
              <a:t>BARRIOS EN EJECUCION</a:t>
            </a:r>
            <a:endParaRPr lang="es-CL"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50145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16 Tabla">
            <a:extLst>
              <a:ext uri="{FF2B5EF4-FFF2-40B4-BE49-F238E27FC236}">
                <a16:creationId xmlns:a16="http://schemas.microsoft.com/office/drawing/2014/main" id="{87C653FA-E3EE-4475-BE50-8898CA9EE517}"/>
              </a:ext>
            </a:extLst>
          </p:cNvPr>
          <p:cNvGraphicFramePr>
            <a:graphicFrameLocks noGrp="1"/>
          </p:cNvGraphicFramePr>
          <p:nvPr>
            <p:extLst>
              <p:ext uri="{D42A27DB-BD31-4B8C-83A1-F6EECF244321}">
                <p14:modId xmlns:p14="http://schemas.microsoft.com/office/powerpoint/2010/main" val="3502902829"/>
              </p:ext>
            </p:extLst>
          </p:nvPr>
        </p:nvGraphicFramePr>
        <p:xfrm>
          <a:off x="2769326" y="1307452"/>
          <a:ext cx="9316909" cy="4646461"/>
        </p:xfrm>
        <a:graphic>
          <a:graphicData uri="http://schemas.openxmlformats.org/drawingml/2006/table">
            <a:tbl>
              <a:tblPr>
                <a:tableStyleId>{8799B23B-EC83-4686-B30A-512413B5E67A}</a:tableStyleId>
              </a:tblPr>
              <a:tblGrid>
                <a:gridCol w="2866880">
                  <a:extLst>
                    <a:ext uri="{9D8B030D-6E8A-4147-A177-3AD203B41FA5}">
                      <a16:colId xmlns:a16="http://schemas.microsoft.com/office/drawing/2014/main" val="20000"/>
                    </a:ext>
                  </a:extLst>
                </a:gridCol>
                <a:gridCol w="2310376">
                  <a:extLst>
                    <a:ext uri="{9D8B030D-6E8A-4147-A177-3AD203B41FA5}">
                      <a16:colId xmlns:a16="http://schemas.microsoft.com/office/drawing/2014/main" val="20001"/>
                    </a:ext>
                  </a:extLst>
                </a:gridCol>
                <a:gridCol w="2142923">
                  <a:extLst>
                    <a:ext uri="{9D8B030D-6E8A-4147-A177-3AD203B41FA5}">
                      <a16:colId xmlns:a16="http://schemas.microsoft.com/office/drawing/2014/main" val="944034920"/>
                    </a:ext>
                  </a:extLst>
                </a:gridCol>
                <a:gridCol w="1996730">
                  <a:extLst>
                    <a:ext uri="{9D8B030D-6E8A-4147-A177-3AD203B41FA5}">
                      <a16:colId xmlns:a16="http://schemas.microsoft.com/office/drawing/2014/main" val="2023968808"/>
                    </a:ext>
                  </a:extLst>
                </a:gridCol>
              </a:tblGrid>
              <a:tr h="341545">
                <a:tc>
                  <a:txBody>
                    <a:bodyPr/>
                    <a:lstStyle/>
                    <a:p>
                      <a:r>
                        <a:rPr lang="es-CL" sz="1200" baseline="0" dirty="0">
                          <a:solidFill>
                            <a:schemeClr val="tx1"/>
                          </a:solidFill>
                          <a:latin typeface="gobCL" pitchFamily="50" charset="0"/>
                        </a:rPr>
                        <a:t>Nombre del Barrio</a:t>
                      </a:r>
                    </a:p>
                  </a:txBody>
                  <a:tcPr marL="91421" marR="91421" marT="45728" marB="45728">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accent4">
                        <a:lumMod val="20000"/>
                        <a:lumOff val="80000"/>
                      </a:schemeClr>
                    </a:solidFill>
                  </a:tcPr>
                </a:tc>
                <a:tc gridSpan="3">
                  <a:txBody>
                    <a:bodyPr/>
                    <a:lstStyle/>
                    <a:p>
                      <a:r>
                        <a:rPr lang="es-CL" sz="1400" b="1" dirty="0">
                          <a:solidFill>
                            <a:schemeClr val="tx1"/>
                          </a:solidFill>
                          <a:latin typeface="gobCL" pitchFamily="50" charset="0"/>
                        </a:rPr>
                        <a:t>“Héroes de la Concepción”</a:t>
                      </a:r>
                    </a:p>
                  </a:txBody>
                  <a:tcPr marL="91421" marR="91421" marT="45728" marB="45728">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0"/>
                  </a:ext>
                </a:extLst>
              </a:tr>
              <a:tr h="341545">
                <a:tc>
                  <a:txBody>
                    <a:bodyPr/>
                    <a:lstStyle/>
                    <a:p>
                      <a:r>
                        <a:rPr lang="es-CL" sz="1200" baseline="0" dirty="0">
                          <a:solidFill>
                            <a:schemeClr val="tx1"/>
                          </a:solidFill>
                          <a:latin typeface="gobCL" pitchFamily="50" charset="0"/>
                        </a:rPr>
                        <a:t>UV Constituyentes</a:t>
                      </a:r>
                    </a:p>
                  </a:txBody>
                  <a:tcPr marL="91421" marR="91421" marT="45728" marB="45728">
                    <a:lnL w="28575" cap="flat" cmpd="sng" algn="ctr">
                      <a:solidFill>
                        <a:schemeClr val="tx1"/>
                      </a:solidFill>
                      <a:prstDash val="solid"/>
                      <a:round/>
                      <a:headEnd type="none" w="med" len="med"/>
                      <a:tailEnd type="none" w="med" len="med"/>
                    </a:lnL>
                    <a:solidFill>
                      <a:schemeClr val="accent4">
                        <a:lumMod val="20000"/>
                        <a:lumOff val="80000"/>
                      </a:schemeClr>
                    </a:solidFill>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L" sz="1400" dirty="0">
                          <a:solidFill>
                            <a:schemeClr val="tx1"/>
                          </a:solidFill>
                          <a:latin typeface="gobCL" pitchFamily="50" charset="0"/>
                        </a:rPr>
                        <a:t>UV N°27</a:t>
                      </a:r>
                      <a:endParaRPr lang="es-CL" sz="1400" b="0" dirty="0">
                        <a:solidFill>
                          <a:schemeClr val="tx1"/>
                        </a:solidFill>
                        <a:latin typeface="gobCL" pitchFamily="50" charset="0"/>
                      </a:endParaRPr>
                    </a:p>
                  </a:txBody>
                  <a:tcPr marL="91421" marR="91421" marT="45728" marB="45728">
                    <a:lnR w="28575" cap="flat" cmpd="sng" algn="ctr">
                      <a:solidFill>
                        <a:schemeClr val="tx1"/>
                      </a:solidFill>
                      <a:prstDash val="solid"/>
                      <a:round/>
                      <a:headEnd type="none" w="med" len="med"/>
                      <a:tailEnd type="none" w="med" len="med"/>
                    </a:lnR>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1"/>
                  </a:ext>
                </a:extLst>
              </a:tr>
              <a:tr h="341545">
                <a:tc>
                  <a:txBody>
                    <a:bodyPr/>
                    <a:lstStyle/>
                    <a:p>
                      <a:r>
                        <a:rPr lang="es-CL" sz="1200" baseline="0" dirty="0">
                          <a:solidFill>
                            <a:schemeClr val="tx1"/>
                          </a:solidFill>
                          <a:latin typeface="gobCL" pitchFamily="50" charset="0"/>
                        </a:rPr>
                        <a:t>JJVV Constituyentes</a:t>
                      </a:r>
                    </a:p>
                  </a:txBody>
                  <a:tcPr marL="91421" marR="91421" marT="45728" marB="45728">
                    <a:lnL w="28575" cap="flat" cmpd="sng" algn="ctr">
                      <a:solidFill>
                        <a:schemeClr val="tx1"/>
                      </a:solidFill>
                      <a:prstDash val="solid"/>
                      <a:round/>
                      <a:headEnd type="none" w="med" len="med"/>
                      <a:tailEnd type="none" w="med" len="med"/>
                    </a:lnL>
                    <a:solidFill>
                      <a:schemeClr val="accent4">
                        <a:lumMod val="20000"/>
                        <a:lumOff val="80000"/>
                      </a:schemeClr>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baseline="0" dirty="0">
                          <a:solidFill>
                            <a:schemeClr val="tx1"/>
                          </a:solidFill>
                          <a:latin typeface="gobCL" pitchFamily="50" charset="0"/>
                        </a:rPr>
                        <a:t>UV N°27 Carlos Ibáñez del Campo</a:t>
                      </a:r>
                      <a:endParaRPr lang="es-CL" sz="1200" dirty="0">
                        <a:solidFill>
                          <a:schemeClr val="tx1"/>
                        </a:solidFill>
                        <a:latin typeface="gobCL" pitchFamily="50" charset="0"/>
                      </a:endParaRPr>
                    </a:p>
                  </a:txBody>
                  <a:tcPr marL="91421" marR="91421" marT="45728" marB="45728">
                    <a:lnR w="28575" cap="flat" cmpd="sng" algn="ctr">
                      <a:solidFill>
                        <a:schemeClr val="tx1"/>
                      </a:solidFill>
                      <a:prstDash val="solid"/>
                      <a:round/>
                      <a:headEnd type="none" w="med" len="med"/>
                      <a:tailEnd type="none" w="med" len="med"/>
                    </a:lnR>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2"/>
                  </a:ext>
                </a:extLst>
              </a:tr>
              <a:tr h="341545">
                <a:tc>
                  <a:txBody>
                    <a:bodyPr/>
                    <a:lstStyle/>
                    <a:p>
                      <a:pPr marL="0" algn="l" defTabSz="914400" rtl="0" eaLnBrk="1" latinLnBrk="0" hangingPunct="1"/>
                      <a:r>
                        <a:rPr lang="es-CL" sz="1400" b="1" kern="1200" dirty="0">
                          <a:solidFill>
                            <a:schemeClr val="tx1"/>
                          </a:solidFill>
                          <a:latin typeface="gobCL" pitchFamily="50" charset="0"/>
                          <a:ea typeface="+mn-ea"/>
                          <a:cs typeface="+mn-cs"/>
                        </a:rPr>
                        <a:t>Habitantes</a:t>
                      </a:r>
                    </a:p>
                  </a:txBody>
                  <a:tcPr marL="91421" marR="91421" marT="45728" marB="45728">
                    <a:lnL w="28575" cap="flat" cmpd="sng" algn="ctr">
                      <a:solidFill>
                        <a:schemeClr val="tx1"/>
                      </a:solidFill>
                      <a:prstDash val="solid"/>
                      <a:round/>
                      <a:headEnd type="none" w="med" len="med"/>
                      <a:tailEnd type="none" w="med" len="med"/>
                    </a:lnL>
                    <a:solidFill>
                      <a:schemeClr val="accent4">
                        <a:lumMod val="20000"/>
                        <a:lumOff val="80000"/>
                      </a:schemeClr>
                    </a:solidFill>
                  </a:tcPr>
                </a:tc>
                <a:tc gridSpan="3">
                  <a:txBody>
                    <a:bodyPr/>
                    <a:lstStyle/>
                    <a:p>
                      <a:pPr marL="0" algn="l" defTabSz="914400" rtl="0" eaLnBrk="1" latinLnBrk="0" hangingPunct="1"/>
                      <a:r>
                        <a:rPr lang="es-CL" sz="1400" b="1" kern="1200" dirty="0">
                          <a:solidFill>
                            <a:schemeClr val="tx1"/>
                          </a:solidFill>
                          <a:latin typeface="gobCL" pitchFamily="50" charset="0"/>
                          <a:ea typeface="+mn-ea"/>
                          <a:cs typeface="+mn-cs"/>
                        </a:rPr>
                        <a:t>1.874</a:t>
                      </a:r>
                    </a:p>
                  </a:txBody>
                  <a:tcPr marL="91421" marR="91421" marT="45728" marB="45728">
                    <a:lnR w="28575" cap="flat" cmpd="sng" algn="ctr">
                      <a:solidFill>
                        <a:schemeClr val="tx1"/>
                      </a:solidFill>
                      <a:prstDash val="solid"/>
                      <a:round/>
                      <a:headEnd type="none" w="med" len="med"/>
                      <a:tailEnd type="none" w="med" len="med"/>
                    </a:lnR>
                    <a:solidFill>
                      <a:schemeClr val="bg1">
                        <a:alpha val="80000"/>
                      </a:schemeClr>
                    </a:solidFill>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3"/>
                  </a:ext>
                </a:extLst>
              </a:tr>
              <a:tr h="341545">
                <a:tc>
                  <a:txBody>
                    <a:bodyPr/>
                    <a:lstStyle/>
                    <a:p>
                      <a:pPr marL="0" algn="l" defTabSz="914400" rtl="0" eaLnBrk="1" latinLnBrk="0" hangingPunct="1"/>
                      <a:r>
                        <a:rPr lang="es-CL" sz="1400" b="1" kern="1200" dirty="0">
                          <a:solidFill>
                            <a:schemeClr val="tx1"/>
                          </a:solidFill>
                          <a:latin typeface="gobCL" pitchFamily="50" charset="0"/>
                          <a:ea typeface="+mn-ea"/>
                          <a:cs typeface="+mn-cs"/>
                        </a:rPr>
                        <a:t>Cantidad de viviendas</a:t>
                      </a:r>
                    </a:p>
                  </a:txBody>
                  <a:tcPr marL="91421" marR="91421" marT="45728" marB="45728">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chemeClr val="accent4">
                        <a:lumMod val="20000"/>
                        <a:lumOff val="80000"/>
                      </a:schemeClr>
                    </a:solidFill>
                  </a:tcPr>
                </a:tc>
                <a:tc gridSpan="3">
                  <a:txBody>
                    <a:bodyPr/>
                    <a:lstStyle/>
                    <a:p>
                      <a:pPr marL="0" algn="l" defTabSz="914400" rtl="0" eaLnBrk="1" latinLnBrk="0" hangingPunct="1"/>
                      <a:r>
                        <a:rPr lang="es-CL" sz="1400" b="1" kern="1200" dirty="0">
                          <a:solidFill>
                            <a:schemeClr val="tx1"/>
                          </a:solidFill>
                          <a:latin typeface="gobCL" pitchFamily="50" charset="0"/>
                          <a:ea typeface="+mn-ea"/>
                          <a:cs typeface="+mn-cs"/>
                        </a:rPr>
                        <a:t>528</a:t>
                      </a:r>
                    </a:p>
                  </a:txBody>
                  <a:tcPr marL="91421" marR="91421" marT="45728" marB="45728">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alpha val="80000"/>
                      </a:schemeClr>
                    </a:solidFill>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4"/>
                  </a:ext>
                </a:extLst>
              </a:tr>
              <a:tr h="341545">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1400" b="1" baseline="0" dirty="0">
                          <a:solidFill>
                            <a:schemeClr val="tx1"/>
                          </a:solidFill>
                          <a:latin typeface="gobCL" pitchFamily="50" charset="0"/>
                        </a:rPr>
                        <a:t>Periodo de Intervención y Presupuesto</a:t>
                      </a:r>
                    </a:p>
                  </a:txBody>
                  <a:tcPr marL="91421" marR="91421" marT="45728" marB="4572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5"/>
                  </a:ext>
                </a:extLst>
              </a:tr>
              <a:tr h="341545">
                <a:tc>
                  <a:txBody>
                    <a:bodyPr/>
                    <a:lstStyle/>
                    <a:p>
                      <a:r>
                        <a:rPr lang="es-CL" sz="1200" dirty="0">
                          <a:solidFill>
                            <a:schemeClr val="tx1"/>
                          </a:solidFill>
                          <a:latin typeface="gobCL" pitchFamily="50" charset="0"/>
                        </a:rPr>
                        <a:t>Año</a:t>
                      </a:r>
                      <a:r>
                        <a:rPr lang="es-CL" sz="1200" baseline="0" dirty="0">
                          <a:solidFill>
                            <a:schemeClr val="tx1"/>
                          </a:solidFill>
                          <a:latin typeface="gobCL" pitchFamily="50" charset="0"/>
                        </a:rPr>
                        <a:t> de Ingreso</a:t>
                      </a:r>
                    </a:p>
                  </a:txBody>
                  <a:tcPr marL="91421" marR="91421" marT="45728" marB="45728">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gridSpan="3">
                  <a:txBody>
                    <a:bodyPr/>
                    <a:lstStyle/>
                    <a:p>
                      <a:r>
                        <a:rPr lang="es-CL" sz="1400" b="1" dirty="0">
                          <a:solidFill>
                            <a:schemeClr val="tx1"/>
                          </a:solidFill>
                          <a:latin typeface="gobCL" pitchFamily="50" charset="0"/>
                        </a:rPr>
                        <a:t>2019</a:t>
                      </a:r>
                    </a:p>
                  </a:txBody>
                  <a:tcPr marL="91421" marR="91421" marT="45728" marB="45728">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6"/>
                  </a:ext>
                </a:extLst>
              </a:tr>
              <a:tr h="303035">
                <a:tc>
                  <a:txBody>
                    <a:bodyPr/>
                    <a:lstStyle/>
                    <a:p>
                      <a:r>
                        <a:rPr lang="es-CL" sz="1200" baseline="0" dirty="0">
                          <a:solidFill>
                            <a:schemeClr val="tx1"/>
                          </a:solidFill>
                          <a:latin typeface="gobCL" pitchFamily="50" charset="0"/>
                        </a:rPr>
                        <a:t>Año de Egreso (estimado)</a:t>
                      </a:r>
                    </a:p>
                  </a:txBody>
                  <a:tcPr marL="91421" marR="91421" marT="45728" marB="45728">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gridSpan="3">
                  <a:txBody>
                    <a:bodyPr/>
                    <a:lstStyle/>
                    <a:p>
                      <a:r>
                        <a:rPr lang="es-CL" sz="1400" b="1" dirty="0">
                          <a:solidFill>
                            <a:schemeClr val="tx1"/>
                          </a:solidFill>
                          <a:latin typeface="gobCL" pitchFamily="50" charset="0"/>
                        </a:rPr>
                        <a:t>2023</a:t>
                      </a:r>
                    </a:p>
                  </a:txBody>
                  <a:tcPr marL="91421" marR="91421" marT="45728" marB="45728">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7"/>
                  </a:ext>
                </a:extLst>
              </a:tr>
              <a:tr h="315874">
                <a:tc rowSpan="4">
                  <a:txBody>
                    <a:bodyPr/>
                    <a:lstStyle/>
                    <a:p>
                      <a:r>
                        <a:rPr lang="es-CL" sz="1200" baseline="0" dirty="0">
                          <a:solidFill>
                            <a:schemeClr val="tx1"/>
                          </a:solidFill>
                          <a:latin typeface="gobCL" pitchFamily="50" charset="0"/>
                        </a:rPr>
                        <a:t>Inversión:</a:t>
                      </a:r>
                    </a:p>
                  </a:txBody>
                  <a:tcPr marL="91421" marR="91421" marT="45731" marB="45731">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s-CL" sz="1400" b="1" dirty="0">
                          <a:solidFill>
                            <a:schemeClr val="tx1"/>
                          </a:solidFill>
                          <a:latin typeface="gobCL" pitchFamily="50" charset="0"/>
                        </a:rPr>
                        <a:t>PGS</a:t>
                      </a:r>
                      <a:r>
                        <a:rPr lang="es-CL" sz="1100" b="1" dirty="0">
                          <a:solidFill>
                            <a:schemeClr val="tx1"/>
                          </a:solidFill>
                          <a:latin typeface="gobCL" pitchFamily="50" charset="0"/>
                        </a:rPr>
                        <a:t> (33.03 Seremi):</a:t>
                      </a:r>
                    </a:p>
                  </a:txBody>
                  <a:tcPr marL="91421" marR="91421"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lang="es-CL" sz="1200" b="1" dirty="0">
                          <a:solidFill>
                            <a:schemeClr val="tx1"/>
                          </a:solidFill>
                          <a:latin typeface="gobCL" pitchFamily="50" charset="0"/>
                        </a:rPr>
                        <a:t>PGO</a:t>
                      </a:r>
                      <a:r>
                        <a:rPr lang="es-CL" sz="1050" b="1" dirty="0">
                          <a:solidFill>
                            <a:schemeClr val="tx1"/>
                          </a:solidFill>
                          <a:latin typeface="gobCL" pitchFamily="50" charset="0"/>
                        </a:rPr>
                        <a:t> (31.02 Serviu):</a:t>
                      </a:r>
                    </a:p>
                  </a:txBody>
                  <a:tcPr marL="91421" marR="91421"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lang="es-CL" sz="1600" b="1" dirty="0">
                          <a:solidFill>
                            <a:schemeClr val="tx1"/>
                          </a:solidFill>
                          <a:latin typeface="gobCL" pitchFamily="50" charset="0"/>
                        </a:rPr>
                        <a:t>AATT</a:t>
                      </a:r>
                      <a:r>
                        <a:rPr lang="es-CL" sz="1200" b="1" dirty="0">
                          <a:solidFill>
                            <a:schemeClr val="tx1"/>
                          </a:solidFill>
                          <a:latin typeface="gobCL" pitchFamily="50" charset="0"/>
                        </a:rPr>
                        <a:t> (31.02 Serviu):</a:t>
                      </a:r>
                    </a:p>
                  </a:txBody>
                  <a:tcPr marL="91421" marR="91421" marT="45731" marB="4573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10008"/>
                  </a:ext>
                </a:extLst>
              </a:tr>
              <a:tr h="344588">
                <a:tc vMerge="1">
                  <a:txBody>
                    <a:bodyPr/>
                    <a:lstStyle/>
                    <a:p>
                      <a:endParaRPr lang="es-CL"/>
                    </a:p>
                  </a:txBody>
                  <a:tcPr/>
                </a:tc>
                <a:tc>
                  <a:txBody>
                    <a:bodyPr/>
                    <a:lstStyle/>
                    <a:p>
                      <a:pPr algn="r"/>
                      <a:r>
                        <a:rPr lang="es-CL" sz="1600" b="1" dirty="0">
                          <a:solidFill>
                            <a:schemeClr val="tx1"/>
                          </a:solidFill>
                          <a:latin typeface="gobCL" pitchFamily="50" charset="0"/>
                        </a:rPr>
                        <a:t>$161.300.000</a:t>
                      </a:r>
                    </a:p>
                  </a:txBody>
                  <a:tcPr marL="91421" marR="91421"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r"/>
                      <a:r>
                        <a:rPr lang="es-CL" sz="1400" b="1" dirty="0">
                          <a:solidFill>
                            <a:schemeClr val="tx1"/>
                          </a:solidFill>
                          <a:latin typeface="gobCL" pitchFamily="50" charset="0"/>
                        </a:rPr>
                        <a:t>$470.000.000</a:t>
                      </a:r>
                    </a:p>
                  </a:txBody>
                  <a:tcPr marL="91421" marR="91421"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r"/>
                      <a:r>
                        <a:rPr lang="es-CL" b="1" dirty="0">
                          <a:solidFill>
                            <a:schemeClr val="tx1"/>
                          </a:solidFill>
                          <a:latin typeface="gobCL" pitchFamily="50" charset="0"/>
                        </a:rPr>
                        <a:t>$25.000.000</a:t>
                      </a:r>
                    </a:p>
                  </a:txBody>
                  <a:tcPr marL="91421" marR="91421" marT="45731" marB="4573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634490"/>
                  </a:ext>
                </a:extLst>
              </a:tr>
              <a:tr h="344588">
                <a:tc vMerge="1">
                  <a:txBody>
                    <a:bodyPr/>
                    <a:lstStyle/>
                    <a:p>
                      <a:endParaRPr lang="es-CL"/>
                    </a:p>
                  </a:txBody>
                  <a:tcPr/>
                </a:tc>
                <a:tc>
                  <a:txBody>
                    <a:bodyPr/>
                    <a:lstStyle/>
                    <a:p>
                      <a:r>
                        <a:rPr lang="es-CL" sz="1400" b="1" dirty="0">
                          <a:solidFill>
                            <a:schemeClr val="tx1"/>
                          </a:solidFill>
                          <a:latin typeface="gobCL" pitchFamily="50" charset="0"/>
                        </a:rPr>
                        <a:t>Consultorías</a:t>
                      </a:r>
                      <a:r>
                        <a:rPr lang="es-CL" sz="1100" b="1" dirty="0">
                          <a:solidFill>
                            <a:schemeClr val="tx1"/>
                          </a:solidFill>
                          <a:latin typeface="gobCL" pitchFamily="50" charset="0"/>
                        </a:rPr>
                        <a:t> (31.01 Seremi):</a:t>
                      </a:r>
                    </a:p>
                  </a:txBody>
                  <a:tcPr marL="91421" marR="91421"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lang="es-CL" sz="1200" b="1" dirty="0">
                          <a:solidFill>
                            <a:schemeClr val="tx1"/>
                          </a:solidFill>
                          <a:latin typeface="gobCL" pitchFamily="50" charset="0"/>
                        </a:rPr>
                        <a:t>OOCC </a:t>
                      </a:r>
                      <a:r>
                        <a:rPr lang="es-CL" sz="1050" b="1" dirty="0">
                          <a:solidFill>
                            <a:schemeClr val="tx1"/>
                          </a:solidFill>
                          <a:latin typeface="gobCL" pitchFamily="50" charset="0"/>
                        </a:rPr>
                        <a:t>(33.03 Serviu):</a:t>
                      </a:r>
                    </a:p>
                  </a:txBody>
                  <a:tcPr marL="91421" marR="91421"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lang="es-CL" sz="1800" b="1" dirty="0">
                          <a:solidFill>
                            <a:schemeClr val="tx1"/>
                          </a:solidFill>
                          <a:latin typeface="gobCL" pitchFamily="50" charset="0"/>
                        </a:rPr>
                        <a:t>TOTAL:</a:t>
                      </a:r>
                    </a:p>
                  </a:txBody>
                  <a:tcPr marL="91421" marR="91421" marT="45731" marB="4573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2125726742"/>
                  </a:ext>
                </a:extLst>
              </a:tr>
              <a:tr h="344588">
                <a:tc vMerge="1">
                  <a:txBody>
                    <a:bodyPr/>
                    <a:lstStyle/>
                    <a:p>
                      <a:endParaRPr lang="es-CL"/>
                    </a:p>
                  </a:txBody>
                  <a:tcPr/>
                </a:tc>
                <a:tc>
                  <a:txBody>
                    <a:bodyPr/>
                    <a:lstStyle/>
                    <a:p>
                      <a:pPr algn="r"/>
                      <a:r>
                        <a:rPr lang="es-CL" sz="1600" b="1" dirty="0">
                          <a:solidFill>
                            <a:schemeClr val="tx1"/>
                          </a:solidFill>
                          <a:latin typeface="gobCL" pitchFamily="50" charset="0"/>
                        </a:rPr>
                        <a:t>$75.000.000</a:t>
                      </a:r>
                    </a:p>
                  </a:txBody>
                  <a:tcPr marL="91421" marR="91421"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r"/>
                      <a:r>
                        <a:rPr lang="es-CL" sz="1400" b="1" dirty="0">
                          <a:solidFill>
                            <a:schemeClr val="tx1"/>
                          </a:solidFill>
                          <a:latin typeface="gobCL" pitchFamily="50" charset="0"/>
                        </a:rPr>
                        <a:t>$40.000.000</a:t>
                      </a:r>
                    </a:p>
                  </a:txBody>
                  <a:tcPr marL="91421" marR="91421"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r"/>
                      <a:r>
                        <a:rPr lang="es-CL" b="1" dirty="0">
                          <a:solidFill>
                            <a:schemeClr val="tx1"/>
                          </a:solidFill>
                          <a:latin typeface="gobCL" pitchFamily="50" charset="0"/>
                        </a:rPr>
                        <a:t>$771.300.000</a:t>
                      </a:r>
                    </a:p>
                  </a:txBody>
                  <a:tcPr marL="91421" marR="91421" marT="45731" marB="4573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9838122"/>
                  </a:ext>
                </a:extLst>
              </a:tr>
              <a:tr h="488158">
                <a:tc>
                  <a:txBody>
                    <a:bodyPr/>
                    <a:lstStyle/>
                    <a:p>
                      <a:r>
                        <a:rPr lang="es-CL" sz="1200" baseline="0" dirty="0">
                          <a:solidFill>
                            <a:schemeClr val="tx1"/>
                          </a:solidFill>
                          <a:latin typeface="gobCL" pitchFamily="50" charset="0"/>
                        </a:rPr>
                        <a:t>Estado  actual del Barrio</a:t>
                      </a:r>
                    </a:p>
                  </a:txBody>
                  <a:tcPr marL="91421" marR="91421" marT="45731" marB="45731">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gridSpan="3">
                  <a:txBody>
                    <a:bodyPr/>
                    <a:lstStyle/>
                    <a:p>
                      <a:pPr marL="1257300" indent="-1257300"/>
                      <a:r>
                        <a:rPr lang="es-CL" sz="1400" b="0" baseline="0" dirty="0">
                          <a:solidFill>
                            <a:schemeClr val="tx1"/>
                          </a:solidFill>
                          <a:latin typeface="gobCL" pitchFamily="50" charset="0"/>
                        </a:rPr>
                        <a:t>Subtítulo 33: Se tramita primera transferencia por $34.000.000 para ejecución Fase I a la IMA. </a:t>
                      </a:r>
                    </a:p>
                  </a:txBody>
                  <a:tcPr marL="91421" marR="91421" marT="45731" marB="45731">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10"/>
                  </a:ext>
                </a:extLst>
              </a:tr>
            </a:tbl>
          </a:graphicData>
        </a:graphic>
      </p:graphicFrame>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19 Imagen">
            <a:extLst>
              <a:ext uri="{FF2B5EF4-FFF2-40B4-BE49-F238E27FC236}">
                <a16:creationId xmlns:a16="http://schemas.microsoft.com/office/drawing/2014/main" id="{7FBB85FC-A557-4568-9EB6-23F39DFC5EE4}"/>
              </a:ext>
            </a:extLst>
          </p:cNvPr>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319444" y="276618"/>
            <a:ext cx="2126115" cy="5879942"/>
          </a:xfrm>
          <a:prstGeom prst="rect">
            <a:avLst/>
          </a:prstGeom>
          <a:ln>
            <a:solidFill>
              <a:schemeClr val="accent1"/>
            </a:solidFill>
          </a:ln>
          <a:effectLst>
            <a:outerShdw blurRad="292100" dist="139700" dir="2700000" algn="tl" rotWithShape="0">
              <a:srgbClr val="333333">
                <a:alpha val="65000"/>
              </a:srgbClr>
            </a:outerShdw>
          </a:effectLst>
        </p:spPr>
      </p:pic>
      <p:sp>
        <p:nvSpPr>
          <p:cNvPr id="22" name="Rectángulo 21">
            <a:extLst>
              <a:ext uri="{FF2B5EF4-FFF2-40B4-BE49-F238E27FC236}">
                <a16:creationId xmlns:a16="http://schemas.microsoft.com/office/drawing/2014/main" id="{8B916286-C2A4-4D1A-A55F-4497CBFE8B74}"/>
              </a:ext>
            </a:extLst>
          </p:cNvPr>
          <p:cNvSpPr/>
          <p:nvPr/>
        </p:nvSpPr>
        <p:spPr>
          <a:xfrm>
            <a:off x="204029" y="662101"/>
            <a:ext cx="1928733" cy="707886"/>
          </a:xfrm>
          <a:prstGeom prst="rect">
            <a:avLst/>
          </a:prstGeom>
          <a:noFill/>
        </p:spPr>
        <p:txBody>
          <a:bodyPr wrap="square" lIns="91440" tIns="45720" rIns="91440" bIns="45720">
            <a:spAutoFit/>
          </a:bodyPr>
          <a:lstStyle/>
          <a:p>
            <a:pPr algn="ctr"/>
            <a:r>
              <a:rPr lang="es-ES" sz="4000" b="1" dirty="0">
                <a:ln w="0"/>
                <a:solidFill>
                  <a:srgbClr val="002060"/>
                </a:solidFill>
                <a:effectLst>
                  <a:outerShdw blurRad="38100" dist="19050" dir="2700000" algn="tl" rotWithShape="0">
                    <a:schemeClr val="dk1">
                      <a:alpha val="40000"/>
                    </a:schemeClr>
                  </a:outerShdw>
                </a:effectLst>
              </a:rPr>
              <a:t>  Barrios</a:t>
            </a:r>
            <a:endParaRPr lang="es-ES" sz="4000" b="1" cap="none" spc="0" dirty="0">
              <a:ln w="0"/>
              <a:solidFill>
                <a:srgbClr val="002060"/>
              </a:solidFill>
              <a:effectLst>
                <a:outerShdw blurRad="38100" dist="19050" dir="2700000" algn="tl" rotWithShape="0">
                  <a:schemeClr val="dk1">
                    <a:alpha val="40000"/>
                  </a:schemeClr>
                </a:outerShdw>
              </a:effectLst>
            </a:endParaRPr>
          </a:p>
        </p:txBody>
      </p:sp>
      <p:sp>
        <p:nvSpPr>
          <p:cNvPr id="18" name="12 Rectángulo redondeado">
            <a:extLst>
              <a:ext uri="{FF2B5EF4-FFF2-40B4-BE49-F238E27FC236}">
                <a16:creationId xmlns:a16="http://schemas.microsoft.com/office/drawing/2014/main" id="{C0D13CA5-0D3F-45E9-8827-692F02D82556}"/>
              </a:ext>
            </a:extLst>
          </p:cNvPr>
          <p:cNvSpPr/>
          <p:nvPr/>
        </p:nvSpPr>
        <p:spPr>
          <a:xfrm>
            <a:off x="3651381" y="550113"/>
            <a:ext cx="2126116" cy="582916"/>
          </a:xfrm>
          <a:prstGeom prst="roundRect">
            <a:avLst/>
          </a:prstGeom>
          <a:solidFill>
            <a:srgbClr val="00B05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b="1" dirty="0">
                <a:solidFill>
                  <a:schemeClr val="bg1"/>
                </a:solidFill>
              </a:rPr>
              <a:t>PROGRAMA </a:t>
            </a:r>
          </a:p>
          <a:p>
            <a:pPr algn="ctr"/>
            <a:r>
              <a:rPr lang="es-CL" altLang="es-CL" b="1" dirty="0">
                <a:solidFill>
                  <a:schemeClr val="bg1"/>
                </a:solidFill>
              </a:rPr>
              <a:t>QUIERO MI BARRIO</a:t>
            </a:r>
          </a:p>
        </p:txBody>
      </p:sp>
      <p:sp>
        <p:nvSpPr>
          <p:cNvPr id="20" name="4 Rectángulo">
            <a:extLst>
              <a:ext uri="{FF2B5EF4-FFF2-40B4-BE49-F238E27FC236}">
                <a16:creationId xmlns:a16="http://schemas.microsoft.com/office/drawing/2014/main" id="{D6257ECF-CACA-42C7-AC92-2348127387B6}"/>
              </a:ext>
            </a:extLst>
          </p:cNvPr>
          <p:cNvSpPr/>
          <p:nvPr/>
        </p:nvSpPr>
        <p:spPr>
          <a:xfrm>
            <a:off x="3004370" y="118351"/>
            <a:ext cx="3420139" cy="36988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eaLnBrk="1" hangingPunct="1">
              <a:defRPr/>
            </a:pPr>
            <a:r>
              <a:rPr lang="es-CL" b="1" dirty="0">
                <a:effectLst>
                  <a:outerShdw blurRad="38100" dist="38100" dir="2700000" algn="tl">
                    <a:srgbClr val="000000">
                      <a:alpha val="43137"/>
                    </a:srgbClr>
                  </a:outerShdw>
                </a:effectLst>
                <a:sym typeface="Verdana Bold"/>
              </a:rPr>
              <a:t>BARRIOS EN EJECUCION</a:t>
            </a:r>
            <a:endParaRPr lang="es-CL"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521533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16 Tabla">
            <a:extLst>
              <a:ext uri="{FF2B5EF4-FFF2-40B4-BE49-F238E27FC236}">
                <a16:creationId xmlns:a16="http://schemas.microsoft.com/office/drawing/2014/main" id="{87C653FA-E3EE-4475-BE50-8898CA9EE517}"/>
              </a:ext>
            </a:extLst>
          </p:cNvPr>
          <p:cNvGraphicFramePr>
            <a:graphicFrameLocks noGrp="1"/>
          </p:cNvGraphicFramePr>
          <p:nvPr>
            <p:extLst>
              <p:ext uri="{D42A27DB-BD31-4B8C-83A1-F6EECF244321}">
                <p14:modId xmlns:p14="http://schemas.microsoft.com/office/powerpoint/2010/main" val="3704016724"/>
              </p:ext>
            </p:extLst>
          </p:nvPr>
        </p:nvGraphicFramePr>
        <p:xfrm>
          <a:off x="2709844" y="1307452"/>
          <a:ext cx="9376392" cy="4572632"/>
        </p:xfrm>
        <a:graphic>
          <a:graphicData uri="http://schemas.openxmlformats.org/drawingml/2006/table">
            <a:tbl>
              <a:tblPr>
                <a:tableStyleId>{8799B23B-EC83-4686-B30A-512413B5E67A}</a:tableStyleId>
              </a:tblPr>
              <a:tblGrid>
                <a:gridCol w="2885183">
                  <a:extLst>
                    <a:ext uri="{9D8B030D-6E8A-4147-A177-3AD203B41FA5}">
                      <a16:colId xmlns:a16="http://schemas.microsoft.com/office/drawing/2014/main" val="20000"/>
                    </a:ext>
                  </a:extLst>
                </a:gridCol>
                <a:gridCol w="2325127">
                  <a:extLst>
                    <a:ext uri="{9D8B030D-6E8A-4147-A177-3AD203B41FA5}">
                      <a16:colId xmlns:a16="http://schemas.microsoft.com/office/drawing/2014/main" val="20001"/>
                    </a:ext>
                  </a:extLst>
                </a:gridCol>
                <a:gridCol w="2156604">
                  <a:extLst>
                    <a:ext uri="{9D8B030D-6E8A-4147-A177-3AD203B41FA5}">
                      <a16:colId xmlns:a16="http://schemas.microsoft.com/office/drawing/2014/main" val="944034920"/>
                    </a:ext>
                  </a:extLst>
                </a:gridCol>
                <a:gridCol w="2009478">
                  <a:extLst>
                    <a:ext uri="{9D8B030D-6E8A-4147-A177-3AD203B41FA5}">
                      <a16:colId xmlns:a16="http://schemas.microsoft.com/office/drawing/2014/main" val="2023968808"/>
                    </a:ext>
                  </a:extLst>
                </a:gridCol>
              </a:tblGrid>
              <a:tr h="365826">
                <a:tc>
                  <a:txBody>
                    <a:bodyPr/>
                    <a:lstStyle/>
                    <a:p>
                      <a:r>
                        <a:rPr lang="es-CL" sz="1400" baseline="0" dirty="0">
                          <a:solidFill>
                            <a:schemeClr val="tx1"/>
                          </a:solidFill>
                          <a:latin typeface="gobCL" pitchFamily="50" charset="0"/>
                        </a:rPr>
                        <a:t>Nombre del Barrio</a:t>
                      </a:r>
                    </a:p>
                  </a:txBody>
                  <a:tcPr marL="91421" marR="91421" marT="45728" marB="45728">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accent4">
                        <a:lumMod val="20000"/>
                        <a:lumOff val="80000"/>
                      </a:schemeClr>
                    </a:solidFill>
                  </a:tcPr>
                </a:tc>
                <a:tc gridSpan="3">
                  <a:txBody>
                    <a:bodyPr/>
                    <a:lstStyle/>
                    <a:p>
                      <a:r>
                        <a:rPr lang="es-CL" sz="1600" b="1" dirty="0">
                          <a:solidFill>
                            <a:schemeClr val="tx1"/>
                          </a:solidFill>
                          <a:latin typeface="gobCL" pitchFamily="50" charset="0"/>
                        </a:rPr>
                        <a:t>“Loa”</a:t>
                      </a:r>
                    </a:p>
                  </a:txBody>
                  <a:tcPr marL="91421" marR="91421" marT="45728" marB="45728">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0"/>
                  </a:ext>
                </a:extLst>
              </a:tr>
              <a:tr h="365826">
                <a:tc>
                  <a:txBody>
                    <a:bodyPr/>
                    <a:lstStyle/>
                    <a:p>
                      <a:r>
                        <a:rPr lang="es-CL" sz="1400" baseline="0" dirty="0">
                          <a:solidFill>
                            <a:schemeClr val="tx1"/>
                          </a:solidFill>
                          <a:latin typeface="gobCL" pitchFamily="50" charset="0"/>
                        </a:rPr>
                        <a:t>UV Constituyentes</a:t>
                      </a:r>
                    </a:p>
                  </a:txBody>
                  <a:tcPr marL="91421" marR="91421" marT="45728" marB="45728">
                    <a:lnL w="28575" cap="flat" cmpd="sng" algn="ctr">
                      <a:solidFill>
                        <a:schemeClr val="tx1"/>
                      </a:solidFill>
                      <a:prstDash val="solid"/>
                      <a:round/>
                      <a:headEnd type="none" w="med" len="med"/>
                      <a:tailEnd type="none" w="med" len="med"/>
                    </a:lnL>
                    <a:solidFill>
                      <a:schemeClr val="accent4">
                        <a:lumMod val="20000"/>
                        <a:lumOff val="80000"/>
                      </a:schemeClr>
                    </a:solidFill>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L" sz="1600" dirty="0">
                          <a:solidFill>
                            <a:schemeClr val="tx1"/>
                          </a:solidFill>
                          <a:latin typeface="gobCL" pitchFamily="50" charset="0"/>
                        </a:rPr>
                        <a:t>UV N° 4 Loa</a:t>
                      </a:r>
                      <a:endParaRPr lang="es-CL" sz="1600" b="0" dirty="0">
                        <a:solidFill>
                          <a:schemeClr val="tx1"/>
                        </a:solidFill>
                        <a:latin typeface="gobCL" pitchFamily="50" charset="0"/>
                      </a:endParaRPr>
                    </a:p>
                  </a:txBody>
                  <a:tcPr marL="91421" marR="91421" marT="45728" marB="45728">
                    <a:lnR w="28575" cap="flat" cmpd="sng" algn="ctr">
                      <a:solidFill>
                        <a:schemeClr val="tx1"/>
                      </a:solidFill>
                      <a:prstDash val="solid"/>
                      <a:round/>
                      <a:headEnd type="none" w="med" len="med"/>
                      <a:tailEnd type="none" w="med" len="med"/>
                    </a:lnR>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1"/>
                  </a:ext>
                </a:extLst>
              </a:tr>
              <a:tr h="365826">
                <a:tc>
                  <a:txBody>
                    <a:bodyPr/>
                    <a:lstStyle/>
                    <a:p>
                      <a:r>
                        <a:rPr lang="es-CL" sz="1400" baseline="0" dirty="0">
                          <a:solidFill>
                            <a:schemeClr val="tx1"/>
                          </a:solidFill>
                          <a:latin typeface="gobCL" pitchFamily="50" charset="0"/>
                        </a:rPr>
                        <a:t>JJVV Constituyentes</a:t>
                      </a:r>
                    </a:p>
                  </a:txBody>
                  <a:tcPr marL="91421" marR="91421" marT="45728" marB="45728">
                    <a:lnL w="28575" cap="flat" cmpd="sng" algn="ctr">
                      <a:solidFill>
                        <a:schemeClr val="tx1"/>
                      </a:solidFill>
                      <a:prstDash val="solid"/>
                      <a:round/>
                      <a:headEnd type="none" w="med" len="med"/>
                      <a:tailEnd type="none" w="med" len="med"/>
                    </a:lnL>
                    <a:solidFill>
                      <a:schemeClr val="accent4">
                        <a:lumMod val="20000"/>
                        <a:lumOff val="80000"/>
                      </a:schemeClr>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400" baseline="0" dirty="0">
                          <a:solidFill>
                            <a:schemeClr val="tx1"/>
                          </a:solidFill>
                          <a:latin typeface="gobCL" pitchFamily="50" charset="0"/>
                        </a:rPr>
                        <a:t>JV N° 4 Loa</a:t>
                      </a:r>
                      <a:endParaRPr lang="es-CL" sz="1400" dirty="0">
                        <a:solidFill>
                          <a:schemeClr val="tx1"/>
                        </a:solidFill>
                        <a:latin typeface="gobCL" pitchFamily="50" charset="0"/>
                      </a:endParaRPr>
                    </a:p>
                  </a:txBody>
                  <a:tcPr marL="91421" marR="91421" marT="45728" marB="45728">
                    <a:lnR w="28575" cap="flat" cmpd="sng" algn="ctr">
                      <a:solidFill>
                        <a:schemeClr val="tx1"/>
                      </a:solidFill>
                      <a:prstDash val="solid"/>
                      <a:round/>
                      <a:headEnd type="none" w="med" len="med"/>
                      <a:tailEnd type="none" w="med" len="med"/>
                    </a:lnR>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2"/>
                  </a:ext>
                </a:extLst>
              </a:tr>
              <a:tr h="365826">
                <a:tc>
                  <a:txBody>
                    <a:bodyPr/>
                    <a:lstStyle/>
                    <a:p>
                      <a:pPr marL="0" algn="l" defTabSz="914400" rtl="0" eaLnBrk="1" latinLnBrk="0" hangingPunct="1"/>
                      <a:r>
                        <a:rPr lang="es-CL" sz="1600" b="1" kern="1200" dirty="0">
                          <a:solidFill>
                            <a:schemeClr val="tx1"/>
                          </a:solidFill>
                          <a:latin typeface="gobCL" pitchFamily="50" charset="0"/>
                          <a:ea typeface="+mn-ea"/>
                          <a:cs typeface="+mn-cs"/>
                        </a:rPr>
                        <a:t>Habitantes</a:t>
                      </a:r>
                    </a:p>
                  </a:txBody>
                  <a:tcPr marL="91421" marR="91421" marT="45728" marB="45728">
                    <a:lnL w="28575" cap="flat" cmpd="sng" algn="ctr">
                      <a:solidFill>
                        <a:schemeClr val="tx1"/>
                      </a:solidFill>
                      <a:prstDash val="solid"/>
                      <a:round/>
                      <a:headEnd type="none" w="med" len="med"/>
                      <a:tailEnd type="none" w="med" len="med"/>
                    </a:lnL>
                    <a:solidFill>
                      <a:schemeClr val="accent4">
                        <a:lumMod val="20000"/>
                        <a:lumOff val="80000"/>
                      </a:schemeClr>
                    </a:solidFill>
                  </a:tcPr>
                </a:tc>
                <a:tc gridSpan="3">
                  <a:txBody>
                    <a:bodyPr/>
                    <a:lstStyle/>
                    <a:p>
                      <a:pPr marL="0" algn="l" defTabSz="914400" rtl="0" eaLnBrk="1" latinLnBrk="0" hangingPunct="1"/>
                      <a:r>
                        <a:rPr lang="es-CL" sz="1600" b="1" kern="1200" dirty="0">
                          <a:solidFill>
                            <a:schemeClr val="tx1"/>
                          </a:solidFill>
                          <a:latin typeface="gobCL" pitchFamily="50" charset="0"/>
                          <a:ea typeface="+mn-ea"/>
                          <a:cs typeface="+mn-cs"/>
                        </a:rPr>
                        <a:t>1.471</a:t>
                      </a:r>
                    </a:p>
                  </a:txBody>
                  <a:tcPr marL="91421" marR="91421" marT="45728" marB="45728">
                    <a:lnR w="28575" cap="flat" cmpd="sng" algn="ctr">
                      <a:solidFill>
                        <a:schemeClr val="tx1"/>
                      </a:solidFill>
                      <a:prstDash val="solid"/>
                      <a:round/>
                      <a:headEnd type="none" w="med" len="med"/>
                      <a:tailEnd type="none" w="med" len="med"/>
                    </a:lnR>
                    <a:solidFill>
                      <a:schemeClr val="bg1">
                        <a:alpha val="80000"/>
                      </a:schemeClr>
                    </a:solidFill>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3"/>
                  </a:ext>
                </a:extLst>
              </a:tr>
              <a:tr h="365826">
                <a:tc>
                  <a:txBody>
                    <a:bodyPr/>
                    <a:lstStyle/>
                    <a:p>
                      <a:pPr marL="0" algn="l" defTabSz="914400" rtl="0" eaLnBrk="1" latinLnBrk="0" hangingPunct="1"/>
                      <a:r>
                        <a:rPr lang="es-CL" sz="1600" b="1" kern="1200" dirty="0">
                          <a:solidFill>
                            <a:schemeClr val="tx1"/>
                          </a:solidFill>
                          <a:latin typeface="gobCL" pitchFamily="50" charset="0"/>
                          <a:ea typeface="+mn-ea"/>
                          <a:cs typeface="+mn-cs"/>
                        </a:rPr>
                        <a:t>Cantidad de viviendas</a:t>
                      </a:r>
                    </a:p>
                  </a:txBody>
                  <a:tcPr marL="91421" marR="91421" marT="45728" marB="45728">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chemeClr val="accent4">
                        <a:lumMod val="20000"/>
                        <a:lumOff val="80000"/>
                      </a:schemeClr>
                    </a:solidFill>
                  </a:tcPr>
                </a:tc>
                <a:tc gridSpan="3">
                  <a:txBody>
                    <a:bodyPr/>
                    <a:lstStyle/>
                    <a:p>
                      <a:pPr marL="0" algn="l" defTabSz="914400" rtl="0" eaLnBrk="1" latinLnBrk="0" hangingPunct="1"/>
                      <a:r>
                        <a:rPr lang="es-CL" sz="1600" b="1" kern="1200" dirty="0">
                          <a:solidFill>
                            <a:schemeClr val="tx1"/>
                          </a:solidFill>
                          <a:latin typeface="gobCL" pitchFamily="50" charset="0"/>
                          <a:ea typeface="+mn-ea"/>
                          <a:cs typeface="+mn-cs"/>
                        </a:rPr>
                        <a:t>459</a:t>
                      </a:r>
                    </a:p>
                  </a:txBody>
                  <a:tcPr marL="91421" marR="91421" marT="45728" marB="45728">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alpha val="80000"/>
                      </a:schemeClr>
                    </a:solidFill>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4"/>
                  </a:ext>
                </a:extLst>
              </a:tr>
              <a:tr h="36582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1600" b="1" baseline="0" dirty="0">
                          <a:solidFill>
                            <a:schemeClr val="tx1"/>
                          </a:solidFill>
                          <a:latin typeface="gobCL" pitchFamily="50" charset="0"/>
                        </a:rPr>
                        <a:t>Periodo de Intervención y Presupuesto</a:t>
                      </a:r>
                    </a:p>
                  </a:txBody>
                  <a:tcPr marL="91421" marR="91421" marT="45728" marB="4572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5"/>
                  </a:ext>
                </a:extLst>
              </a:tr>
              <a:tr h="365826">
                <a:tc>
                  <a:txBody>
                    <a:bodyPr/>
                    <a:lstStyle/>
                    <a:p>
                      <a:r>
                        <a:rPr lang="es-CL" sz="1400" dirty="0">
                          <a:solidFill>
                            <a:schemeClr val="tx1"/>
                          </a:solidFill>
                          <a:latin typeface="gobCL" pitchFamily="50" charset="0"/>
                        </a:rPr>
                        <a:t>Año</a:t>
                      </a:r>
                      <a:r>
                        <a:rPr lang="es-CL" sz="1400" baseline="0" dirty="0">
                          <a:solidFill>
                            <a:schemeClr val="tx1"/>
                          </a:solidFill>
                          <a:latin typeface="gobCL" pitchFamily="50" charset="0"/>
                        </a:rPr>
                        <a:t> de Ingreso</a:t>
                      </a:r>
                    </a:p>
                  </a:txBody>
                  <a:tcPr marL="91421" marR="91421" marT="45728" marB="45728">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gridSpan="3">
                  <a:txBody>
                    <a:bodyPr/>
                    <a:lstStyle/>
                    <a:p>
                      <a:r>
                        <a:rPr lang="es-CL" sz="1600" b="1" dirty="0">
                          <a:solidFill>
                            <a:schemeClr val="tx1"/>
                          </a:solidFill>
                          <a:latin typeface="gobCL" pitchFamily="50" charset="0"/>
                        </a:rPr>
                        <a:t>2020</a:t>
                      </a:r>
                    </a:p>
                  </a:txBody>
                  <a:tcPr marL="91421" marR="91421" marT="45728" marB="45728">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6"/>
                  </a:ext>
                </a:extLst>
              </a:tr>
              <a:tr h="324578">
                <a:tc>
                  <a:txBody>
                    <a:bodyPr/>
                    <a:lstStyle/>
                    <a:p>
                      <a:r>
                        <a:rPr lang="es-CL" sz="1400" baseline="0" dirty="0">
                          <a:solidFill>
                            <a:schemeClr val="tx1"/>
                          </a:solidFill>
                          <a:latin typeface="gobCL" pitchFamily="50" charset="0"/>
                        </a:rPr>
                        <a:t>Año de Egreso (estimado)</a:t>
                      </a:r>
                    </a:p>
                  </a:txBody>
                  <a:tcPr marL="91421" marR="91421" marT="45728" marB="45728">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gridSpan="3">
                  <a:txBody>
                    <a:bodyPr/>
                    <a:lstStyle/>
                    <a:p>
                      <a:r>
                        <a:rPr lang="es-CL" sz="1600" b="1" dirty="0">
                          <a:solidFill>
                            <a:schemeClr val="tx1"/>
                          </a:solidFill>
                          <a:latin typeface="gobCL" pitchFamily="50" charset="0"/>
                        </a:rPr>
                        <a:t>2024</a:t>
                      </a:r>
                    </a:p>
                  </a:txBody>
                  <a:tcPr marL="91421" marR="91421" marT="45728" marB="45728">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7"/>
                  </a:ext>
                </a:extLst>
              </a:tr>
              <a:tr h="185083">
                <a:tc rowSpan="4">
                  <a:txBody>
                    <a:bodyPr/>
                    <a:lstStyle/>
                    <a:p>
                      <a:r>
                        <a:rPr lang="es-CL" sz="1400" baseline="0" dirty="0">
                          <a:solidFill>
                            <a:schemeClr val="tx1"/>
                          </a:solidFill>
                          <a:latin typeface="gobCL" pitchFamily="50" charset="0"/>
                        </a:rPr>
                        <a:t>Inversión:</a:t>
                      </a:r>
                    </a:p>
                  </a:txBody>
                  <a:tcPr marL="91421" marR="91421" marT="45731" marB="45731">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s-CL" sz="1400" b="1" dirty="0">
                          <a:solidFill>
                            <a:schemeClr val="tx1"/>
                          </a:solidFill>
                          <a:latin typeface="gobCL" pitchFamily="50" charset="0"/>
                        </a:rPr>
                        <a:t>PGS</a:t>
                      </a:r>
                      <a:r>
                        <a:rPr lang="es-CL" sz="1100" b="1" dirty="0">
                          <a:solidFill>
                            <a:schemeClr val="tx1"/>
                          </a:solidFill>
                          <a:latin typeface="gobCL" pitchFamily="50" charset="0"/>
                        </a:rPr>
                        <a:t> (33.03 Seremi):</a:t>
                      </a:r>
                    </a:p>
                  </a:txBody>
                  <a:tcPr marL="91421" marR="91421"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lang="es-CL" sz="1400" b="1" dirty="0">
                          <a:solidFill>
                            <a:schemeClr val="tx1"/>
                          </a:solidFill>
                          <a:latin typeface="gobCL" pitchFamily="50" charset="0"/>
                        </a:rPr>
                        <a:t>PGO</a:t>
                      </a:r>
                      <a:r>
                        <a:rPr lang="es-CL" sz="1100" b="1" dirty="0">
                          <a:solidFill>
                            <a:schemeClr val="tx1"/>
                          </a:solidFill>
                          <a:latin typeface="gobCL" pitchFamily="50" charset="0"/>
                        </a:rPr>
                        <a:t> (31.02 Serviu):</a:t>
                      </a:r>
                    </a:p>
                  </a:txBody>
                  <a:tcPr marL="91421" marR="91421"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lang="es-CL" sz="1400" b="1" dirty="0">
                          <a:solidFill>
                            <a:schemeClr val="tx1"/>
                          </a:solidFill>
                          <a:latin typeface="gobCL" pitchFamily="50" charset="0"/>
                        </a:rPr>
                        <a:t>AATT</a:t>
                      </a:r>
                      <a:r>
                        <a:rPr lang="es-CL" sz="1100" b="1" dirty="0">
                          <a:solidFill>
                            <a:schemeClr val="tx1"/>
                          </a:solidFill>
                          <a:latin typeface="gobCL" pitchFamily="50" charset="0"/>
                        </a:rPr>
                        <a:t> (31.02 Serviu):</a:t>
                      </a:r>
                    </a:p>
                  </a:txBody>
                  <a:tcPr marL="91421" marR="91421" marT="45731" marB="4573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10008"/>
                  </a:ext>
                </a:extLst>
              </a:tr>
              <a:tr h="185083">
                <a:tc vMerge="1">
                  <a:txBody>
                    <a:bodyPr/>
                    <a:lstStyle/>
                    <a:p>
                      <a:endParaRPr lang="es-CL"/>
                    </a:p>
                  </a:txBody>
                  <a:tcPr/>
                </a:tc>
                <a:tc>
                  <a:txBody>
                    <a:bodyPr/>
                    <a:lstStyle/>
                    <a:p>
                      <a:pPr algn="r"/>
                      <a:r>
                        <a:rPr lang="es-CL" sz="1600" b="1" dirty="0">
                          <a:solidFill>
                            <a:schemeClr val="tx1"/>
                          </a:solidFill>
                          <a:latin typeface="gobCL" pitchFamily="50" charset="0"/>
                        </a:rPr>
                        <a:t>$188.796.000</a:t>
                      </a:r>
                    </a:p>
                  </a:txBody>
                  <a:tcPr marL="91421" marR="91421"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r"/>
                      <a:r>
                        <a:rPr lang="es-CL" sz="1600" b="1" dirty="0">
                          <a:solidFill>
                            <a:schemeClr val="tx1"/>
                          </a:solidFill>
                          <a:latin typeface="gobCL" pitchFamily="50" charset="0"/>
                        </a:rPr>
                        <a:t>$490.000.000</a:t>
                      </a:r>
                    </a:p>
                  </a:txBody>
                  <a:tcPr marL="91421" marR="91421"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r"/>
                      <a:r>
                        <a:rPr lang="es-CL" sz="1600" b="1" dirty="0">
                          <a:solidFill>
                            <a:schemeClr val="tx1"/>
                          </a:solidFill>
                          <a:latin typeface="gobCL" pitchFamily="50" charset="0"/>
                        </a:rPr>
                        <a:t>$15.000.000</a:t>
                      </a:r>
                    </a:p>
                  </a:txBody>
                  <a:tcPr marL="91421" marR="91421" marT="45731" marB="4573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634490"/>
                  </a:ext>
                </a:extLst>
              </a:tr>
              <a:tr h="185083">
                <a:tc vMerge="1">
                  <a:txBody>
                    <a:bodyPr/>
                    <a:lstStyle/>
                    <a:p>
                      <a:endParaRPr lang="es-CL"/>
                    </a:p>
                  </a:txBody>
                  <a:tcPr/>
                </a:tc>
                <a:tc>
                  <a:txBody>
                    <a:bodyPr/>
                    <a:lstStyle/>
                    <a:p>
                      <a:r>
                        <a:rPr lang="es-CL" sz="1400" b="1" dirty="0">
                          <a:solidFill>
                            <a:schemeClr val="tx1"/>
                          </a:solidFill>
                          <a:latin typeface="gobCL" pitchFamily="50" charset="0"/>
                        </a:rPr>
                        <a:t>Consultorías</a:t>
                      </a:r>
                      <a:r>
                        <a:rPr lang="es-CL" sz="1100" b="1" dirty="0">
                          <a:solidFill>
                            <a:schemeClr val="tx1"/>
                          </a:solidFill>
                          <a:latin typeface="gobCL" pitchFamily="50" charset="0"/>
                        </a:rPr>
                        <a:t> (31.01 Seremi):</a:t>
                      </a:r>
                    </a:p>
                  </a:txBody>
                  <a:tcPr marL="91421" marR="91421"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lang="es-CL" sz="1400" b="1" dirty="0">
                          <a:solidFill>
                            <a:schemeClr val="tx1"/>
                          </a:solidFill>
                          <a:latin typeface="gobCL" pitchFamily="50" charset="0"/>
                        </a:rPr>
                        <a:t>OOCC </a:t>
                      </a:r>
                      <a:r>
                        <a:rPr lang="es-CL" sz="1100" b="1" dirty="0">
                          <a:solidFill>
                            <a:schemeClr val="tx1"/>
                          </a:solidFill>
                          <a:latin typeface="gobCL" pitchFamily="50" charset="0"/>
                        </a:rPr>
                        <a:t>(33.03 Serviu):</a:t>
                      </a:r>
                    </a:p>
                  </a:txBody>
                  <a:tcPr marL="91421" marR="91421"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r>
                        <a:rPr lang="es-CL" sz="1600" b="1" dirty="0">
                          <a:solidFill>
                            <a:schemeClr val="tx1"/>
                          </a:solidFill>
                          <a:latin typeface="gobCL" pitchFamily="50" charset="0"/>
                        </a:rPr>
                        <a:t>TOTAL:</a:t>
                      </a:r>
                    </a:p>
                  </a:txBody>
                  <a:tcPr marL="91421" marR="91421" marT="45731" marB="4573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2125726742"/>
                  </a:ext>
                </a:extLst>
              </a:tr>
              <a:tr h="185083">
                <a:tc vMerge="1">
                  <a:txBody>
                    <a:bodyPr/>
                    <a:lstStyle/>
                    <a:p>
                      <a:endParaRPr lang="es-CL"/>
                    </a:p>
                  </a:txBody>
                  <a:tcPr/>
                </a:tc>
                <a:tc>
                  <a:txBody>
                    <a:bodyPr/>
                    <a:lstStyle/>
                    <a:p>
                      <a:pPr algn="r"/>
                      <a:r>
                        <a:rPr lang="es-CL" sz="1600" b="1" dirty="0">
                          <a:solidFill>
                            <a:schemeClr val="tx1"/>
                          </a:solidFill>
                          <a:latin typeface="gobCL" pitchFamily="50" charset="0"/>
                        </a:rPr>
                        <a:t>$75.000.000</a:t>
                      </a:r>
                    </a:p>
                  </a:txBody>
                  <a:tcPr marL="91421" marR="91421"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r"/>
                      <a:r>
                        <a:rPr lang="es-CL" sz="1600" b="1" dirty="0">
                          <a:solidFill>
                            <a:schemeClr val="tx1"/>
                          </a:solidFill>
                          <a:latin typeface="gobCL" pitchFamily="50" charset="0"/>
                        </a:rPr>
                        <a:t>$40.000.000</a:t>
                      </a:r>
                    </a:p>
                  </a:txBody>
                  <a:tcPr marL="91421" marR="91421"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r"/>
                      <a:r>
                        <a:rPr lang="es-CL" sz="1600" b="1" dirty="0">
                          <a:solidFill>
                            <a:schemeClr val="tx1"/>
                          </a:solidFill>
                          <a:latin typeface="gobCL" pitchFamily="50" charset="0"/>
                        </a:rPr>
                        <a:t>$808.796.000</a:t>
                      </a:r>
                    </a:p>
                  </a:txBody>
                  <a:tcPr marL="91421" marR="91421" marT="45731" marB="4573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9838122"/>
                  </a:ext>
                </a:extLst>
              </a:tr>
              <a:tr h="365826">
                <a:tc>
                  <a:txBody>
                    <a:bodyPr/>
                    <a:lstStyle/>
                    <a:p>
                      <a:r>
                        <a:rPr lang="es-CL" sz="1400" baseline="0" dirty="0">
                          <a:solidFill>
                            <a:schemeClr val="tx1"/>
                          </a:solidFill>
                          <a:latin typeface="gobCL" pitchFamily="50" charset="0"/>
                        </a:rPr>
                        <a:t>Estado  actual del Barrio</a:t>
                      </a:r>
                    </a:p>
                  </a:txBody>
                  <a:tcPr marL="91421" marR="91421" marT="45731" marB="45731">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gridSpan="3">
                  <a:txBody>
                    <a:bodyPr/>
                    <a:lstStyle/>
                    <a:p>
                      <a:pPr marL="1257300" indent="-1257300"/>
                      <a:endParaRPr lang="es-CL" sz="1600" b="0" baseline="0" dirty="0">
                        <a:solidFill>
                          <a:schemeClr val="tx1"/>
                        </a:solidFill>
                        <a:latin typeface="gobCL" pitchFamily="50" charset="0"/>
                      </a:endParaRPr>
                    </a:p>
                  </a:txBody>
                  <a:tcPr marL="91421" marR="91421" marT="45731" marB="45731">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10"/>
                  </a:ext>
                </a:extLst>
              </a:tr>
            </a:tbl>
          </a:graphicData>
        </a:graphic>
      </p:graphicFrame>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19 Imagen">
            <a:extLst>
              <a:ext uri="{FF2B5EF4-FFF2-40B4-BE49-F238E27FC236}">
                <a16:creationId xmlns:a16="http://schemas.microsoft.com/office/drawing/2014/main" id="{7FBB85FC-A557-4568-9EB6-23F39DFC5EE4}"/>
              </a:ext>
            </a:extLst>
          </p:cNvPr>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68445" y="115909"/>
            <a:ext cx="2126115" cy="5764175"/>
          </a:xfrm>
          <a:prstGeom prst="rect">
            <a:avLst/>
          </a:prstGeom>
          <a:ln>
            <a:solidFill>
              <a:schemeClr val="accent1"/>
            </a:solidFill>
          </a:ln>
          <a:effectLst>
            <a:outerShdw blurRad="292100" dist="139700" dir="2700000" algn="tl" rotWithShape="0">
              <a:srgbClr val="333333">
                <a:alpha val="65000"/>
              </a:srgbClr>
            </a:outerShdw>
          </a:effectLst>
        </p:spPr>
      </p:pic>
      <p:sp>
        <p:nvSpPr>
          <p:cNvPr id="22" name="Rectángulo 21">
            <a:extLst>
              <a:ext uri="{FF2B5EF4-FFF2-40B4-BE49-F238E27FC236}">
                <a16:creationId xmlns:a16="http://schemas.microsoft.com/office/drawing/2014/main" id="{8B916286-C2A4-4D1A-A55F-4497CBFE8B74}"/>
              </a:ext>
            </a:extLst>
          </p:cNvPr>
          <p:cNvSpPr/>
          <p:nvPr/>
        </p:nvSpPr>
        <p:spPr>
          <a:xfrm>
            <a:off x="319444" y="662101"/>
            <a:ext cx="1697902" cy="707886"/>
          </a:xfrm>
          <a:prstGeom prst="rect">
            <a:avLst/>
          </a:prstGeom>
          <a:noFill/>
        </p:spPr>
        <p:txBody>
          <a:bodyPr wrap="none" lIns="91440" tIns="45720" rIns="91440" bIns="45720">
            <a:spAutoFit/>
          </a:bodyPr>
          <a:lstStyle/>
          <a:p>
            <a:pPr algn="ctr"/>
            <a:r>
              <a:rPr lang="es-ES" sz="4000" b="1" dirty="0">
                <a:ln w="0"/>
                <a:solidFill>
                  <a:srgbClr val="002060"/>
                </a:solidFill>
                <a:effectLst>
                  <a:outerShdw blurRad="38100" dist="19050" dir="2700000" algn="tl" rotWithShape="0">
                    <a:schemeClr val="dk1">
                      <a:alpha val="40000"/>
                    </a:schemeClr>
                  </a:outerShdw>
                </a:effectLst>
              </a:rPr>
              <a:t>Barrios</a:t>
            </a:r>
            <a:endParaRPr lang="es-ES" sz="4000" b="1" cap="none" spc="0" dirty="0">
              <a:ln w="0"/>
              <a:solidFill>
                <a:srgbClr val="002060"/>
              </a:solidFill>
              <a:effectLst>
                <a:outerShdw blurRad="38100" dist="19050" dir="2700000" algn="tl" rotWithShape="0">
                  <a:schemeClr val="dk1">
                    <a:alpha val="40000"/>
                  </a:schemeClr>
                </a:outerShdw>
              </a:effectLst>
            </a:endParaRPr>
          </a:p>
        </p:txBody>
      </p:sp>
      <p:sp>
        <p:nvSpPr>
          <p:cNvPr id="18" name="12 Rectángulo redondeado">
            <a:extLst>
              <a:ext uri="{FF2B5EF4-FFF2-40B4-BE49-F238E27FC236}">
                <a16:creationId xmlns:a16="http://schemas.microsoft.com/office/drawing/2014/main" id="{C0D13CA5-0D3F-45E9-8827-692F02D82556}"/>
              </a:ext>
            </a:extLst>
          </p:cNvPr>
          <p:cNvSpPr/>
          <p:nvPr/>
        </p:nvSpPr>
        <p:spPr>
          <a:xfrm>
            <a:off x="3819685" y="602369"/>
            <a:ext cx="2390399" cy="588509"/>
          </a:xfrm>
          <a:prstGeom prst="roundRect">
            <a:avLst/>
          </a:prstGeom>
          <a:solidFill>
            <a:srgbClr val="00B05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PROGRAMA </a:t>
            </a:r>
          </a:p>
          <a:p>
            <a:pPr algn="ctr"/>
            <a:r>
              <a:rPr lang="es-CL" altLang="es-CL" sz="2000" b="1" dirty="0">
                <a:solidFill>
                  <a:schemeClr val="bg1"/>
                </a:solidFill>
              </a:rPr>
              <a:t>QUIERO MI BARRIO</a:t>
            </a:r>
          </a:p>
        </p:txBody>
      </p:sp>
      <p:sp>
        <p:nvSpPr>
          <p:cNvPr id="20" name="4 Rectángulo">
            <a:extLst>
              <a:ext uri="{FF2B5EF4-FFF2-40B4-BE49-F238E27FC236}">
                <a16:creationId xmlns:a16="http://schemas.microsoft.com/office/drawing/2014/main" id="{D6257ECF-CACA-42C7-AC92-2348127387B6}"/>
              </a:ext>
            </a:extLst>
          </p:cNvPr>
          <p:cNvSpPr/>
          <p:nvPr/>
        </p:nvSpPr>
        <p:spPr>
          <a:xfrm>
            <a:off x="3304816" y="115909"/>
            <a:ext cx="3420139" cy="36988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eaLnBrk="1" hangingPunct="1">
              <a:defRPr/>
            </a:pPr>
            <a:r>
              <a:rPr lang="es-CL" b="1" dirty="0">
                <a:effectLst>
                  <a:outerShdw blurRad="38100" dist="38100" dir="2700000" algn="tl">
                    <a:srgbClr val="000000">
                      <a:alpha val="43137"/>
                    </a:srgbClr>
                  </a:outerShdw>
                </a:effectLst>
                <a:sym typeface="Verdana Bold"/>
              </a:rPr>
              <a:t>BARRIOS EN EJECUCIÓN</a:t>
            </a:r>
            <a:endParaRPr lang="es-CL"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10837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19 Imagen">
            <a:extLst>
              <a:ext uri="{FF2B5EF4-FFF2-40B4-BE49-F238E27FC236}">
                <a16:creationId xmlns:a16="http://schemas.microsoft.com/office/drawing/2014/main" id="{B8A5B10A-7CCC-4F25-99AE-361D3FA5D96E}"/>
              </a:ext>
            </a:extLst>
          </p:cNvPr>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68445" y="115909"/>
            <a:ext cx="1948901" cy="5749314"/>
          </a:xfrm>
          <a:prstGeom prst="rect">
            <a:avLst/>
          </a:prstGeom>
          <a:ln>
            <a:solidFill>
              <a:schemeClr val="accent1"/>
            </a:solidFill>
          </a:ln>
          <a:effectLst>
            <a:outerShdw blurRad="292100" dist="139700" dir="2700000" algn="tl" rotWithShape="0">
              <a:srgbClr val="333333">
                <a:alpha val="65000"/>
              </a:srgbClr>
            </a:outerShdw>
          </a:effectLst>
        </p:spPr>
      </p:pic>
      <p:sp>
        <p:nvSpPr>
          <p:cNvPr id="20" name="Rectángulo 19">
            <a:extLst>
              <a:ext uri="{FF2B5EF4-FFF2-40B4-BE49-F238E27FC236}">
                <a16:creationId xmlns:a16="http://schemas.microsoft.com/office/drawing/2014/main" id="{BD59438D-E2DB-4151-AC9E-ABF296E2C4ED}"/>
              </a:ext>
            </a:extLst>
          </p:cNvPr>
          <p:cNvSpPr/>
          <p:nvPr/>
        </p:nvSpPr>
        <p:spPr>
          <a:xfrm>
            <a:off x="319444" y="662101"/>
            <a:ext cx="1697902" cy="707886"/>
          </a:xfrm>
          <a:prstGeom prst="rect">
            <a:avLst/>
          </a:prstGeom>
          <a:noFill/>
        </p:spPr>
        <p:txBody>
          <a:bodyPr wrap="none" lIns="91440" tIns="45720" rIns="91440" bIns="45720">
            <a:spAutoFit/>
          </a:bodyPr>
          <a:lstStyle/>
          <a:p>
            <a:pPr algn="ctr"/>
            <a:r>
              <a:rPr lang="es-ES" sz="4000" b="1" dirty="0">
                <a:ln w="0"/>
                <a:solidFill>
                  <a:srgbClr val="002060"/>
                </a:solidFill>
                <a:effectLst>
                  <a:outerShdw blurRad="38100" dist="19050" dir="2700000" algn="tl" rotWithShape="0">
                    <a:schemeClr val="dk1">
                      <a:alpha val="40000"/>
                    </a:schemeClr>
                  </a:outerShdw>
                </a:effectLst>
              </a:rPr>
              <a:t>Barrios</a:t>
            </a:r>
            <a:endParaRPr lang="es-ES" sz="4000" b="1" cap="none" spc="0" dirty="0">
              <a:ln w="0"/>
              <a:solidFill>
                <a:srgbClr val="002060"/>
              </a:solidFill>
              <a:effectLst>
                <a:outerShdw blurRad="38100" dist="19050" dir="2700000" algn="tl" rotWithShape="0">
                  <a:schemeClr val="dk1">
                    <a:alpha val="40000"/>
                  </a:schemeClr>
                </a:outerShdw>
              </a:effectLst>
            </a:endParaRPr>
          </a:p>
        </p:txBody>
      </p:sp>
      <p:sp>
        <p:nvSpPr>
          <p:cNvPr id="13" name="12 Rectángulo redondeado">
            <a:extLst>
              <a:ext uri="{FF2B5EF4-FFF2-40B4-BE49-F238E27FC236}">
                <a16:creationId xmlns:a16="http://schemas.microsoft.com/office/drawing/2014/main" id="{917A2814-8304-46DE-BDA8-15F19429D4FD}"/>
              </a:ext>
            </a:extLst>
          </p:cNvPr>
          <p:cNvSpPr/>
          <p:nvPr/>
        </p:nvSpPr>
        <p:spPr>
          <a:xfrm>
            <a:off x="3407482" y="115910"/>
            <a:ext cx="4155911" cy="707886"/>
          </a:xfrm>
          <a:prstGeom prst="roundRect">
            <a:avLst/>
          </a:prstGeom>
          <a:solidFill>
            <a:schemeClr val="tx1"/>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PROGRAMA  DE PAVIMENTOS PARTICIPATIVOS</a:t>
            </a:r>
          </a:p>
        </p:txBody>
      </p:sp>
      <p:sp>
        <p:nvSpPr>
          <p:cNvPr id="2" name="Rectángulo 1">
            <a:extLst>
              <a:ext uri="{FF2B5EF4-FFF2-40B4-BE49-F238E27FC236}">
                <a16:creationId xmlns:a16="http://schemas.microsoft.com/office/drawing/2014/main" id="{251455F5-F616-4338-8F93-0C947D93B938}"/>
              </a:ext>
            </a:extLst>
          </p:cNvPr>
          <p:cNvSpPr/>
          <p:nvPr/>
        </p:nvSpPr>
        <p:spPr>
          <a:xfrm>
            <a:off x="2709844" y="1241392"/>
            <a:ext cx="9349408" cy="1323439"/>
          </a:xfrm>
          <a:prstGeom prst="rect">
            <a:avLst/>
          </a:prstGeom>
        </p:spPr>
        <p:txBody>
          <a:bodyPr wrap="square">
            <a:spAutoFit/>
          </a:bodyPr>
          <a:lstStyle/>
          <a:p>
            <a:pPr algn="just">
              <a:spcAft>
                <a:spcPts val="600"/>
              </a:spcAft>
            </a:pPr>
            <a:r>
              <a:rPr lang="es-CL" sz="2000" b="1" dirty="0">
                <a:latin typeface="Calibri" panose="020F0502020204030204" pitchFamily="34" charset="0"/>
                <a:ea typeface="Times New Roman" panose="02020603050405020304" pitchFamily="18" charset="0"/>
                <a:cs typeface="Times New Roman" panose="02020603050405020304" pitchFamily="18" charset="0"/>
              </a:rPr>
              <a:t>Programa Urbano destinado a intervenir aceras y calzadas, ya sea mediante reposición u obra nueva, en sectores habitacionales que quedan fuera de los parámetros de conservación de vías urbanas que son intervenidas mediante la circular 33 con recursos del Gobierno Regional.</a:t>
            </a:r>
            <a:endParaRPr lang="es-CL" sz="2000" b="1" dirty="0">
              <a:latin typeface="Calibri" panose="020F0502020204030204" pitchFamily="34" charset="0"/>
              <a:ea typeface="Cambria" panose="02040503050406030204" pitchFamily="18" charset="0"/>
              <a:cs typeface="Times New Roman" panose="02020603050405020304" pitchFamily="18" charset="0"/>
            </a:endParaRPr>
          </a:p>
        </p:txBody>
      </p:sp>
      <p:pic>
        <p:nvPicPr>
          <p:cNvPr id="8" name="Picture 2" descr="D:\Usuarios\jmhenriquez\SEREMI\01 Pav Part 29\Difusión\Fotos Renan\Arica\20161021_122328POBL RAUL SILVA HENRIQUEZ ARICA.jpg">
            <a:extLst>
              <a:ext uri="{FF2B5EF4-FFF2-40B4-BE49-F238E27FC236}">
                <a16:creationId xmlns:a16="http://schemas.microsoft.com/office/drawing/2014/main" id="{0B6410ED-D3A6-4EB1-9A77-0DE946FDDAE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9860318" y="2583170"/>
            <a:ext cx="1947132" cy="3420000"/>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4" descr="D:\Usuarios\jmhenriquez\SEREMI\01 Pav Part 29\Difusión\Fotos Renan\Camarones\CAMARONES 19 Y 20 LL 3.bmp">
            <a:extLst>
              <a:ext uri="{FF2B5EF4-FFF2-40B4-BE49-F238E27FC236}">
                <a16:creationId xmlns:a16="http://schemas.microsoft.com/office/drawing/2014/main" id="{885165FD-219E-4AA2-A4F4-583A08643232}"/>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t="-1" b="-237"/>
          <a:stretch/>
        </p:blipFill>
        <p:spPr bwMode="auto">
          <a:xfrm>
            <a:off x="2830579" y="2583170"/>
            <a:ext cx="1942529" cy="3420000"/>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Imagen 14">
            <a:extLst>
              <a:ext uri="{FF2B5EF4-FFF2-40B4-BE49-F238E27FC236}">
                <a16:creationId xmlns:a16="http://schemas.microsoft.com/office/drawing/2014/main" id="{2124B937-F03C-45C5-8C91-DD15FEB7AA2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52558" y="2583170"/>
            <a:ext cx="4560000" cy="3420000"/>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75248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19 Imagen">
            <a:extLst>
              <a:ext uri="{FF2B5EF4-FFF2-40B4-BE49-F238E27FC236}">
                <a16:creationId xmlns:a16="http://schemas.microsoft.com/office/drawing/2014/main" id="{B8A5B10A-7CCC-4F25-99AE-361D3FA5D96E}"/>
              </a:ext>
            </a:extLst>
          </p:cNvPr>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68445" y="115909"/>
            <a:ext cx="2191429" cy="5618685"/>
          </a:xfrm>
          <a:prstGeom prst="rect">
            <a:avLst/>
          </a:prstGeom>
          <a:ln>
            <a:solidFill>
              <a:schemeClr val="accent1"/>
            </a:solidFill>
          </a:ln>
          <a:effectLst>
            <a:outerShdw blurRad="292100" dist="139700" dir="2700000" algn="tl" rotWithShape="0">
              <a:srgbClr val="333333">
                <a:alpha val="65000"/>
              </a:srgbClr>
            </a:outerShdw>
          </a:effectLst>
        </p:spPr>
      </p:pic>
      <p:sp>
        <p:nvSpPr>
          <p:cNvPr id="20" name="Rectángulo 19">
            <a:extLst>
              <a:ext uri="{FF2B5EF4-FFF2-40B4-BE49-F238E27FC236}">
                <a16:creationId xmlns:a16="http://schemas.microsoft.com/office/drawing/2014/main" id="{BD59438D-E2DB-4151-AC9E-ABF296E2C4ED}"/>
              </a:ext>
            </a:extLst>
          </p:cNvPr>
          <p:cNvSpPr/>
          <p:nvPr/>
        </p:nvSpPr>
        <p:spPr>
          <a:xfrm>
            <a:off x="319444" y="662101"/>
            <a:ext cx="1697902" cy="707886"/>
          </a:xfrm>
          <a:prstGeom prst="rect">
            <a:avLst/>
          </a:prstGeom>
          <a:noFill/>
        </p:spPr>
        <p:txBody>
          <a:bodyPr wrap="none" lIns="91440" tIns="45720" rIns="91440" bIns="45720">
            <a:spAutoFit/>
          </a:bodyPr>
          <a:lstStyle/>
          <a:p>
            <a:pPr algn="ctr"/>
            <a:r>
              <a:rPr lang="es-ES" sz="4000" b="1" dirty="0">
                <a:ln w="0"/>
                <a:solidFill>
                  <a:srgbClr val="002060"/>
                </a:solidFill>
                <a:effectLst>
                  <a:outerShdw blurRad="38100" dist="19050" dir="2700000" algn="tl" rotWithShape="0">
                    <a:schemeClr val="dk1">
                      <a:alpha val="40000"/>
                    </a:schemeClr>
                  </a:outerShdw>
                </a:effectLst>
              </a:rPr>
              <a:t>Barrios</a:t>
            </a:r>
            <a:endParaRPr lang="es-ES" sz="4000" b="1" cap="none" spc="0" dirty="0">
              <a:ln w="0"/>
              <a:solidFill>
                <a:srgbClr val="002060"/>
              </a:solidFill>
              <a:effectLst>
                <a:outerShdw blurRad="38100" dist="19050" dir="2700000" algn="tl" rotWithShape="0">
                  <a:schemeClr val="dk1">
                    <a:alpha val="40000"/>
                  </a:schemeClr>
                </a:outerShdw>
              </a:effectLst>
            </a:endParaRPr>
          </a:p>
        </p:txBody>
      </p:sp>
      <p:sp>
        <p:nvSpPr>
          <p:cNvPr id="2" name="Rectángulo 1">
            <a:extLst>
              <a:ext uri="{FF2B5EF4-FFF2-40B4-BE49-F238E27FC236}">
                <a16:creationId xmlns:a16="http://schemas.microsoft.com/office/drawing/2014/main" id="{251455F5-F616-4338-8F93-0C947D93B938}"/>
              </a:ext>
            </a:extLst>
          </p:cNvPr>
          <p:cNvSpPr/>
          <p:nvPr/>
        </p:nvSpPr>
        <p:spPr>
          <a:xfrm>
            <a:off x="2383273" y="1122008"/>
            <a:ext cx="9349408" cy="1200329"/>
          </a:xfrm>
          <a:prstGeom prst="rect">
            <a:avLst/>
          </a:prstGeom>
        </p:spPr>
        <p:txBody>
          <a:bodyPr wrap="square">
            <a:spAutoFit/>
          </a:bodyPr>
          <a:lstStyle/>
          <a:p>
            <a:pPr algn="just">
              <a:spcAft>
                <a:spcPts val="600"/>
              </a:spcAft>
            </a:pPr>
            <a:r>
              <a:rPr lang="es-CL" sz="2400" b="1" dirty="0">
                <a:solidFill>
                  <a:schemeClr val="accent1">
                    <a:lumMod val="50000"/>
                  </a:schemeClr>
                </a:solidFill>
                <a:latin typeface="Calibri" panose="020F0502020204030204" pitchFamily="34" charset="0"/>
                <a:ea typeface="Times New Roman" panose="02020603050405020304" pitchFamily="18" charset="0"/>
                <a:cs typeface="Times New Roman" panose="02020603050405020304" pitchFamily="18" charset="0"/>
              </a:rPr>
              <a:t>El año 2019 se terminaron las obras correspondientes al Llamado 27, mediante el cual se repavimentaron 34 pasajes, equivalentes a 4.732 metros lineales, con una inversión de 756 millones de pesos. </a:t>
            </a:r>
            <a:endParaRPr lang="es-CL" sz="2400" b="1" dirty="0">
              <a:solidFill>
                <a:schemeClr val="accent1">
                  <a:lumMod val="50000"/>
                </a:schemeClr>
              </a:solidFill>
              <a:latin typeface="Calibri" panose="020F0502020204030204" pitchFamily="34" charset="0"/>
              <a:ea typeface="Cambria" panose="020405030504060302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C4BADD1A-B722-415C-A20D-DC77F3F96F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11714" y="2347634"/>
            <a:ext cx="4680000" cy="2434489"/>
          </a:xfrm>
          <a:prstGeom prst="rect">
            <a:avLst/>
          </a:prstGeom>
        </p:spPr>
      </p:pic>
      <p:pic>
        <p:nvPicPr>
          <p:cNvPr id="5" name="Imagen 4">
            <a:extLst>
              <a:ext uri="{FF2B5EF4-FFF2-40B4-BE49-F238E27FC236}">
                <a16:creationId xmlns:a16="http://schemas.microsoft.com/office/drawing/2014/main" id="{5BC29A51-77C9-46AE-BA36-4E27B854F72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43555" y="2341103"/>
            <a:ext cx="4680000" cy="3785408"/>
          </a:xfrm>
          <a:prstGeom prst="rect">
            <a:avLst/>
          </a:prstGeom>
        </p:spPr>
      </p:pic>
      <p:pic>
        <p:nvPicPr>
          <p:cNvPr id="14" name="Imagen 13">
            <a:extLst>
              <a:ext uri="{FF2B5EF4-FFF2-40B4-BE49-F238E27FC236}">
                <a16:creationId xmlns:a16="http://schemas.microsoft.com/office/drawing/2014/main" id="{DAE212D5-7798-4BB9-A3FF-0886223C28D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64437" y="4807420"/>
            <a:ext cx="3574554" cy="1320536"/>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p:spPr>
      </p:pic>
      <p:sp>
        <p:nvSpPr>
          <p:cNvPr id="11" name="12 Rectángulo redondeado">
            <a:extLst>
              <a:ext uri="{FF2B5EF4-FFF2-40B4-BE49-F238E27FC236}">
                <a16:creationId xmlns:a16="http://schemas.microsoft.com/office/drawing/2014/main" id="{261EE3F3-3C9F-43D4-9728-1E359422206E}"/>
              </a:ext>
            </a:extLst>
          </p:cNvPr>
          <p:cNvSpPr/>
          <p:nvPr/>
        </p:nvSpPr>
        <p:spPr>
          <a:xfrm>
            <a:off x="3407482" y="115910"/>
            <a:ext cx="4155911" cy="707886"/>
          </a:xfrm>
          <a:prstGeom prst="roundRect">
            <a:avLst/>
          </a:prstGeom>
          <a:solidFill>
            <a:schemeClr val="tx1"/>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PROGRAMA  DE PAVIMENTOS PARTICIPATIVOS</a:t>
            </a:r>
          </a:p>
        </p:txBody>
      </p:sp>
    </p:spTree>
    <p:extLst>
      <p:ext uri="{BB962C8B-B14F-4D97-AF65-F5344CB8AC3E}">
        <p14:creationId xmlns:p14="http://schemas.microsoft.com/office/powerpoint/2010/main" val="2791767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19 Imagen">
            <a:extLst>
              <a:ext uri="{FF2B5EF4-FFF2-40B4-BE49-F238E27FC236}">
                <a16:creationId xmlns:a16="http://schemas.microsoft.com/office/drawing/2014/main" id="{B8A5B10A-7CCC-4F25-99AE-361D3FA5D96E}"/>
              </a:ext>
            </a:extLst>
          </p:cNvPr>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68445" y="115909"/>
            <a:ext cx="1948901" cy="5971382"/>
          </a:xfrm>
          <a:prstGeom prst="rect">
            <a:avLst/>
          </a:prstGeom>
          <a:ln>
            <a:solidFill>
              <a:schemeClr val="accent1"/>
            </a:solidFill>
          </a:ln>
          <a:effectLst>
            <a:outerShdw blurRad="292100" dist="139700" dir="2700000" algn="tl" rotWithShape="0">
              <a:srgbClr val="333333">
                <a:alpha val="65000"/>
              </a:srgbClr>
            </a:outerShdw>
          </a:effectLst>
        </p:spPr>
      </p:pic>
      <p:sp>
        <p:nvSpPr>
          <p:cNvPr id="20" name="Rectángulo 19">
            <a:extLst>
              <a:ext uri="{FF2B5EF4-FFF2-40B4-BE49-F238E27FC236}">
                <a16:creationId xmlns:a16="http://schemas.microsoft.com/office/drawing/2014/main" id="{BD59438D-E2DB-4151-AC9E-ABF296E2C4ED}"/>
              </a:ext>
            </a:extLst>
          </p:cNvPr>
          <p:cNvSpPr/>
          <p:nvPr/>
        </p:nvSpPr>
        <p:spPr>
          <a:xfrm>
            <a:off x="319444" y="662101"/>
            <a:ext cx="1697902" cy="707886"/>
          </a:xfrm>
          <a:prstGeom prst="rect">
            <a:avLst/>
          </a:prstGeom>
          <a:noFill/>
        </p:spPr>
        <p:txBody>
          <a:bodyPr wrap="none" lIns="91440" tIns="45720" rIns="91440" bIns="45720">
            <a:spAutoFit/>
          </a:bodyPr>
          <a:lstStyle/>
          <a:p>
            <a:pPr algn="ctr"/>
            <a:r>
              <a:rPr lang="es-ES" sz="4000" b="1" dirty="0">
                <a:ln w="0"/>
                <a:solidFill>
                  <a:srgbClr val="002060"/>
                </a:solidFill>
                <a:effectLst>
                  <a:outerShdw blurRad="38100" dist="19050" dir="2700000" algn="tl" rotWithShape="0">
                    <a:schemeClr val="dk1">
                      <a:alpha val="40000"/>
                    </a:schemeClr>
                  </a:outerShdw>
                </a:effectLst>
              </a:rPr>
              <a:t>Barrios</a:t>
            </a:r>
            <a:endParaRPr lang="es-ES" sz="4000" b="1" cap="none" spc="0" dirty="0">
              <a:ln w="0"/>
              <a:solidFill>
                <a:srgbClr val="002060"/>
              </a:solidFill>
              <a:effectLst>
                <a:outerShdw blurRad="38100" dist="19050" dir="2700000" algn="tl" rotWithShape="0">
                  <a:schemeClr val="dk1">
                    <a:alpha val="40000"/>
                  </a:schemeClr>
                </a:outerShdw>
              </a:effectLst>
            </a:endParaRPr>
          </a:p>
        </p:txBody>
      </p:sp>
      <p:sp>
        <p:nvSpPr>
          <p:cNvPr id="2" name="Rectángulo 1">
            <a:extLst>
              <a:ext uri="{FF2B5EF4-FFF2-40B4-BE49-F238E27FC236}">
                <a16:creationId xmlns:a16="http://schemas.microsoft.com/office/drawing/2014/main" id="{251455F5-F616-4338-8F93-0C947D93B938}"/>
              </a:ext>
            </a:extLst>
          </p:cNvPr>
          <p:cNvSpPr/>
          <p:nvPr/>
        </p:nvSpPr>
        <p:spPr>
          <a:xfrm>
            <a:off x="2709844" y="1241392"/>
            <a:ext cx="9321700" cy="646331"/>
          </a:xfrm>
          <a:prstGeom prst="rect">
            <a:avLst/>
          </a:prstGeom>
        </p:spPr>
        <p:txBody>
          <a:bodyPr wrap="square">
            <a:spAutoFit/>
          </a:bodyPr>
          <a:lstStyle/>
          <a:p>
            <a:pPr algn="just">
              <a:spcAft>
                <a:spcPts val="600"/>
              </a:spcAft>
            </a:pPr>
            <a:r>
              <a:rPr lang="es-CL" b="1" dirty="0">
                <a:solidFill>
                  <a:schemeClr val="accent1">
                    <a:lumMod val="50000"/>
                  </a:schemeClr>
                </a:solidFill>
                <a:latin typeface="Calibri" panose="020F0502020204030204" pitchFamily="34" charset="0"/>
                <a:ea typeface="Times New Roman" panose="02020603050405020304" pitchFamily="18" charset="0"/>
                <a:cs typeface="Times New Roman" panose="02020603050405020304" pitchFamily="18" charset="0"/>
              </a:rPr>
              <a:t>Además se dio inicio a las obras del Llamado 28, mediante el cual se seleccionaron 80 proyectos que totalizan 11.160 metros lineales, a través de una inversión de 2  mil millones de pesos.</a:t>
            </a:r>
            <a:endParaRPr lang="es-CL" b="1" dirty="0">
              <a:solidFill>
                <a:schemeClr val="accent1">
                  <a:lumMod val="50000"/>
                </a:schemeClr>
              </a:solidFill>
              <a:latin typeface="Calibri" panose="020F0502020204030204" pitchFamily="34" charset="0"/>
              <a:ea typeface="Cambria" panose="020405030504060302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60641BAB-9DFF-42AC-A5D5-03CB81E314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90694" y="2343554"/>
            <a:ext cx="4680000" cy="3356318"/>
          </a:xfrm>
          <a:prstGeom prst="rect">
            <a:avLst/>
          </a:prstGeom>
        </p:spPr>
      </p:pic>
      <p:pic>
        <p:nvPicPr>
          <p:cNvPr id="5" name="Imagen 4">
            <a:extLst>
              <a:ext uri="{FF2B5EF4-FFF2-40B4-BE49-F238E27FC236}">
                <a16:creationId xmlns:a16="http://schemas.microsoft.com/office/drawing/2014/main" id="{0DF43DBA-128C-48DE-AD04-703B63E8C02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79252" y="2343554"/>
            <a:ext cx="4680000" cy="3505114"/>
          </a:xfrm>
          <a:prstGeom prst="rect">
            <a:avLst/>
          </a:prstGeom>
        </p:spPr>
      </p:pic>
      <p:sp>
        <p:nvSpPr>
          <p:cNvPr id="10" name="12 Rectángulo redondeado">
            <a:extLst>
              <a:ext uri="{FF2B5EF4-FFF2-40B4-BE49-F238E27FC236}">
                <a16:creationId xmlns:a16="http://schemas.microsoft.com/office/drawing/2014/main" id="{EEE526B2-5EEB-4C93-862D-DF21FF1B1972}"/>
              </a:ext>
            </a:extLst>
          </p:cNvPr>
          <p:cNvSpPr/>
          <p:nvPr/>
        </p:nvSpPr>
        <p:spPr>
          <a:xfrm>
            <a:off x="3407482" y="115910"/>
            <a:ext cx="4155911" cy="707886"/>
          </a:xfrm>
          <a:prstGeom prst="roundRect">
            <a:avLst/>
          </a:prstGeom>
          <a:solidFill>
            <a:schemeClr val="tx1"/>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PROGRAMA  DE PAVIMENTOS PARTICIPATIVOS</a:t>
            </a:r>
          </a:p>
        </p:txBody>
      </p:sp>
    </p:spTree>
    <p:extLst>
      <p:ext uri="{BB962C8B-B14F-4D97-AF65-F5344CB8AC3E}">
        <p14:creationId xmlns:p14="http://schemas.microsoft.com/office/powerpoint/2010/main" val="1702745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983" y="83096"/>
            <a:ext cx="10850033" cy="677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8501" y="356658"/>
            <a:ext cx="628800" cy="979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6">
            <a:extLst>
              <a:ext uri="{FF2B5EF4-FFF2-40B4-BE49-F238E27FC236}">
                <a16:creationId xmlns:a16="http://schemas.microsoft.com/office/drawing/2014/main" id="{71707A6B-4E8A-4CA8-A68F-10927DF4A7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4284" y="154508"/>
            <a:ext cx="2112479" cy="5692406"/>
          </a:xfrm>
          <a:prstGeom prst="rect">
            <a:avLst/>
          </a:prstGeom>
          <a:ln>
            <a:solidFill>
              <a:schemeClr val="accent1">
                <a:lumMod val="50000"/>
              </a:schemeClr>
            </a:solidFill>
          </a:ln>
          <a:effectLst>
            <a:outerShdw blurRad="292100" dist="139700" dir="2700000" algn="tl" rotWithShape="0">
              <a:srgbClr val="333333">
                <a:alpha val="65000"/>
              </a:srgbClr>
            </a:outerShdw>
          </a:effectLst>
        </p:spPr>
      </p:pic>
      <p:sp>
        <p:nvSpPr>
          <p:cNvPr id="8" name="12 Rectángulo redondeado">
            <a:extLst>
              <a:ext uri="{FF2B5EF4-FFF2-40B4-BE49-F238E27FC236}">
                <a16:creationId xmlns:a16="http://schemas.microsoft.com/office/drawing/2014/main" id="{507D4386-82AA-4ECE-A8FA-B4A1C6AD77A8}"/>
              </a:ext>
            </a:extLst>
          </p:cNvPr>
          <p:cNvSpPr/>
          <p:nvPr/>
        </p:nvSpPr>
        <p:spPr>
          <a:xfrm>
            <a:off x="3088290" y="286405"/>
            <a:ext cx="3414006" cy="946651"/>
          </a:xfrm>
          <a:prstGeom prst="roundRect">
            <a:avLst/>
          </a:prstGeom>
          <a:solidFill>
            <a:schemeClr val="accent5">
              <a:lumMod val="75000"/>
            </a:schemeClr>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ASIGNACIÓN DE SUBSIDIOS HABITACIONALES</a:t>
            </a:r>
          </a:p>
        </p:txBody>
      </p:sp>
      <p:graphicFrame>
        <p:nvGraphicFramePr>
          <p:cNvPr id="10" name="Tabla 4">
            <a:extLst>
              <a:ext uri="{FF2B5EF4-FFF2-40B4-BE49-F238E27FC236}">
                <a16:creationId xmlns:a16="http://schemas.microsoft.com/office/drawing/2014/main" id="{BB5324AC-418F-4E4C-9DFD-48C839DFC559}"/>
              </a:ext>
            </a:extLst>
          </p:cNvPr>
          <p:cNvGraphicFramePr>
            <a:graphicFrameLocks noGrp="1"/>
          </p:cNvGraphicFramePr>
          <p:nvPr>
            <p:extLst>
              <p:ext uri="{D42A27DB-BD31-4B8C-83A1-F6EECF244321}">
                <p14:modId xmlns:p14="http://schemas.microsoft.com/office/powerpoint/2010/main" val="3881648088"/>
              </p:ext>
            </p:extLst>
          </p:nvPr>
        </p:nvGraphicFramePr>
        <p:xfrm>
          <a:off x="2861680" y="1436364"/>
          <a:ext cx="7606154" cy="4410549"/>
        </p:xfrm>
        <a:graphic>
          <a:graphicData uri="http://schemas.openxmlformats.org/drawingml/2006/table">
            <a:tbl>
              <a:tblPr firstRow="1" bandRow="1">
                <a:tableStyleId>{5C22544A-7EE6-4342-B048-85BDC9FD1C3A}</a:tableStyleId>
              </a:tblPr>
              <a:tblGrid>
                <a:gridCol w="1653529">
                  <a:extLst>
                    <a:ext uri="{9D8B030D-6E8A-4147-A177-3AD203B41FA5}">
                      <a16:colId xmlns:a16="http://schemas.microsoft.com/office/drawing/2014/main" val="269916898"/>
                    </a:ext>
                  </a:extLst>
                </a:gridCol>
                <a:gridCol w="1653529">
                  <a:extLst>
                    <a:ext uri="{9D8B030D-6E8A-4147-A177-3AD203B41FA5}">
                      <a16:colId xmlns:a16="http://schemas.microsoft.com/office/drawing/2014/main" val="4033379524"/>
                    </a:ext>
                  </a:extLst>
                </a:gridCol>
                <a:gridCol w="2714410">
                  <a:extLst>
                    <a:ext uri="{9D8B030D-6E8A-4147-A177-3AD203B41FA5}">
                      <a16:colId xmlns:a16="http://schemas.microsoft.com/office/drawing/2014/main" val="1069984989"/>
                    </a:ext>
                  </a:extLst>
                </a:gridCol>
                <a:gridCol w="1584686">
                  <a:extLst>
                    <a:ext uri="{9D8B030D-6E8A-4147-A177-3AD203B41FA5}">
                      <a16:colId xmlns:a16="http://schemas.microsoft.com/office/drawing/2014/main" val="3409923041"/>
                    </a:ext>
                  </a:extLst>
                </a:gridCol>
              </a:tblGrid>
              <a:tr h="772720">
                <a:tc row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b="1" dirty="0">
                          <a:solidFill>
                            <a:schemeClr val="bg1"/>
                          </a:solidFill>
                        </a:rPr>
                        <a:t>El 2018 se asignaron 2.768 subsidios por UF 1.535.679</a:t>
                      </a:r>
                    </a:p>
                    <a:p>
                      <a:pPr algn="ctr"/>
                      <a:endParaRPr lang="es-CL" sz="1600" b="1" dirty="0">
                        <a:solidFill>
                          <a:schemeClr val="tx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lumMod val="75000"/>
                      </a:schemeClr>
                    </a:solidFill>
                  </a:tcPr>
                </a:tc>
                <a:tc rowSpan="4">
                  <a:txBody>
                    <a:bodyPr/>
                    <a:lstStyle/>
                    <a:p>
                      <a:pPr algn="ctr"/>
                      <a:r>
                        <a:rPr lang="es-CL" sz="1600" b="1" dirty="0">
                          <a:solidFill>
                            <a:schemeClr val="bg1"/>
                          </a:solidFill>
                        </a:rPr>
                        <a:t>DEFICIT CUANTITATIVO</a:t>
                      </a:r>
                    </a:p>
                    <a:p>
                      <a:pPr algn="ctr"/>
                      <a:endParaRPr lang="es-CL" sz="1600" b="1" dirty="0">
                        <a:solidFill>
                          <a:schemeClr val="bg1"/>
                        </a:solidFill>
                      </a:endParaRPr>
                    </a:p>
                    <a:p>
                      <a:pPr algn="ctr"/>
                      <a:r>
                        <a:rPr lang="es-CL" sz="1600" b="1" dirty="0">
                          <a:solidFill>
                            <a:schemeClr val="bg1"/>
                          </a:solidFill>
                        </a:rPr>
                        <a:t>1.933 unidades</a:t>
                      </a:r>
                    </a:p>
                    <a:p>
                      <a:pPr algn="ctr"/>
                      <a:r>
                        <a:rPr lang="es-CL" sz="1600" b="1" dirty="0">
                          <a:solidFill>
                            <a:schemeClr val="bg1"/>
                          </a:solidFill>
                        </a:rPr>
                        <a:t>UF 1.441.454</a:t>
                      </a:r>
                    </a:p>
                  </a:txBody>
                  <a:tcPr anchor="ctr">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tc>
                  <a:txBody>
                    <a:bodyPr/>
                    <a:lstStyle/>
                    <a:p>
                      <a:pPr algn="ctr" eaLnBrk="0" hangingPunct="0">
                        <a:defRPr/>
                      </a:pPr>
                      <a:r>
                        <a:rPr lang="es-ES" sz="1400" b="1" dirty="0">
                          <a:solidFill>
                            <a:schemeClr val="bg1"/>
                          </a:solidFill>
                          <a:ea typeface="ヒラギノ角ゴ Pro W3" charset="-128"/>
                          <a:cs typeface="+mn-cs"/>
                        </a:rPr>
                        <a:t>FONDO SOLIDARIO DE ELECCIÓN DE VIVIENDA</a:t>
                      </a:r>
                    </a:p>
                    <a:p>
                      <a:pPr algn="ctr" eaLnBrk="0" hangingPunct="0">
                        <a:defRPr/>
                      </a:pPr>
                      <a:r>
                        <a:rPr lang="es-ES" sz="1100" b="1" dirty="0">
                          <a:solidFill>
                            <a:schemeClr val="bg1"/>
                          </a:solidFill>
                          <a:ea typeface="ヒラギノ角ゴ Pro W3" charset="-128"/>
                          <a:cs typeface="+mn-cs"/>
                        </a:rPr>
                        <a:t>D. S. N° 49 (V. y U.) de 2011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tc>
                  <a:txBody>
                    <a:bodyPr/>
                    <a:lstStyle/>
                    <a:p>
                      <a:pPr algn="ctr"/>
                      <a:r>
                        <a:rPr lang="es-CL" sz="1800" b="1" dirty="0">
                          <a:solidFill>
                            <a:schemeClr val="bg1"/>
                          </a:solidFill>
                        </a:rPr>
                        <a:t>634 unidades</a:t>
                      </a:r>
                    </a:p>
                    <a:p>
                      <a:pPr algn="ctr"/>
                      <a:r>
                        <a:rPr lang="es-CL" sz="1800" b="1" dirty="0">
                          <a:solidFill>
                            <a:schemeClr val="bg1"/>
                          </a:solidFill>
                        </a:rPr>
                        <a:t>UF 920.254</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375244508"/>
                  </a:ext>
                </a:extLst>
              </a:tr>
              <a:tr h="731509">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eaLnBrk="0" hangingPunct="0">
                        <a:defRPr/>
                      </a:pPr>
                      <a:r>
                        <a:rPr lang="es-ES" sz="1400" b="1" dirty="0">
                          <a:solidFill>
                            <a:schemeClr val="bg1"/>
                          </a:solidFill>
                          <a:ea typeface="ヒラギノ角ゴ Pro W3" charset="-128"/>
                          <a:cs typeface="+mn-cs"/>
                        </a:rPr>
                        <a:t>SISTEMA INTEGRADO DE SUBSIDIOS</a:t>
                      </a:r>
                    </a:p>
                    <a:p>
                      <a:pPr algn="ctr" eaLnBrk="0" hangingPunct="0">
                        <a:defRPr/>
                      </a:pPr>
                      <a:r>
                        <a:rPr lang="es-ES" sz="1100" b="1" dirty="0">
                          <a:solidFill>
                            <a:schemeClr val="bg1"/>
                          </a:solidFill>
                          <a:ea typeface="ヒラギノ角ゴ Pro W3" charset="-128"/>
                          <a:cs typeface="+mn-cs"/>
                        </a:rPr>
                        <a:t>D. S. N° 01 (V. y U.) de 2011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tc>
                  <a:txBody>
                    <a:bodyPr/>
                    <a:lstStyle/>
                    <a:p>
                      <a:pPr algn="ctr"/>
                      <a:r>
                        <a:rPr lang="es-CL" sz="1800" b="1" dirty="0">
                          <a:solidFill>
                            <a:schemeClr val="bg1"/>
                          </a:solidFill>
                        </a:rPr>
                        <a:t>173 unidades</a:t>
                      </a:r>
                    </a:p>
                    <a:p>
                      <a:pPr algn="ctr"/>
                      <a:r>
                        <a:rPr lang="es-CL" sz="1800" b="1" dirty="0">
                          <a:solidFill>
                            <a:schemeClr val="bg1"/>
                          </a:solidFill>
                        </a:rPr>
                        <a:t>UF 69.300</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80010292"/>
                  </a:ext>
                </a:extLst>
              </a:tr>
              <a:tr h="772720">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eaLnBrk="0" hangingPunct="0">
                        <a:defRPr/>
                      </a:pPr>
                      <a:r>
                        <a:rPr lang="es-ES" sz="1200" b="1" dirty="0">
                          <a:solidFill>
                            <a:schemeClr val="bg1"/>
                          </a:solidFill>
                          <a:ea typeface="ヒラギノ角ゴ Pro W3" charset="-128"/>
                          <a:cs typeface="+mn-cs"/>
                        </a:rPr>
                        <a:t>PROGRAMA DE INTEGRACIÓN SOCIAL Y TERRITORIAL</a:t>
                      </a:r>
                    </a:p>
                    <a:p>
                      <a:pPr algn="ctr" eaLnBrk="0" hangingPunct="0">
                        <a:defRPr/>
                      </a:pPr>
                      <a:r>
                        <a:rPr lang="es-ES" sz="1050" b="1" dirty="0">
                          <a:solidFill>
                            <a:schemeClr val="bg1"/>
                          </a:solidFill>
                          <a:ea typeface="ヒラギノ角ゴ Pro W3" charset="-128"/>
                          <a:cs typeface="+mn-cs"/>
                        </a:rPr>
                        <a:t>D. S. N° 19 (V. y U.) de 2016</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tc>
                  <a:txBody>
                    <a:bodyPr/>
                    <a:lstStyle/>
                    <a:p>
                      <a:pPr algn="ctr"/>
                      <a:r>
                        <a:rPr lang="es-CL" sz="1600" b="1" dirty="0">
                          <a:solidFill>
                            <a:schemeClr val="bg1"/>
                          </a:solidFill>
                        </a:rPr>
                        <a:t>880 unidades</a:t>
                      </a:r>
                    </a:p>
                    <a:p>
                      <a:pPr algn="ctr"/>
                      <a:r>
                        <a:rPr lang="es-CL" sz="1600" b="1" dirty="0">
                          <a:solidFill>
                            <a:schemeClr val="bg1"/>
                          </a:solidFill>
                        </a:rPr>
                        <a:t>UF 410.080</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589038061"/>
                  </a:ext>
                </a:extLst>
              </a:tr>
              <a:tr h="530818">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0" latinLnBrk="0" hangingPunct="0">
                        <a:defRPr/>
                      </a:pPr>
                      <a:r>
                        <a:rPr lang="es-ES" sz="1200" b="1" kern="1200" dirty="0">
                          <a:solidFill>
                            <a:schemeClr val="bg1"/>
                          </a:solidFill>
                          <a:latin typeface="+mn-lt"/>
                          <a:ea typeface="ヒラギノ角ゴ Pro W3" charset="-128"/>
                          <a:cs typeface="+mn-cs"/>
                        </a:rPr>
                        <a:t>SUBSIDIO DE ARRIENDO</a:t>
                      </a:r>
                    </a:p>
                    <a:p>
                      <a:pPr algn="ctr" eaLnBrk="0" hangingPunct="0">
                        <a:defRPr/>
                      </a:pPr>
                      <a:r>
                        <a:rPr lang="es-ES" sz="1050" b="1" dirty="0">
                          <a:solidFill>
                            <a:schemeClr val="bg1"/>
                          </a:solidFill>
                          <a:ea typeface="ヒラギノ角ゴ Pro W3" charset="-128"/>
                          <a:cs typeface="+mn-cs"/>
                        </a:rPr>
                        <a:t>D. S. N° 52 (V. y U.) de 2013</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tc>
                  <a:txBody>
                    <a:bodyPr/>
                    <a:lstStyle/>
                    <a:p>
                      <a:pPr algn="ctr"/>
                      <a:r>
                        <a:rPr lang="es-CL" sz="1600" b="1" dirty="0">
                          <a:solidFill>
                            <a:schemeClr val="bg1"/>
                          </a:solidFill>
                        </a:rPr>
                        <a:t>246 unidades</a:t>
                      </a:r>
                    </a:p>
                    <a:p>
                      <a:pPr algn="ctr"/>
                      <a:r>
                        <a:rPr lang="es-CL" sz="1600" b="1" dirty="0">
                          <a:solidFill>
                            <a:schemeClr val="bg1"/>
                          </a:solidFill>
                        </a:rPr>
                        <a:t>UF 41.820</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2359818033"/>
                  </a:ext>
                </a:extLst>
              </a:tr>
              <a:tr h="1201325">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CL" sz="1600" b="1" dirty="0">
                          <a:solidFill>
                            <a:schemeClr val="bg1"/>
                          </a:solidFill>
                        </a:rPr>
                        <a:t>DEFICIT CUALITATIVO</a:t>
                      </a:r>
                    </a:p>
                    <a:p>
                      <a:pPr algn="ctr"/>
                      <a:endParaRPr lang="es-CL" sz="1600" b="1" dirty="0">
                        <a:solidFill>
                          <a:schemeClr val="bg1"/>
                        </a:solidFill>
                      </a:endParaRPr>
                    </a:p>
                    <a:p>
                      <a:pPr algn="ctr"/>
                      <a:r>
                        <a:rPr lang="es-CL" sz="1600" b="1" dirty="0">
                          <a:solidFill>
                            <a:schemeClr val="bg1"/>
                          </a:solidFill>
                        </a:rPr>
                        <a:t>835 unidades</a:t>
                      </a:r>
                    </a:p>
                    <a:p>
                      <a:pPr algn="ctr"/>
                      <a:r>
                        <a:rPr lang="es-CL" sz="1600" b="1" dirty="0">
                          <a:solidFill>
                            <a:schemeClr val="bg1"/>
                          </a:solidFill>
                        </a:rPr>
                        <a:t>UF 94.225</a:t>
                      </a:r>
                    </a:p>
                    <a:p>
                      <a:pPr algn="ctr"/>
                      <a:endParaRPr lang="es-CL" sz="1600" b="1" dirty="0">
                        <a:solidFill>
                          <a:schemeClr val="bg1"/>
                        </a:solidFill>
                      </a:endParaRPr>
                    </a:p>
                  </a:txBody>
                  <a:tcPr anchor="ctr">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50000"/>
                      </a:schemeClr>
                    </a:solidFill>
                  </a:tcPr>
                </a:tc>
                <a:tc>
                  <a:txBody>
                    <a:bodyPr/>
                    <a:lstStyle/>
                    <a:p>
                      <a:pPr algn="ctr" eaLnBrk="0" hangingPunct="0">
                        <a:defRPr/>
                      </a:pPr>
                      <a:r>
                        <a:rPr lang="es-ES" sz="1200" b="1" dirty="0">
                          <a:solidFill>
                            <a:schemeClr val="bg1"/>
                          </a:solidFill>
                          <a:ea typeface="ヒラギノ角ゴ Pro W3" charset="-128"/>
                          <a:cs typeface="+mn-cs"/>
                        </a:rPr>
                        <a:t>PROGRAMA DE PROTECCIÓN DEL PATRIMONIO FAMILIAR</a:t>
                      </a:r>
                    </a:p>
                    <a:p>
                      <a:pPr algn="ctr" eaLnBrk="0" hangingPunct="0">
                        <a:defRPr/>
                      </a:pPr>
                      <a:r>
                        <a:rPr lang="es-ES" sz="1050" b="1" dirty="0">
                          <a:solidFill>
                            <a:schemeClr val="bg1"/>
                          </a:solidFill>
                          <a:ea typeface="ヒラギノ角ゴ Pro W3" charset="-128"/>
                          <a:cs typeface="+mn-cs"/>
                        </a:rPr>
                        <a:t>D. S. N° 255 (V. y U.) de 2006</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50000"/>
                      </a:schemeClr>
                    </a:solidFill>
                  </a:tcPr>
                </a:tc>
                <a:tc>
                  <a:txBody>
                    <a:bodyPr/>
                    <a:lstStyle/>
                    <a:p>
                      <a:pPr algn="ctr"/>
                      <a:r>
                        <a:rPr lang="es-CL" sz="1600" b="1" dirty="0">
                          <a:solidFill>
                            <a:schemeClr val="bg1"/>
                          </a:solidFill>
                        </a:rPr>
                        <a:t>835 unidades</a:t>
                      </a:r>
                    </a:p>
                    <a:p>
                      <a:pPr algn="ctr"/>
                      <a:r>
                        <a:rPr lang="es-CL" sz="1600" b="1" dirty="0">
                          <a:solidFill>
                            <a:schemeClr val="bg1"/>
                          </a:solidFill>
                        </a:rPr>
                        <a:t>UF 94.225</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2995969281"/>
                  </a:ext>
                </a:extLst>
              </a:tr>
            </a:tbl>
          </a:graphicData>
        </a:graphic>
      </p:graphicFrame>
      <p:sp>
        <p:nvSpPr>
          <p:cNvPr id="13" name="Rectángulo 12">
            <a:extLst>
              <a:ext uri="{FF2B5EF4-FFF2-40B4-BE49-F238E27FC236}">
                <a16:creationId xmlns:a16="http://schemas.microsoft.com/office/drawing/2014/main" id="{A274A051-2480-46E0-954F-B5D6B528EABC}"/>
              </a:ext>
            </a:extLst>
          </p:cNvPr>
          <p:cNvSpPr/>
          <p:nvPr/>
        </p:nvSpPr>
        <p:spPr>
          <a:xfrm>
            <a:off x="509451" y="846168"/>
            <a:ext cx="2010373" cy="461665"/>
          </a:xfrm>
          <a:prstGeom prst="rect">
            <a:avLst/>
          </a:prstGeom>
          <a:noFill/>
        </p:spPr>
        <p:txBody>
          <a:bodyPr wrap="square" lIns="91440" tIns="45720" rIns="91440" bIns="45720">
            <a:spAutoFit/>
          </a:bodyPr>
          <a:lstStyle/>
          <a:p>
            <a:pPr algn="ctr"/>
            <a:r>
              <a:rPr lang="es-ES" sz="2400" b="1" dirty="0">
                <a:ln w="0"/>
                <a:solidFill>
                  <a:schemeClr val="bg1"/>
                </a:solidFill>
                <a:effectLst>
                  <a:outerShdw blurRad="38100" dist="19050" dir="2700000" algn="tl" rotWithShape="0">
                    <a:schemeClr val="dk1">
                      <a:alpha val="40000"/>
                    </a:schemeClr>
                  </a:outerShdw>
                </a:effectLst>
              </a:rPr>
              <a:t>Vivienda</a:t>
            </a:r>
            <a:endParaRPr lang="es-ES" sz="2400" b="1"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924637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A41089E-FA69-4C6C-8769-73661B9187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90694" y="2401793"/>
            <a:ext cx="4680000" cy="3058711"/>
          </a:xfrm>
          <a:prstGeom prst="rect">
            <a:avLst/>
          </a:prstGeom>
        </p:spPr>
      </p:pic>
      <p:pic>
        <p:nvPicPr>
          <p:cNvPr id="48"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19 Imagen">
            <a:extLst>
              <a:ext uri="{FF2B5EF4-FFF2-40B4-BE49-F238E27FC236}">
                <a16:creationId xmlns:a16="http://schemas.microsoft.com/office/drawing/2014/main" id="{B8A5B10A-7CCC-4F25-99AE-361D3FA5D96E}"/>
              </a:ext>
            </a:extLst>
          </p:cNvPr>
          <p:cNvPicPr>
            <a:picLocks/>
          </p:cNvPicPr>
          <p:nvPr/>
        </p:nvPicPr>
        <p:blipFill rotWithShape="1">
          <a:blip r:embed="rId5" cstate="print">
            <a:extLst>
              <a:ext uri="{28A0092B-C50C-407E-A947-70E740481C1C}">
                <a14:useLocalDpi xmlns:a14="http://schemas.microsoft.com/office/drawing/2010/main"/>
              </a:ext>
            </a:extLst>
          </a:blip>
          <a:srcRect/>
          <a:stretch/>
        </p:blipFill>
        <p:spPr>
          <a:xfrm>
            <a:off x="68445" y="115909"/>
            <a:ext cx="1948901" cy="5858288"/>
          </a:xfrm>
          <a:prstGeom prst="rect">
            <a:avLst/>
          </a:prstGeom>
          <a:ln>
            <a:solidFill>
              <a:schemeClr val="accent1"/>
            </a:solidFill>
          </a:ln>
          <a:effectLst>
            <a:outerShdw blurRad="292100" dist="139700" dir="2700000" algn="tl" rotWithShape="0">
              <a:srgbClr val="333333">
                <a:alpha val="65000"/>
              </a:srgbClr>
            </a:outerShdw>
          </a:effectLst>
        </p:spPr>
      </p:pic>
      <p:sp>
        <p:nvSpPr>
          <p:cNvPr id="20" name="Rectángulo 19">
            <a:extLst>
              <a:ext uri="{FF2B5EF4-FFF2-40B4-BE49-F238E27FC236}">
                <a16:creationId xmlns:a16="http://schemas.microsoft.com/office/drawing/2014/main" id="{BD59438D-E2DB-4151-AC9E-ABF296E2C4ED}"/>
              </a:ext>
            </a:extLst>
          </p:cNvPr>
          <p:cNvSpPr/>
          <p:nvPr/>
        </p:nvSpPr>
        <p:spPr>
          <a:xfrm>
            <a:off x="319444" y="662101"/>
            <a:ext cx="1697902" cy="707886"/>
          </a:xfrm>
          <a:prstGeom prst="rect">
            <a:avLst/>
          </a:prstGeom>
          <a:noFill/>
        </p:spPr>
        <p:txBody>
          <a:bodyPr wrap="none" lIns="91440" tIns="45720" rIns="91440" bIns="45720">
            <a:spAutoFit/>
          </a:bodyPr>
          <a:lstStyle/>
          <a:p>
            <a:pPr algn="ctr"/>
            <a:r>
              <a:rPr lang="es-ES" sz="4000" b="1" dirty="0">
                <a:ln w="0"/>
                <a:solidFill>
                  <a:srgbClr val="002060"/>
                </a:solidFill>
                <a:effectLst>
                  <a:outerShdw blurRad="38100" dist="19050" dir="2700000" algn="tl" rotWithShape="0">
                    <a:schemeClr val="dk1">
                      <a:alpha val="40000"/>
                    </a:schemeClr>
                  </a:outerShdw>
                </a:effectLst>
              </a:rPr>
              <a:t>Barrios</a:t>
            </a:r>
            <a:endParaRPr lang="es-ES" sz="4000" b="1" cap="none" spc="0" dirty="0">
              <a:ln w="0"/>
              <a:solidFill>
                <a:srgbClr val="002060"/>
              </a:solidFill>
              <a:effectLst>
                <a:outerShdw blurRad="38100" dist="19050" dir="2700000" algn="tl" rotWithShape="0">
                  <a:schemeClr val="dk1">
                    <a:alpha val="40000"/>
                  </a:schemeClr>
                </a:outerShdw>
              </a:effectLst>
            </a:endParaRPr>
          </a:p>
        </p:txBody>
      </p:sp>
      <p:sp>
        <p:nvSpPr>
          <p:cNvPr id="2" name="Rectángulo 1">
            <a:extLst>
              <a:ext uri="{FF2B5EF4-FFF2-40B4-BE49-F238E27FC236}">
                <a16:creationId xmlns:a16="http://schemas.microsoft.com/office/drawing/2014/main" id="{251455F5-F616-4338-8F93-0C947D93B938}"/>
              </a:ext>
            </a:extLst>
          </p:cNvPr>
          <p:cNvSpPr/>
          <p:nvPr/>
        </p:nvSpPr>
        <p:spPr>
          <a:xfrm>
            <a:off x="2709844" y="1241392"/>
            <a:ext cx="9321700" cy="1015663"/>
          </a:xfrm>
          <a:prstGeom prst="rect">
            <a:avLst/>
          </a:prstGeom>
        </p:spPr>
        <p:txBody>
          <a:bodyPr wrap="square">
            <a:spAutoFit/>
          </a:bodyPr>
          <a:lstStyle/>
          <a:p>
            <a:pPr algn="just">
              <a:spcAft>
                <a:spcPts val="600"/>
              </a:spcAft>
            </a:pPr>
            <a:r>
              <a:rPr lang="es-CL" sz="2000" b="1" dirty="0">
                <a:solidFill>
                  <a:schemeClr val="accent1">
                    <a:lumMod val="50000"/>
                  </a:schemeClr>
                </a:solidFill>
                <a:latin typeface="Calibri" panose="020F0502020204030204" pitchFamily="34" charset="0"/>
                <a:ea typeface="Times New Roman" panose="02020603050405020304" pitchFamily="18" charset="0"/>
                <a:cs typeface="Times New Roman" panose="02020603050405020304" pitchFamily="18" charset="0"/>
              </a:rPr>
              <a:t>Además se dio inicio a las obras del Llamado 28, cuya selección se realizó a fines del 2018, mediante el cual se seleccionaron 80 proyectos que totalizan 11.160 metros lineales, a través de una inversión de 2  mil millones de pesos.</a:t>
            </a:r>
            <a:endParaRPr lang="es-CL" sz="2000" b="1" dirty="0">
              <a:solidFill>
                <a:schemeClr val="accent1">
                  <a:lumMod val="50000"/>
                </a:schemeClr>
              </a:solidFill>
              <a:latin typeface="Calibri" panose="020F0502020204030204" pitchFamily="34" charset="0"/>
              <a:ea typeface="Cambria" panose="02040503050406030204" pitchFamily="18" charset="0"/>
              <a:cs typeface="Times New Roman" panose="02020603050405020304" pitchFamily="18" charset="0"/>
            </a:endParaRPr>
          </a:p>
        </p:txBody>
      </p:sp>
      <p:pic>
        <p:nvPicPr>
          <p:cNvPr id="7" name="Imagen 6">
            <a:extLst>
              <a:ext uri="{FF2B5EF4-FFF2-40B4-BE49-F238E27FC236}">
                <a16:creationId xmlns:a16="http://schemas.microsoft.com/office/drawing/2014/main" id="{BF2BFB16-B131-4C92-AB19-A8B417A6927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43555" y="2476193"/>
            <a:ext cx="4680000" cy="2909909"/>
          </a:xfrm>
          <a:prstGeom prst="rect">
            <a:avLst/>
          </a:prstGeom>
        </p:spPr>
      </p:pic>
      <p:sp>
        <p:nvSpPr>
          <p:cNvPr id="10" name="12 Rectángulo redondeado">
            <a:extLst>
              <a:ext uri="{FF2B5EF4-FFF2-40B4-BE49-F238E27FC236}">
                <a16:creationId xmlns:a16="http://schemas.microsoft.com/office/drawing/2014/main" id="{47204B60-5594-4A24-B6B0-BE49B3B2F71B}"/>
              </a:ext>
            </a:extLst>
          </p:cNvPr>
          <p:cNvSpPr/>
          <p:nvPr/>
        </p:nvSpPr>
        <p:spPr>
          <a:xfrm>
            <a:off x="3407482" y="115910"/>
            <a:ext cx="4155911" cy="707886"/>
          </a:xfrm>
          <a:prstGeom prst="roundRect">
            <a:avLst/>
          </a:prstGeom>
          <a:solidFill>
            <a:schemeClr val="tx1"/>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PROGRAMA  DE PAVIMENTOS PARTICIPATIVOS</a:t>
            </a:r>
          </a:p>
        </p:txBody>
      </p:sp>
    </p:spTree>
    <p:extLst>
      <p:ext uri="{BB962C8B-B14F-4D97-AF65-F5344CB8AC3E}">
        <p14:creationId xmlns:p14="http://schemas.microsoft.com/office/powerpoint/2010/main" val="18400984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19 Imagen">
            <a:extLst>
              <a:ext uri="{FF2B5EF4-FFF2-40B4-BE49-F238E27FC236}">
                <a16:creationId xmlns:a16="http://schemas.microsoft.com/office/drawing/2014/main" id="{B8A5B10A-7CCC-4F25-99AE-361D3FA5D96E}"/>
              </a:ext>
            </a:extLst>
          </p:cNvPr>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174104" y="115909"/>
            <a:ext cx="1988582" cy="6079990"/>
          </a:xfrm>
          <a:prstGeom prst="rect">
            <a:avLst/>
          </a:prstGeom>
          <a:ln>
            <a:solidFill>
              <a:schemeClr val="accent1"/>
            </a:solidFill>
          </a:ln>
          <a:effectLst>
            <a:outerShdw blurRad="292100" dist="139700" dir="2700000" algn="tl" rotWithShape="0">
              <a:srgbClr val="333333">
                <a:alpha val="65000"/>
              </a:srgbClr>
            </a:outerShdw>
          </a:effectLst>
        </p:spPr>
      </p:pic>
      <p:sp>
        <p:nvSpPr>
          <p:cNvPr id="20" name="Rectángulo 19">
            <a:extLst>
              <a:ext uri="{FF2B5EF4-FFF2-40B4-BE49-F238E27FC236}">
                <a16:creationId xmlns:a16="http://schemas.microsoft.com/office/drawing/2014/main" id="{BD59438D-E2DB-4151-AC9E-ABF296E2C4ED}"/>
              </a:ext>
            </a:extLst>
          </p:cNvPr>
          <p:cNvSpPr/>
          <p:nvPr/>
        </p:nvSpPr>
        <p:spPr>
          <a:xfrm>
            <a:off x="319444" y="662101"/>
            <a:ext cx="1697902" cy="707886"/>
          </a:xfrm>
          <a:prstGeom prst="rect">
            <a:avLst/>
          </a:prstGeom>
          <a:noFill/>
        </p:spPr>
        <p:txBody>
          <a:bodyPr wrap="none" lIns="91440" tIns="45720" rIns="91440" bIns="45720">
            <a:spAutoFit/>
          </a:bodyPr>
          <a:lstStyle/>
          <a:p>
            <a:pPr algn="ctr"/>
            <a:r>
              <a:rPr lang="es-ES" sz="4000" b="1" dirty="0">
                <a:ln w="0"/>
                <a:solidFill>
                  <a:srgbClr val="002060"/>
                </a:solidFill>
                <a:effectLst>
                  <a:outerShdw blurRad="38100" dist="19050" dir="2700000" algn="tl" rotWithShape="0">
                    <a:schemeClr val="dk1">
                      <a:alpha val="40000"/>
                    </a:schemeClr>
                  </a:outerShdw>
                </a:effectLst>
              </a:rPr>
              <a:t>Barrios</a:t>
            </a:r>
            <a:endParaRPr lang="es-ES" sz="4000" b="1" cap="none" spc="0" dirty="0">
              <a:ln w="0"/>
              <a:solidFill>
                <a:srgbClr val="002060"/>
              </a:solidFill>
              <a:effectLst>
                <a:outerShdw blurRad="38100" dist="19050" dir="2700000" algn="tl" rotWithShape="0">
                  <a:schemeClr val="dk1">
                    <a:alpha val="40000"/>
                  </a:schemeClr>
                </a:outerShdw>
              </a:effectLst>
            </a:endParaRPr>
          </a:p>
        </p:txBody>
      </p:sp>
      <p:sp>
        <p:nvSpPr>
          <p:cNvPr id="2" name="Rectángulo 1">
            <a:extLst>
              <a:ext uri="{FF2B5EF4-FFF2-40B4-BE49-F238E27FC236}">
                <a16:creationId xmlns:a16="http://schemas.microsoft.com/office/drawing/2014/main" id="{251455F5-F616-4338-8F93-0C947D93B938}"/>
              </a:ext>
            </a:extLst>
          </p:cNvPr>
          <p:cNvSpPr/>
          <p:nvPr/>
        </p:nvSpPr>
        <p:spPr>
          <a:xfrm>
            <a:off x="2709844" y="1241392"/>
            <a:ext cx="9321700" cy="1015663"/>
          </a:xfrm>
          <a:prstGeom prst="rect">
            <a:avLst/>
          </a:prstGeom>
        </p:spPr>
        <p:txBody>
          <a:bodyPr wrap="square">
            <a:spAutoFit/>
          </a:bodyPr>
          <a:lstStyle/>
          <a:p>
            <a:pPr algn="just">
              <a:spcAft>
                <a:spcPts val="600"/>
              </a:spcAft>
            </a:pPr>
            <a:r>
              <a:rPr lang="es-CL" sz="2000" b="1" dirty="0">
                <a:latin typeface="Calibri" panose="020F0502020204030204" pitchFamily="34" charset="0"/>
                <a:ea typeface="Times New Roman" panose="02020603050405020304" pitchFamily="18" charset="0"/>
                <a:cs typeface="Times New Roman" panose="02020603050405020304" pitchFamily="18" charset="0"/>
              </a:rPr>
              <a:t>El presente año se iniciarán las obras correspondientes al Llamado 29, mediante el cual se repavimentan 54 vías, una de ellas en Putre, equivalentes a 9.087 metros lineales, con una inversión de 2.087 millones de pesos. </a:t>
            </a:r>
            <a:endParaRPr lang="es-CL" sz="2000" b="1" dirty="0">
              <a:latin typeface="Calibri" panose="020F0502020204030204" pitchFamily="34" charset="0"/>
              <a:ea typeface="Cambria" panose="02040503050406030204" pitchFamily="18" charset="0"/>
              <a:cs typeface="Times New Roman" panose="02020603050405020304" pitchFamily="18" charset="0"/>
            </a:endParaRPr>
          </a:p>
        </p:txBody>
      </p:sp>
      <p:pic>
        <p:nvPicPr>
          <p:cNvPr id="5" name="Imagen 4">
            <a:extLst>
              <a:ext uri="{FF2B5EF4-FFF2-40B4-BE49-F238E27FC236}">
                <a16:creationId xmlns:a16="http://schemas.microsoft.com/office/drawing/2014/main" id="{B70A5CBC-035F-4266-B412-61D67CD8E779}"/>
              </a:ext>
            </a:extLst>
          </p:cNvPr>
          <p:cNvPicPr>
            <a:picLocks noChangeAspect="1"/>
          </p:cNvPicPr>
          <p:nvPr/>
        </p:nvPicPr>
        <p:blipFill>
          <a:blip r:embed="rId5"/>
          <a:stretch>
            <a:fillRect/>
          </a:stretch>
        </p:blipFill>
        <p:spPr>
          <a:xfrm>
            <a:off x="2694857" y="2257055"/>
            <a:ext cx="4428000" cy="3754687"/>
          </a:xfrm>
          <a:prstGeom prst="rect">
            <a:avLst/>
          </a:prstGeom>
        </p:spPr>
      </p:pic>
      <p:pic>
        <p:nvPicPr>
          <p:cNvPr id="6" name="Imagen 5">
            <a:extLst>
              <a:ext uri="{FF2B5EF4-FFF2-40B4-BE49-F238E27FC236}">
                <a16:creationId xmlns:a16="http://schemas.microsoft.com/office/drawing/2014/main" id="{0370F35C-26C8-4694-8F74-297B03E89DA8}"/>
              </a:ext>
            </a:extLst>
          </p:cNvPr>
          <p:cNvPicPr>
            <a:picLocks noChangeAspect="1"/>
          </p:cNvPicPr>
          <p:nvPr/>
        </p:nvPicPr>
        <p:blipFill>
          <a:blip r:embed="rId6"/>
          <a:stretch>
            <a:fillRect/>
          </a:stretch>
        </p:blipFill>
        <p:spPr>
          <a:xfrm>
            <a:off x="7283143" y="2184345"/>
            <a:ext cx="4428000" cy="4011554"/>
          </a:xfrm>
          <a:prstGeom prst="rect">
            <a:avLst/>
          </a:prstGeom>
        </p:spPr>
      </p:pic>
      <p:sp>
        <p:nvSpPr>
          <p:cNvPr id="10" name="12 Rectángulo redondeado">
            <a:extLst>
              <a:ext uri="{FF2B5EF4-FFF2-40B4-BE49-F238E27FC236}">
                <a16:creationId xmlns:a16="http://schemas.microsoft.com/office/drawing/2014/main" id="{459FC546-FBFC-43F1-A801-BB18FA3B2E9B}"/>
              </a:ext>
            </a:extLst>
          </p:cNvPr>
          <p:cNvSpPr/>
          <p:nvPr/>
        </p:nvSpPr>
        <p:spPr>
          <a:xfrm>
            <a:off x="3407482" y="115910"/>
            <a:ext cx="4155911" cy="707886"/>
          </a:xfrm>
          <a:prstGeom prst="roundRect">
            <a:avLst/>
          </a:prstGeom>
          <a:solidFill>
            <a:schemeClr val="tx1"/>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PROGRAMA  DE PAVIMENTOS PARTICIPATIVOS</a:t>
            </a:r>
          </a:p>
        </p:txBody>
      </p:sp>
    </p:spTree>
    <p:extLst>
      <p:ext uri="{BB962C8B-B14F-4D97-AF65-F5344CB8AC3E}">
        <p14:creationId xmlns:p14="http://schemas.microsoft.com/office/powerpoint/2010/main" val="35475027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uadroTexto 15">
            <a:extLst>
              <a:ext uri="{FF2B5EF4-FFF2-40B4-BE49-F238E27FC236}">
                <a16:creationId xmlns:a16="http://schemas.microsoft.com/office/drawing/2014/main" id="{EE07FFCC-8625-403F-BCBE-C5FAE7AAA47D}"/>
              </a:ext>
            </a:extLst>
          </p:cNvPr>
          <p:cNvSpPr txBox="1"/>
          <p:nvPr/>
        </p:nvSpPr>
        <p:spPr>
          <a:xfrm>
            <a:off x="2741112" y="1208663"/>
            <a:ext cx="9131444" cy="646331"/>
          </a:xfrm>
          <a:prstGeom prst="rect">
            <a:avLst/>
          </a:prstGeom>
          <a:noFill/>
        </p:spPr>
        <p:txBody>
          <a:bodyPr wrap="square" rtlCol="0">
            <a:spAutoFit/>
          </a:bodyPr>
          <a:lstStyle/>
          <a:p>
            <a:r>
              <a:rPr lang="es-CL" b="1" dirty="0"/>
              <a:t>La inversión en el Programa de Pavimentos Participativos desde que se creó la región, es la siguiente:</a:t>
            </a:r>
          </a:p>
        </p:txBody>
      </p:sp>
      <p:pic>
        <p:nvPicPr>
          <p:cNvPr id="19" name="19 Imagen">
            <a:extLst>
              <a:ext uri="{FF2B5EF4-FFF2-40B4-BE49-F238E27FC236}">
                <a16:creationId xmlns:a16="http://schemas.microsoft.com/office/drawing/2014/main" id="{B8A5B10A-7CCC-4F25-99AE-361D3FA5D96E}"/>
              </a:ext>
            </a:extLst>
          </p:cNvPr>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318844" y="115910"/>
            <a:ext cx="1727200" cy="5945257"/>
          </a:xfrm>
          <a:prstGeom prst="rect">
            <a:avLst/>
          </a:prstGeom>
          <a:ln>
            <a:solidFill>
              <a:schemeClr val="accent1"/>
            </a:solidFill>
          </a:ln>
          <a:effectLst>
            <a:outerShdw blurRad="292100" dist="139700" dir="2700000" algn="tl" rotWithShape="0">
              <a:srgbClr val="333333">
                <a:alpha val="65000"/>
              </a:srgbClr>
            </a:outerShdw>
          </a:effectLst>
        </p:spPr>
      </p:pic>
      <p:sp>
        <p:nvSpPr>
          <p:cNvPr id="20" name="Rectángulo 19">
            <a:extLst>
              <a:ext uri="{FF2B5EF4-FFF2-40B4-BE49-F238E27FC236}">
                <a16:creationId xmlns:a16="http://schemas.microsoft.com/office/drawing/2014/main" id="{BD59438D-E2DB-4151-AC9E-ABF296E2C4ED}"/>
              </a:ext>
            </a:extLst>
          </p:cNvPr>
          <p:cNvSpPr/>
          <p:nvPr/>
        </p:nvSpPr>
        <p:spPr>
          <a:xfrm>
            <a:off x="319444" y="662101"/>
            <a:ext cx="1697902" cy="707886"/>
          </a:xfrm>
          <a:prstGeom prst="rect">
            <a:avLst/>
          </a:prstGeom>
          <a:noFill/>
        </p:spPr>
        <p:txBody>
          <a:bodyPr wrap="none" lIns="91440" tIns="45720" rIns="91440" bIns="45720">
            <a:spAutoFit/>
          </a:bodyPr>
          <a:lstStyle/>
          <a:p>
            <a:pPr algn="ctr"/>
            <a:r>
              <a:rPr lang="es-ES" sz="4000" b="1" dirty="0">
                <a:ln w="0"/>
                <a:solidFill>
                  <a:srgbClr val="002060"/>
                </a:solidFill>
                <a:effectLst>
                  <a:outerShdw blurRad="38100" dist="19050" dir="2700000" algn="tl" rotWithShape="0">
                    <a:schemeClr val="dk1">
                      <a:alpha val="40000"/>
                    </a:schemeClr>
                  </a:outerShdw>
                </a:effectLst>
              </a:rPr>
              <a:t>Barrios</a:t>
            </a:r>
            <a:endParaRPr lang="es-ES" sz="4000" b="1" cap="none" spc="0" dirty="0">
              <a:ln w="0"/>
              <a:solidFill>
                <a:srgbClr val="002060"/>
              </a:solidFill>
              <a:effectLst>
                <a:outerShdw blurRad="38100" dist="19050" dir="2700000" algn="tl" rotWithShape="0">
                  <a:schemeClr val="dk1">
                    <a:alpha val="40000"/>
                  </a:schemeClr>
                </a:outerShdw>
              </a:effectLst>
            </a:endParaRPr>
          </a:p>
        </p:txBody>
      </p:sp>
      <p:pic>
        <p:nvPicPr>
          <p:cNvPr id="3" name="Imagen 2">
            <a:extLst>
              <a:ext uri="{FF2B5EF4-FFF2-40B4-BE49-F238E27FC236}">
                <a16:creationId xmlns:a16="http://schemas.microsoft.com/office/drawing/2014/main" id="{76A95437-6FBC-4950-88F7-728095341026}"/>
              </a:ext>
            </a:extLst>
          </p:cNvPr>
          <p:cNvPicPr>
            <a:picLocks noChangeAspect="1"/>
          </p:cNvPicPr>
          <p:nvPr/>
        </p:nvPicPr>
        <p:blipFill>
          <a:blip r:embed="rId5"/>
          <a:stretch>
            <a:fillRect/>
          </a:stretch>
        </p:blipFill>
        <p:spPr>
          <a:xfrm>
            <a:off x="2741112" y="1840093"/>
            <a:ext cx="8282504" cy="4221074"/>
          </a:xfrm>
          <a:prstGeom prst="rect">
            <a:avLst/>
          </a:prstGeom>
        </p:spPr>
      </p:pic>
      <p:sp>
        <p:nvSpPr>
          <p:cNvPr id="9" name="12 Rectángulo redondeado">
            <a:extLst>
              <a:ext uri="{FF2B5EF4-FFF2-40B4-BE49-F238E27FC236}">
                <a16:creationId xmlns:a16="http://schemas.microsoft.com/office/drawing/2014/main" id="{A22829C8-CCFF-46C9-BCFB-9475F20286B8}"/>
              </a:ext>
            </a:extLst>
          </p:cNvPr>
          <p:cNvSpPr/>
          <p:nvPr/>
        </p:nvSpPr>
        <p:spPr>
          <a:xfrm>
            <a:off x="3407482" y="115910"/>
            <a:ext cx="4155911" cy="707886"/>
          </a:xfrm>
          <a:prstGeom prst="roundRect">
            <a:avLst/>
          </a:prstGeom>
          <a:solidFill>
            <a:schemeClr val="tx1"/>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PROGRAMA  DE PAVIMENTOS PARTICIPATIVOS</a:t>
            </a:r>
          </a:p>
        </p:txBody>
      </p:sp>
    </p:spTree>
    <p:extLst>
      <p:ext uri="{BB962C8B-B14F-4D97-AF65-F5344CB8AC3E}">
        <p14:creationId xmlns:p14="http://schemas.microsoft.com/office/powerpoint/2010/main" val="18399130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Imagen 14">
            <a:extLst>
              <a:ext uri="{FF2B5EF4-FFF2-40B4-BE49-F238E27FC236}">
                <a16:creationId xmlns:a16="http://schemas.microsoft.com/office/drawing/2014/main" id="{9BE3F565-6939-4B93-A83B-813C67C64FCE}"/>
              </a:ext>
            </a:extLst>
          </p:cNvPr>
          <p:cNvPicPr/>
          <p:nvPr/>
        </p:nvPicPr>
        <p:blipFill>
          <a:blip r:embed="rId4" cstate="email">
            <a:extLst>
              <a:ext uri="{28A0092B-C50C-407E-A947-70E740481C1C}">
                <a14:useLocalDpi xmlns:a14="http://schemas.microsoft.com/office/drawing/2010/main"/>
              </a:ext>
            </a:extLst>
          </a:blip>
          <a:stretch>
            <a:fillRect/>
          </a:stretch>
        </p:blipFill>
        <p:spPr>
          <a:xfrm>
            <a:off x="3182410" y="217997"/>
            <a:ext cx="1767198" cy="1293881"/>
          </a:xfrm>
          <a:prstGeom prst="rect">
            <a:avLst/>
          </a:prstGeom>
        </p:spPr>
      </p:pic>
      <p:pic>
        <p:nvPicPr>
          <p:cNvPr id="16" name="Imagen 15">
            <a:extLst>
              <a:ext uri="{FF2B5EF4-FFF2-40B4-BE49-F238E27FC236}">
                <a16:creationId xmlns:a16="http://schemas.microsoft.com/office/drawing/2014/main" id="{50E96E63-09C5-4C8A-ABE1-D24374500B8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176775" y="339450"/>
            <a:ext cx="1403878" cy="888460"/>
          </a:xfrm>
          <a:prstGeom prst="rect">
            <a:avLst/>
          </a:prstGeom>
        </p:spPr>
      </p:pic>
      <p:pic>
        <p:nvPicPr>
          <p:cNvPr id="23" name="19 Imagen">
            <a:extLst>
              <a:ext uri="{FF2B5EF4-FFF2-40B4-BE49-F238E27FC236}">
                <a16:creationId xmlns:a16="http://schemas.microsoft.com/office/drawing/2014/main" id="{DC760210-B21B-4AEA-8CCE-8F8423A7A15A}"/>
              </a:ext>
            </a:extLst>
          </p:cNvPr>
          <p:cNvPicPr>
            <a:picLocks/>
          </p:cNvPicPr>
          <p:nvPr/>
        </p:nvPicPr>
        <p:blipFill rotWithShape="1">
          <a:blip r:embed="rId6" cstate="print">
            <a:extLst>
              <a:ext uri="{28A0092B-C50C-407E-A947-70E740481C1C}">
                <a14:useLocalDpi xmlns:a14="http://schemas.microsoft.com/office/drawing/2010/main"/>
              </a:ext>
            </a:extLst>
          </a:blip>
          <a:srcRect/>
          <a:stretch/>
        </p:blipFill>
        <p:spPr>
          <a:xfrm>
            <a:off x="68445" y="115909"/>
            <a:ext cx="2263246" cy="5840754"/>
          </a:xfrm>
          <a:prstGeom prst="rect">
            <a:avLst/>
          </a:prstGeom>
          <a:ln>
            <a:solidFill>
              <a:schemeClr val="accent1"/>
            </a:solidFill>
          </a:ln>
          <a:effectLst>
            <a:outerShdw blurRad="292100" dist="139700" dir="2700000" algn="tl" rotWithShape="0">
              <a:srgbClr val="333333">
                <a:alpha val="65000"/>
              </a:srgbClr>
            </a:outerShdw>
          </a:effectLst>
        </p:spPr>
      </p:pic>
      <p:sp>
        <p:nvSpPr>
          <p:cNvPr id="24" name="Rectángulo 23">
            <a:extLst>
              <a:ext uri="{FF2B5EF4-FFF2-40B4-BE49-F238E27FC236}">
                <a16:creationId xmlns:a16="http://schemas.microsoft.com/office/drawing/2014/main" id="{6D07372A-EDDE-46B7-835D-DC9150639734}"/>
              </a:ext>
            </a:extLst>
          </p:cNvPr>
          <p:cNvSpPr/>
          <p:nvPr/>
        </p:nvSpPr>
        <p:spPr>
          <a:xfrm>
            <a:off x="319444" y="662101"/>
            <a:ext cx="1697902" cy="707886"/>
          </a:xfrm>
          <a:prstGeom prst="rect">
            <a:avLst/>
          </a:prstGeom>
          <a:noFill/>
        </p:spPr>
        <p:txBody>
          <a:bodyPr wrap="none" lIns="91440" tIns="45720" rIns="91440" bIns="45720">
            <a:spAutoFit/>
          </a:bodyPr>
          <a:lstStyle/>
          <a:p>
            <a:pPr algn="ctr"/>
            <a:r>
              <a:rPr lang="es-ES" sz="4000" b="1" dirty="0">
                <a:ln w="0"/>
                <a:solidFill>
                  <a:srgbClr val="002060"/>
                </a:solidFill>
                <a:effectLst>
                  <a:outerShdw blurRad="38100" dist="19050" dir="2700000" algn="tl" rotWithShape="0">
                    <a:schemeClr val="dk1">
                      <a:alpha val="40000"/>
                    </a:schemeClr>
                  </a:outerShdw>
                </a:effectLst>
              </a:rPr>
              <a:t>Barrios</a:t>
            </a:r>
            <a:endParaRPr lang="es-ES" sz="4000" b="1" cap="none" spc="0" dirty="0">
              <a:ln w="0"/>
              <a:solidFill>
                <a:srgbClr val="002060"/>
              </a:solidFill>
              <a:effectLst>
                <a:outerShdw blurRad="38100" dist="19050" dir="2700000" algn="tl" rotWithShape="0">
                  <a:schemeClr val="dk1">
                    <a:alpha val="40000"/>
                  </a:schemeClr>
                </a:outerShdw>
              </a:effectLst>
            </a:endParaRPr>
          </a:p>
        </p:txBody>
      </p:sp>
      <p:sp>
        <p:nvSpPr>
          <p:cNvPr id="26" name="12 Rectángulo redondeado">
            <a:extLst>
              <a:ext uri="{FF2B5EF4-FFF2-40B4-BE49-F238E27FC236}">
                <a16:creationId xmlns:a16="http://schemas.microsoft.com/office/drawing/2014/main" id="{F4DE0A5D-9989-4777-9D31-FEEC205C3390}"/>
              </a:ext>
            </a:extLst>
          </p:cNvPr>
          <p:cNvSpPr/>
          <p:nvPr/>
        </p:nvSpPr>
        <p:spPr>
          <a:xfrm>
            <a:off x="5073753" y="418582"/>
            <a:ext cx="2462406" cy="683308"/>
          </a:xfrm>
          <a:prstGeom prst="roundRect">
            <a:avLst/>
          </a:prstGeom>
          <a:solidFill>
            <a:schemeClr val="accent2"/>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1600" b="1" dirty="0">
                <a:solidFill>
                  <a:schemeClr val="bg1"/>
                </a:solidFill>
              </a:rPr>
              <a:t>PROGRAMA  PARA PEQUEÑAS LOCALIDADES</a:t>
            </a:r>
          </a:p>
        </p:txBody>
      </p:sp>
      <p:sp>
        <p:nvSpPr>
          <p:cNvPr id="2" name="Rectángulo 1">
            <a:extLst>
              <a:ext uri="{FF2B5EF4-FFF2-40B4-BE49-F238E27FC236}">
                <a16:creationId xmlns:a16="http://schemas.microsoft.com/office/drawing/2014/main" id="{BA4F3BA3-5E63-4AFD-B212-1811CF388F30}"/>
              </a:ext>
            </a:extLst>
          </p:cNvPr>
          <p:cNvSpPr/>
          <p:nvPr/>
        </p:nvSpPr>
        <p:spPr>
          <a:xfrm>
            <a:off x="2724150" y="1836316"/>
            <a:ext cx="9302058" cy="1400383"/>
          </a:xfrm>
          <a:prstGeom prst="rect">
            <a:avLst/>
          </a:prstGeom>
        </p:spPr>
        <p:txBody>
          <a:bodyPr wrap="square">
            <a:spAutoFit/>
          </a:bodyPr>
          <a:lstStyle/>
          <a:p>
            <a:pPr algn="just" fontAlgn="base" hangingPunct="0">
              <a:spcAft>
                <a:spcPts val="600"/>
              </a:spcAft>
            </a:pPr>
            <a:r>
              <a:rPr lang="es-CL" sz="1600" b="1" dirty="0">
                <a:latin typeface="Calibri" panose="020F0502020204030204" pitchFamily="34" charset="0"/>
                <a:ea typeface="Times New Roman" panose="02020603050405020304" pitchFamily="18" charset="0"/>
                <a:cs typeface="Times New Roman" panose="02020603050405020304" pitchFamily="18" charset="0"/>
              </a:rPr>
              <a:t>Este Programa tiene por objeto contribuir, mediante la ejecución e implementación de un plan de desarrollo de la localidad, a mejorar la calidad de vida de los habitantes y potenciar el desarrollo de localidades que presentan déficit urbano y habitacional.</a:t>
            </a:r>
            <a:endParaRPr lang="es-CL" sz="1600" b="1" dirty="0">
              <a:latin typeface="Calibri" panose="020F0502020204030204" pitchFamily="34" charset="0"/>
              <a:ea typeface="Cambria" panose="02040503050406030204" pitchFamily="18" charset="0"/>
              <a:cs typeface="Times New Roman" panose="02020603050405020304" pitchFamily="18" charset="0"/>
            </a:endParaRPr>
          </a:p>
          <a:p>
            <a:pPr algn="just" fontAlgn="base" hangingPunct="0">
              <a:spcAft>
                <a:spcPts val="600"/>
              </a:spcAft>
            </a:pPr>
            <a:r>
              <a:rPr lang="es-CL" sz="1600"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El año 2018 se seleccionó a la localidad de Putre, y actualmente el programa se encuentra en etapa de elaboración del plan de desarrollo.</a:t>
            </a:r>
            <a:endParaRPr lang="es-CL" sz="1600" b="1" dirty="0">
              <a:solidFill>
                <a:srgbClr val="C00000"/>
              </a:solidFill>
              <a:latin typeface="Calibri" panose="020F0502020204030204" pitchFamily="34" charset="0"/>
              <a:ea typeface="Cambria" panose="02040503050406030204" pitchFamily="18" charset="0"/>
              <a:cs typeface="Times New Roman" panose="02020603050405020304" pitchFamily="18" charset="0"/>
            </a:endParaRPr>
          </a:p>
        </p:txBody>
      </p:sp>
      <p:pic>
        <p:nvPicPr>
          <p:cNvPr id="28" name="Imagen 27">
            <a:extLst>
              <a:ext uri="{FF2B5EF4-FFF2-40B4-BE49-F238E27FC236}">
                <a16:creationId xmlns:a16="http://schemas.microsoft.com/office/drawing/2014/main" id="{094FF405-6325-4589-B251-6A85FC7F898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724114" y="3429000"/>
            <a:ext cx="9234508" cy="2668764"/>
          </a:xfrm>
          <a:prstGeom prst="rect">
            <a:avLst/>
          </a:prstGeom>
        </p:spPr>
      </p:pic>
      <p:sp>
        <p:nvSpPr>
          <p:cNvPr id="29" name="Elipse 28">
            <a:extLst>
              <a:ext uri="{FF2B5EF4-FFF2-40B4-BE49-F238E27FC236}">
                <a16:creationId xmlns:a16="http://schemas.microsoft.com/office/drawing/2014/main" id="{53F5F133-C97A-4FAD-BC8C-3BB1BE25C624}"/>
              </a:ext>
            </a:extLst>
          </p:cNvPr>
          <p:cNvSpPr/>
          <p:nvPr/>
        </p:nvSpPr>
        <p:spPr>
          <a:xfrm>
            <a:off x="6194063" y="3603154"/>
            <a:ext cx="1765520" cy="1750836"/>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Tree>
    <p:extLst>
      <p:ext uri="{BB962C8B-B14F-4D97-AF65-F5344CB8AC3E}">
        <p14:creationId xmlns:p14="http://schemas.microsoft.com/office/powerpoint/2010/main" val="1501712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19 Imagen">
            <a:extLst>
              <a:ext uri="{FF2B5EF4-FFF2-40B4-BE49-F238E27FC236}">
                <a16:creationId xmlns:a16="http://schemas.microsoft.com/office/drawing/2014/main" id="{DC760210-B21B-4AEA-8CCE-8F8423A7A15A}"/>
              </a:ext>
            </a:extLst>
          </p:cNvPr>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68445" y="115909"/>
            <a:ext cx="2316124" cy="5930234"/>
          </a:xfrm>
          <a:prstGeom prst="rect">
            <a:avLst/>
          </a:prstGeom>
          <a:ln>
            <a:solidFill>
              <a:schemeClr val="accent1"/>
            </a:solidFill>
          </a:ln>
          <a:effectLst>
            <a:outerShdw blurRad="292100" dist="139700" dir="2700000" algn="tl" rotWithShape="0">
              <a:srgbClr val="333333">
                <a:alpha val="65000"/>
              </a:srgbClr>
            </a:outerShdw>
          </a:effectLst>
        </p:spPr>
      </p:pic>
      <p:sp>
        <p:nvSpPr>
          <p:cNvPr id="24" name="Rectángulo 23">
            <a:extLst>
              <a:ext uri="{FF2B5EF4-FFF2-40B4-BE49-F238E27FC236}">
                <a16:creationId xmlns:a16="http://schemas.microsoft.com/office/drawing/2014/main" id="{6D07372A-EDDE-46B7-835D-DC9150639734}"/>
              </a:ext>
            </a:extLst>
          </p:cNvPr>
          <p:cNvSpPr/>
          <p:nvPr/>
        </p:nvSpPr>
        <p:spPr>
          <a:xfrm>
            <a:off x="319444" y="662101"/>
            <a:ext cx="1697902" cy="707886"/>
          </a:xfrm>
          <a:prstGeom prst="rect">
            <a:avLst/>
          </a:prstGeom>
          <a:noFill/>
        </p:spPr>
        <p:txBody>
          <a:bodyPr wrap="none" lIns="91440" tIns="45720" rIns="91440" bIns="45720">
            <a:spAutoFit/>
          </a:bodyPr>
          <a:lstStyle/>
          <a:p>
            <a:pPr algn="ctr"/>
            <a:r>
              <a:rPr lang="es-ES" sz="4000" b="1" dirty="0">
                <a:ln w="0"/>
                <a:solidFill>
                  <a:srgbClr val="002060"/>
                </a:solidFill>
                <a:effectLst>
                  <a:outerShdw blurRad="38100" dist="19050" dir="2700000" algn="tl" rotWithShape="0">
                    <a:schemeClr val="dk1">
                      <a:alpha val="40000"/>
                    </a:schemeClr>
                  </a:outerShdw>
                </a:effectLst>
              </a:rPr>
              <a:t>Barrios</a:t>
            </a:r>
            <a:endParaRPr lang="es-ES" sz="4000" b="1" cap="none" spc="0" dirty="0">
              <a:ln w="0"/>
              <a:solidFill>
                <a:srgbClr val="002060"/>
              </a:solidFill>
              <a:effectLst>
                <a:outerShdw blurRad="38100" dist="19050" dir="2700000" algn="tl" rotWithShape="0">
                  <a:schemeClr val="dk1">
                    <a:alpha val="40000"/>
                  </a:schemeClr>
                </a:outerShdw>
              </a:effectLst>
            </a:endParaRPr>
          </a:p>
        </p:txBody>
      </p:sp>
      <p:pic>
        <p:nvPicPr>
          <p:cNvPr id="28" name="Imagen 27">
            <a:extLst>
              <a:ext uri="{FF2B5EF4-FFF2-40B4-BE49-F238E27FC236}">
                <a16:creationId xmlns:a16="http://schemas.microsoft.com/office/drawing/2014/main" id="{6414CAAB-153A-4813-9846-19B599A12CBE}"/>
              </a:ext>
            </a:extLst>
          </p:cNvPr>
          <p:cNvPicPr/>
          <p:nvPr/>
        </p:nvPicPr>
        <p:blipFill>
          <a:blip r:embed="rId5" cstate="email">
            <a:extLst>
              <a:ext uri="{28A0092B-C50C-407E-A947-70E740481C1C}">
                <a14:useLocalDpi xmlns:a14="http://schemas.microsoft.com/office/drawing/2010/main"/>
              </a:ext>
            </a:extLst>
          </a:blip>
          <a:stretch>
            <a:fillRect/>
          </a:stretch>
        </p:blipFill>
        <p:spPr>
          <a:xfrm>
            <a:off x="3182410" y="217997"/>
            <a:ext cx="1767198" cy="1293881"/>
          </a:xfrm>
          <a:prstGeom prst="rect">
            <a:avLst/>
          </a:prstGeom>
        </p:spPr>
      </p:pic>
      <p:sp>
        <p:nvSpPr>
          <p:cNvPr id="2" name="Rectángulo 1">
            <a:extLst>
              <a:ext uri="{FF2B5EF4-FFF2-40B4-BE49-F238E27FC236}">
                <a16:creationId xmlns:a16="http://schemas.microsoft.com/office/drawing/2014/main" id="{D808AD53-C322-4318-9A27-48D1B7E01573}"/>
              </a:ext>
            </a:extLst>
          </p:cNvPr>
          <p:cNvSpPr/>
          <p:nvPr/>
        </p:nvSpPr>
        <p:spPr>
          <a:xfrm>
            <a:off x="2838450" y="1710035"/>
            <a:ext cx="9187758" cy="1277273"/>
          </a:xfrm>
          <a:prstGeom prst="rect">
            <a:avLst/>
          </a:prstGeom>
        </p:spPr>
        <p:txBody>
          <a:bodyPr wrap="square">
            <a:spAutoFit/>
          </a:bodyPr>
          <a:lstStyle/>
          <a:p>
            <a:pPr algn="just" fontAlgn="base" hangingPunct="0">
              <a:spcAft>
                <a:spcPts val="600"/>
              </a:spcAft>
            </a:pPr>
            <a:r>
              <a:rPr lang="es-CL" b="1" dirty="0">
                <a:latin typeface="Calibri" panose="020F0502020204030204" pitchFamily="34" charset="0"/>
                <a:ea typeface="Times New Roman" panose="02020603050405020304" pitchFamily="18" charset="0"/>
                <a:cs typeface="Times New Roman" panose="02020603050405020304" pitchFamily="18" charset="0"/>
              </a:rPr>
              <a:t>Para el 2020 se cuenta con recursos sectoriales para iniciar el proyecto de “Conservación de vías de Putre, I Etapa”, considerando las calles Circunvalación y Teniente del Campo.</a:t>
            </a:r>
          </a:p>
          <a:p>
            <a:pPr algn="just" fontAlgn="base" hangingPunct="0">
              <a:spcAft>
                <a:spcPts val="600"/>
              </a:spcAft>
            </a:pPr>
            <a:r>
              <a:rPr lang="es-CL" b="1" dirty="0">
                <a:latin typeface="Calibri" panose="020F0502020204030204" pitchFamily="34" charset="0"/>
                <a:ea typeface="Times New Roman" panose="02020603050405020304" pitchFamily="18" charset="0"/>
                <a:cs typeface="Times New Roman" panose="02020603050405020304" pitchFamily="18" charset="0"/>
              </a:rPr>
              <a:t> Para el 2021 se solicitarán recursos para el diseño de un espacio público, en el denominado “Centro Cívico”.</a:t>
            </a:r>
            <a:endParaRPr lang="es-CL" b="1" dirty="0">
              <a:latin typeface="Calibri" panose="020F0502020204030204" pitchFamily="34" charset="0"/>
              <a:ea typeface="Cambria" panose="02040503050406030204" pitchFamily="18" charset="0"/>
              <a:cs typeface="Times New Roman" panose="02020603050405020304" pitchFamily="18" charset="0"/>
            </a:endParaRPr>
          </a:p>
        </p:txBody>
      </p:sp>
      <p:pic>
        <p:nvPicPr>
          <p:cNvPr id="34" name="Imagen 33">
            <a:extLst>
              <a:ext uri="{FF2B5EF4-FFF2-40B4-BE49-F238E27FC236}">
                <a16:creationId xmlns:a16="http://schemas.microsoft.com/office/drawing/2014/main" id="{5F481DCF-6ADD-4CB5-B6A2-2BB2D137E43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913458" y="4072464"/>
            <a:ext cx="3107025" cy="1973679"/>
          </a:xfrm>
          <a:prstGeom prst="rect">
            <a:avLst/>
          </a:prstGeom>
          <a:ln>
            <a:solidFill>
              <a:schemeClr val="accent1"/>
            </a:solidFill>
          </a:ln>
          <a:effectLst>
            <a:outerShdw blurRad="292100" dist="139700" dir="2700000" algn="tl" rotWithShape="0">
              <a:srgbClr val="333333">
                <a:alpha val="65000"/>
              </a:srgbClr>
            </a:outerShdw>
          </a:effectLst>
        </p:spPr>
      </p:pic>
      <p:pic>
        <p:nvPicPr>
          <p:cNvPr id="32" name="Picture 2">
            <a:extLst>
              <a:ext uri="{FF2B5EF4-FFF2-40B4-BE49-F238E27FC236}">
                <a16:creationId xmlns:a16="http://schemas.microsoft.com/office/drawing/2014/main" id="{BDDCE5AB-00BC-4982-8CC7-9ED7F9614315}"/>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9977550" y="2795191"/>
            <a:ext cx="2048658" cy="1124042"/>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3" name="Picture 4">
            <a:extLst>
              <a:ext uri="{FF2B5EF4-FFF2-40B4-BE49-F238E27FC236}">
                <a16:creationId xmlns:a16="http://schemas.microsoft.com/office/drawing/2014/main" id="{969CAA8C-3DDD-42B5-B279-A77A141BD317}"/>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7720974" y="2795191"/>
            <a:ext cx="2048658" cy="1124042"/>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 name="Imagen 3">
            <a:extLst>
              <a:ext uri="{FF2B5EF4-FFF2-40B4-BE49-F238E27FC236}">
                <a16:creationId xmlns:a16="http://schemas.microsoft.com/office/drawing/2014/main" id="{75BC1B21-714B-42A5-8913-B976D2B425A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357154" y="2987308"/>
            <a:ext cx="3583719" cy="3022611"/>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p:spPr>
      </p:pic>
      <p:sp>
        <p:nvSpPr>
          <p:cNvPr id="14" name="12 Rectángulo redondeado">
            <a:extLst>
              <a:ext uri="{FF2B5EF4-FFF2-40B4-BE49-F238E27FC236}">
                <a16:creationId xmlns:a16="http://schemas.microsoft.com/office/drawing/2014/main" id="{8357DC7B-83B4-4B91-BE4F-8924D0026B43}"/>
              </a:ext>
            </a:extLst>
          </p:cNvPr>
          <p:cNvSpPr/>
          <p:nvPr/>
        </p:nvSpPr>
        <p:spPr>
          <a:xfrm>
            <a:off x="5073753" y="418582"/>
            <a:ext cx="2462406" cy="683308"/>
          </a:xfrm>
          <a:prstGeom prst="roundRect">
            <a:avLst/>
          </a:prstGeom>
          <a:solidFill>
            <a:schemeClr val="accent2"/>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1600" b="1" dirty="0">
                <a:solidFill>
                  <a:schemeClr val="bg1"/>
                </a:solidFill>
              </a:rPr>
              <a:t>PROGRAMA  PARA PEQUEÑAS LOCALIDADES</a:t>
            </a:r>
          </a:p>
        </p:txBody>
      </p:sp>
    </p:spTree>
    <p:extLst>
      <p:ext uri="{BB962C8B-B14F-4D97-AF65-F5344CB8AC3E}">
        <p14:creationId xmlns:p14="http://schemas.microsoft.com/office/powerpoint/2010/main" val="21957111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516A250-3CAD-4429-9BBB-F9887E81F96E}"/>
              </a:ext>
            </a:extLst>
          </p:cNvPr>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79300" y="115909"/>
            <a:ext cx="2274807" cy="6023634"/>
          </a:xfrm>
          <a:prstGeom prst="rect">
            <a:avLst/>
          </a:prstGeom>
          <a:ln>
            <a:solidFill>
              <a:schemeClr val="accent1"/>
            </a:solidFill>
          </a:ln>
          <a:effectLst>
            <a:outerShdw blurRad="292100" dist="139700" dir="2700000" algn="tl" rotWithShape="0">
              <a:srgbClr val="333333">
                <a:alpha val="65000"/>
              </a:srgbClr>
            </a:outerShdw>
          </a:effectLst>
        </p:spPr>
      </p:pic>
      <p:pic>
        <p:nvPicPr>
          <p:cNvPr id="48"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ctángulo 32">
            <a:extLst>
              <a:ext uri="{FF2B5EF4-FFF2-40B4-BE49-F238E27FC236}">
                <a16:creationId xmlns:a16="http://schemas.microsoft.com/office/drawing/2014/main" id="{240A62E7-2F8C-4714-9CC6-2515D0AB5FD4}"/>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28" name="12 Rectángulo redondeado">
            <a:extLst>
              <a:ext uri="{FF2B5EF4-FFF2-40B4-BE49-F238E27FC236}">
                <a16:creationId xmlns:a16="http://schemas.microsoft.com/office/drawing/2014/main" id="{F4C2741B-A8B7-45BB-A370-047AA78F16B4}"/>
              </a:ext>
            </a:extLst>
          </p:cNvPr>
          <p:cNvSpPr/>
          <p:nvPr/>
        </p:nvSpPr>
        <p:spPr>
          <a:xfrm>
            <a:off x="2842630" y="115909"/>
            <a:ext cx="3074844" cy="556234"/>
          </a:xfrm>
          <a:prstGeom prst="roundRect">
            <a:avLst/>
          </a:prstGeom>
          <a:solidFill>
            <a:srgbClr val="C0000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PARQUES URBANOS</a:t>
            </a:r>
          </a:p>
        </p:txBody>
      </p:sp>
      <p:sp>
        <p:nvSpPr>
          <p:cNvPr id="2" name="Rectángulo 1">
            <a:extLst>
              <a:ext uri="{FF2B5EF4-FFF2-40B4-BE49-F238E27FC236}">
                <a16:creationId xmlns:a16="http://schemas.microsoft.com/office/drawing/2014/main" id="{7183FBE0-4D90-461B-8981-68BFB811D019}"/>
              </a:ext>
            </a:extLst>
          </p:cNvPr>
          <p:cNvSpPr/>
          <p:nvPr/>
        </p:nvSpPr>
        <p:spPr>
          <a:xfrm>
            <a:off x="2842630" y="1223486"/>
            <a:ext cx="9120770" cy="923330"/>
          </a:xfrm>
          <a:prstGeom prst="rect">
            <a:avLst/>
          </a:prstGeom>
        </p:spPr>
        <p:txBody>
          <a:bodyPr wrap="square">
            <a:spAutoFit/>
          </a:bodyPr>
          <a:lstStyle/>
          <a:p>
            <a:pPr algn="just" fontAlgn="base" hangingPunct="0">
              <a:spcAft>
                <a:spcPts val="600"/>
              </a:spcAft>
            </a:pPr>
            <a:r>
              <a:rPr lang="es-CL"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Con recursos del FNDR se ejecuta el </a:t>
            </a:r>
            <a:r>
              <a:rPr 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proyecto “Construcción Parque Punta Norte, segunda etapa, Lote 8, Arica”</a:t>
            </a:r>
            <a:r>
              <a:rPr lang="es-CL"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con una inversión de </a:t>
            </a:r>
            <a:r>
              <a:rPr 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2.015 millones de pesos</a:t>
            </a:r>
            <a:r>
              <a:rPr lang="es-CL"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Proyecto complementario a la primera etapa, la cual fue ejecutada con recursos sectoriales.</a:t>
            </a:r>
            <a:endParaRPr lang="es-CL" b="1" dirty="0">
              <a:latin typeface="Calibri" panose="020F0502020204030204" pitchFamily="34" charset="0"/>
              <a:ea typeface="Cambria" panose="02040503050406030204" pitchFamily="18" charset="0"/>
              <a:cs typeface="Times New Roman" panose="02020603050405020304" pitchFamily="18" charset="0"/>
            </a:endParaRPr>
          </a:p>
        </p:txBody>
      </p:sp>
      <p:pic>
        <p:nvPicPr>
          <p:cNvPr id="31" name="Imagen 4" descr="LAMINA 3 EMPLAZAMIENTO.pdf">
            <a:extLst>
              <a:ext uri="{FF2B5EF4-FFF2-40B4-BE49-F238E27FC236}">
                <a16:creationId xmlns:a16="http://schemas.microsoft.com/office/drawing/2014/main" id="{F09120EA-FBCB-49E2-B0D8-7C978A7B2BB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42630" y="2307743"/>
            <a:ext cx="86550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12 Rectángulo">
            <a:extLst>
              <a:ext uri="{FF2B5EF4-FFF2-40B4-BE49-F238E27FC236}">
                <a16:creationId xmlns:a16="http://schemas.microsoft.com/office/drawing/2014/main" id="{4A784D66-61C2-4092-96E2-B3E08A08FE98}"/>
              </a:ext>
            </a:extLst>
          </p:cNvPr>
          <p:cNvSpPr/>
          <p:nvPr/>
        </p:nvSpPr>
        <p:spPr>
          <a:xfrm>
            <a:off x="6033505" y="2425218"/>
            <a:ext cx="2736850" cy="1081087"/>
          </a:xfrm>
          <a:prstGeom prst="rect">
            <a:avLst/>
          </a:prstGeom>
          <a:noFill/>
          <a:ln w="25400" cmpd="sng">
            <a:solidFill>
              <a:schemeClr val="accent2">
                <a:lumMod val="75000"/>
              </a:schemeClr>
            </a:solidFill>
            <a:prstDash val="dashDot"/>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cxnSp>
        <p:nvCxnSpPr>
          <p:cNvPr id="34" name="15 Conector recto de flecha">
            <a:extLst>
              <a:ext uri="{FF2B5EF4-FFF2-40B4-BE49-F238E27FC236}">
                <a16:creationId xmlns:a16="http://schemas.microsoft.com/office/drawing/2014/main" id="{7FA8F962-D135-4393-B038-EC1A06963A84}"/>
              </a:ext>
            </a:extLst>
          </p:cNvPr>
          <p:cNvCxnSpPr>
            <a:cxnSpLocks/>
          </p:cNvCxnSpPr>
          <p:nvPr/>
        </p:nvCxnSpPr>
        <p:spPr>
          <a:xfrm flipH="1">
            <a:off x="7413043" y="3623780"/>
            <a:ext cx="1" cy="51007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35" name="Picture 6" descr="\\S-SERVIU-ARICA\TecnicoSeremiServiu\ANTEPROYECTO LOTE 8 PARQUE PUNTA NORTE\2DA ENTREGA ARQUITECTURA\RENDER\Vista paralela.jpg">
            <a:extLst>
              <a:ext uri="{FF2B5EF4-FFF2-40B4-BE49-F238E27FC236}">
                <a16:creationId xmlns:a16="http://schemas.microsoft.com/office/drawing/2014/main" id="{84F7AF3F-A77B-4190-BDEA-9948AFA8433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12456" y="3720618"/>
            <a:ext cx="8915400" cy="2101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4 Rectángulo">
            <a:extLst>
              <a:ext uri="{FF2B5EF4-FFF2-40B4-BE49-F238E27FC236}">
                <a16:creationId xmlns:a16="http://schemas.microsoft.com/office/drawing/2014/main" id="{4E0E43F0-AAD0-4248-84CD-D82CCC0D8BA9}"/>
              </a:ext>
            </a:extLst>
          </p:cNvPr>
          <p:cNvSpPr/>
          <p:nvPr/>
        </p:nvSpPr>
        <p:spPr>
          <a:xfrm>
            <a:off x="6405979" y="582772"/>
            <a:ext cx="2463702" cy="369887"/>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eaLnBrk="1" hangingPunct="1">
              <a:defRPr/>
            </a:pPr>
            <a:r>
              <a:rPr lang="es-CL" b="1" dirty="0">
                <a:effectLst>
                  <a:outerShdw blurRad="38100" dist="38100" dir="2700000" algn="tl">
                    <a:srgbClr val="000000">
                      <a:alpha val="43137"/>
                    </a:srgbClr>
                  </a:outerShdw>
                </a:effectLst>
                <a:sym typeface="Verdana Bold"/>
              </a:rPr>
              <a:t>LOTE </a:t>
            </a:r>
            <a:r>
              <a:rPr lang="es-CL" b="1">
                <a:effectLst>
                  <a:outerShdw blurRad="38100" dist="38100" dir="2700000" algn="tl">
                    <a:srgbClr val="000000">
                      <a:alpha val="43137"/>
                    </a:srgbClr>
                  </a:outerShdw>
                </a:effectLst>
                <a:sym typeface="Verdana Bold"/>
              </a:rPr>
              <a:t>8 PUNTA </a:t>
            </a:r>
            <a:r>
              <a:rPr lang="es-CL" b="1" dirty="0">
                <a:effectLst>
                  <a:outerShdw blurRad="38100" dist="38100" dir="2700000" algn="tl">
                    <a:srgbClr val="000000">
                      <a:alpha val="43137"/>
                    </a:srgbClr>
                  </a:outerShdw>
                </a:effectLst>
                <a:sym typeface="Verdana Bold"/>
              </a:rPr>
              <a:t>NORTE</a:t>
            </a:r>
            <a:endParaRPr lang="es-CL"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816154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516A250-3CAD-4429-9BBB-F9887E81F96E}"/>
              </a:ext>
            </a:extLst>
          </p:cNvPr>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79300" y="115909"/>
            <a:ext cx="2390400" cy="6440400"/>
          </a:xfrm>
          <a:prstGeom prst="rect">
            <a:avLst/>
          </a:prstGeom>
          <a:ln>
            <a:solidFill>
              <a:schemeClr val="accent1"/>
            </a:solidFill>
          </a:ln>
          <a:effectLst>
            <a:outerShdw blurRad="292100" dist="139700" dir="2700000" algn="tl" rotWithShape="0">
              <a:srgbClr val="333333">
                <a:alpha val="65000"/>
              </a:srgbClr>
            </a:outerShdw>
          </a:effectLst>
        </p:spPr>
      </p:pic>
      <p:pic>
        <p:nvPicPr>
          <p:cNvPr id="48"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ctángulo 32">
            <a:extLst>
              <a:ext uri="{FF2B5EF4-FFF2-40B4-BE49-F238E27FC236}">
                <a16:creationId xmlns:a16="http://schemas.microsoft.com/office/drawing/2014/main" id="{240A62E7-2F8C-4714-9CC6-2515D0AB5FD4}"/>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28" name="12 Rectángulo redondeado">
            <a:extLst>
              <a:ext uri="{FF2B5EF4-FFF2-40B4-BE49-F238E27FC236}">
                <a16:creationId xmlns:a16="http://schemas.microsoft.com/office/drawing/2014/main" id="{F4C2741B-A8B7-45BB-A370-047AA78F16B4}"/>
              </a:ext>
            </a:extLst>
          </p:cNvPr>
          <p:cNvSpPr/>
          <p:nvPr/>
        </p:nvSpPr>
        <p:spPr>
          <a:xfrm>
            <a:off x="2842630" y="115909"/>
            <a:ext cx="3253370" cy="707886"/>
          </a:xfrm>
          <a:prstGeom prst="roundRect">
            <a:avLst/>
          </a:prstGeom>
          <a:solidFill>
            <a:srgbClr val="C0000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PARQUES URBANOS</a:t>
            </a:r>
          </a:p>
        </p:txBody>
      </p:sp>
      <p:sp>
        <p:nvSpPr>
          <p:cNvPr id="2" name="Rectángulo 1">
            <a:extLst>
              <a:ext uri="{FF2B5EF4-FFF2-40B4-BE49-F238E27FC236}">
                <a16:creationId xmlns:a16="http://schemas.microsoft.com/office/drawing/2014/main" id="{7183FBE0-4D90-461B-8981-68BFB811D019}"/>
              </a:ext>
            </a:extLst>
          </p:cNvPr>
          <p:cNvSpPr/>
          <p:nvPr/>
        </p:nvSpPr>
        <p:spPr>
          <a:xfrm>
            <a:off x="2842630" y="1223486"/>
            <a:ext cx="9120770" cy="923330"/>
          </a:xfrm>
          <a:prstGeom prst="rect">
            <a:avLst/>
          </a:prstGeom>
        </p:spPr>
        <p:txBody>
          <a:bodyPr wrap="square">
            <a:spAutoFit/>
          </a:bodyPr>
          <a:lstStyle/>
          <a:p>
            <a:pPr algn="just" fontAlgn="base" hangingPunct="0">
              <a:spcAft>
                <a:spcPts val="600"/>
              </a:spcAft>
            </a:pPr>
            <a:r>
              <a:rPr lang="es-CL"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Con recursos del FNDR se ejecuta el </a:t>
            </a:r>
            <a:r>
              <a:rPr 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proyecto “Construcción Parque Punta Norte, segunda etapa, Lote 8, Arica”</a:t>
            </a:r>
            <a:r>
              <a:rPr lang="es-CL"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con una inversión de </a:t>
            </a:r>
            <a:r>
              <a:rPr 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2.015 millones de pesos</a:t>
            </a:r>
            <a:r>
              <a:rPr lang="es-CL"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Proyecto complementario a la primera etapa, la cual fue ejecutada con recursos sectoriales.</a:t>
            </a:r>
            <a:endParaRPr lang="es-CL" b="1" dirty="0">
              <a:latin typeface="Calibri" panose="020F0502020204030204" pitchFamily="34" charset="0"/>
              <a:ea typeface="Cambria" panose="02040503050406030204" pitchFamily="18" charset="0"/>
              <a:cs typeface="Times New Roman" panose="02020603050405020304" pitchFamily="18" charset="0"/>
            </a:endParaRPr>
          </a:p>
        </p:txBody>
      </p:sp>
      <p:pic>
        <p:nvPicPr>
          <p:cNvPr id="12" name="Picture 4">
            <a:extLst>
              <a:ext uri="{FF2B5EF4-FFF2-40B4-BE49-F238E27FC236}">
                <a16:creationId xmlns:a16="http://schemas.microsoft.com/office/drawing/2014/main" id="{77A6BDD3-C426-4BD3-A1E3-033A3264C1F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67206" y="3025684"/>
            <a:ext cx="5164328" cy="2937391"/>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4E1340D2-6C87-4ECF-956E-DD55DA76A98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42630" y="2266951"/>
            <a:ext cx="4339166" cy="2937391"/>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4 Rectángulo">
            <a:extLst>
              <a:ext uri="{FF2B5EF4-FFF2-40B4-BE49-F238E27FC236}">
                <a16:creationId xmlns:a16="http://schemas.microsoft.com/office/drawing/2014/main" id="{14E25F4D-953E-4FE2-81A0-FDB7394B0904}"/>
              </a:ext>
            </a:extLst>
          </p:cNvPr>
          <p:cNvSpPr/>
          <p:nvPr/>
        </p:nvSpPr>
        <p:spPr>
          <a:xfrm>
            <a:off x="6468930" y="454463"/>
            <a:ext cx="2244634" cy="36933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eaLnBrk="1" hangingPunct="1">
              <a:defRPr/>
            </a:pPr>
            <a:r>
              <a:rPr lang="es-CL" b="1" dirty="0">
                <a:effectLst>
                  <a:outerShdw blurRad="38100" dist="38100" dir="2700000" algn="tl">
                    <a:srgbClr val="000000">
                      <a:alpha val="43137"/>
                    </a:srgbClr>
                  </a:outerShdw>
                </a:effectLst>
                <a:sym typeface="Verdana Bold"/>
              </a:rPr>
              <a:t>LOTE 8 PUNTA NORTE</a:t>
            </a:r>
            <a:endParaRPr lang="es-CL"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028389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516A250-3CAD-4429-9BBB-F9887E81F96E}"/>
              </a:ext>
            </a:extLst>
          </p:cNvPr>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79300" y="115909"/>
            <a:ext cx="2046468" cy="5980084"/>
          </a:xfrm>
          <a:prstGeom prst="rect">
            <a:avLst/>
          </a:prstGeom>
          <a:ln>
            <a:solidFill>
              <a:schemeClr val="accent1"/>
            </a:solidFill>
          </a:ln>
          <a:effectLst>
            <a:outerShdw blurRad="292100" dist="139700" dir="2700000" algn="tl" rotWithShape="0">
              <a:srgbClr val="333333">
                <a:alpha val="65000"/>
              </a:srgbClr>
            </a:outerShdw>
          </a:effectLst>
        </p:spPr>
      </p:pic>
      <p:pic>
        <p:nvPicPr>
          <p:cNvPr id="48"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ctángulo 32">
            <a:extLst>
              <a:ext uri="{FF2B5EF4-FFF2-40B4-BE49-F238E27FC236}">
                <a16:creationId xmlns:a16="http://schemas.microsoft.com/office/drawing/2014/main" id="{240A62E7-2F8C-4714-9CC6-2515D0AB5FD4}"/>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28" name="12 Rectángulo redondeado">
            <a:extLst>
              <a:ext uri="{FF2B5EF4-FFF2-40B4-BE49-F238E27FC236}">
                <a16:creationId xmlns:a16="http://schemas.microsoft.com/office/drawing/2014/main" id="{F4C2741B-A8B7-45BB-A370-047AA78F16B4}"/>
              </a:ext>
            </a:extLst>
          </p:cNvPr>
          <p:cNvSpPr/>
          <p:nvPr/>
        </p:nvSpPr>
        <p:spPr>
          <a:xfrm>
            <a:off x="2842630" y="115909"/>
            <a:ext cx="3070074" cy="646091"/>
          </a:xfrm>
          <a:prstGeom prst="roundRect">
            <a:avLst/>
          </a:prstGeom>
          <a:solidFill>
            <a:srgbClr val="C0000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PARQUES URBANOS</a:t>
            </a:r>
          </a:p>
        </p:txBody>
      </p:sp>
      <p:sp>
        <p:nvSpPr>
          <p:cNvPr id="9" name="4 Rectángulo">
            <a:extLst>
              <a:ext uri="{FF2B5EF4-FFF2-40B4-BE49-F238E27FC236}">
                <a16:creationId xmlns:a16="http://schemas.microsoft.com/office/drawing/2014/main" id="{3ECA4FAF-3A70-4FF4-9EDC-3EA75A5A1A38}"/>
              </a:ext>
            </a:extLst>
          </p:cNvPr>
          <p:cNvSpPr/>
          <p:nvPr/>
        </p:nvSpPr>
        <p:spPr>
          <a:xfrm>
            <a:off x="2842630" y="823795"/>
            <a:ext cx="4112624" cy="369886"/>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eaLnBrk="1" hangingPunct="1">
              <a:defRPr/>
            </a:pPr>
            <a:r>
              <a:rPr lang="es-CL" b="1" dirty="0">
                <a:effectLst>
                  <a:outerShdw blurRad="38100" dist="38100" dir="2700000" algn="tl">
                    <a:srgbClr val="000000">
                      <a:alpha val="43137"/>
                    </a:srgbClr>
                  </a:outerShdw>
                </a:effectLst>
                <a:sym typeface="Verdana Bold"/>
              </a:rPr>
              <a:t>CONSERVACION PARQUE PUNTA NORTE</a:t>
            </a:r>
            <a:endParaRPr lang="es-CL" dirty="0">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9542F28-0ECD-4C71-AB10-AB2F15105682}"/>
              </a:ext>
            </a:extLst>
          </p:cNvPr>
          <p:cNvSpPr>
            <a:spLocks noChangeArrowheads="1"/>
          </p:cNvSpPr>
          <p:nvPr/>
        </p:nvSpPr>
        <p:spPr bwMode="auto">
          <a:xfrm>
            <a:off x="2842630" y="1376288"/>
            <a:ext cx="9120770" cy="1277273"/>
          </a:xfrm>
          <a:prstGeom prst="rect">
            <a:avLst/>
          </a:prstGeom>
        </p:spPr>
        <p:txBody>
          <a:bodyPr wrap="square">
            <a:spAutoFit/>
          </a:bodyPr>
          <a:lstStyle/>
          <a:p>
            <a:pPr algn="just" fontAlgn="base" hangingPunct="0">
              <a:spcAft>
                <a:spcPts val="600"/>
              </a:spcAft>
            </a:pPr>
            <a:r>
              <a:rPr lang="es-CL" altLang="es-CL"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Con recursos sectoriales, y a través del </a:t>
            </a:r>
            <a:r>
              <a:rPr lang="es-CL" alt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Plan de Conservación de Parques Urbanos </a:t>
            </a:r>
            <a:r>
              <a:rPr lang="es-CL" altLang="es-CL"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se realiza la </a:t>
            </a:r>
            <a:r>
              <a:rPr lang="es-CL" alt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Conservación del Parque Punta Norte</a:t>
            </a:r>
            <a:r>
              <a:rPr lang="es-CL" altLang="es-CL"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con una superficie de 21.680 m², tiene un costo de conservación anual del 150 millones de pesos. </a:t>
            </a:r>
          </a:p>
          <a:p>
            <a:pPr algn="just" fontAlgn="base" hangingPunct="0">
              <a:spcAft>
                <a:spcPts val="600"/>
              </a:spcAft>
            </a:pPr>
            <a:endParaRPr lang="es-CL" altLang="es-CL"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6625" name="Imagen 24" descr="Resultado de imagen para parque punta norte">
            <a:extLst>
              <a:ext uri="{FF2B5EF4-FFF2-40B4-BE49-F238E27FC236}">
                <a16:creationId xmlns:a16="http://schemas.microsoft.com/office/drawing/2014/main" id="{DBFB48D5-8460-4F56-9A06-03480275DDC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50605" y="2653561"/>
            <a:ext cx="8495376" cy="3442439"/>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C1FBAE69-9E65-460C-81DB-D9CA7F708946}"/>
              </a:ext>
            </a:extLst>
          </p:cNvPr>
          <p:cNvSpPr>
            <a:spLocks noChangeArrowheads="1"/>
          </p:cNvSpPr>
          <p:nvPr/>
        </p:nvSpPr>
        <p:spPr bwMode="auto">
          <a:xfrm>
            <a:off x="3048000" y="49815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spTree>
    <p:extLst>
      <p:ext uri="{BB962C8B-B14F-4D97-AF65-F5344CB8AC3E}">
        <p14:creationId xmlns:p14="http://schemas.microsoft.com/office/powerpoint/2010/main" val="14898377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a:extLst>
              <a:ext uri="{FF2B5EF4-FFF2-40B4-BE49-F238E27FC236}">
                <a16:creationId xmlns:a16="http://schemas.microsoft.com/office/drawing/2014/main" id="{6899B808-0EF6-415A-8D6A-3029C47A000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622896" y="2549101"/>
            <a:ext cx="8815238" cy="1664330"/>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3" name="3 Rectángulo">
            <a:extLst>
              <a:ext uri="{FF2B5EF4-FFF2-40B4-BE49-F238E27FC236}">
                <a16:creationId xmlns:a16="http://schemas.microsoft.com/office/drawing/2014/main" id="{929CB050-F7F9-4ADD-A6A2-F3309A832391}"/>
              </a:ext>
            </a:extLst>
          </p:cNvPr>
          <p:cNvSpPr/>
          <p:nvPr/>
        </p:nvSpPr>
        <p:spPr>
          <a:xfrm>
            <a:off x="2684452" y="1925853"/>
            <a:ext cx="8928992" cy="623248"/>
          </a:xfrm>
          <a:prstGeom prst="rect">
            <a:avLst/>
          </a:prstGeom>
          <a:noFill/>
        </p:spPr>
        <p:txBody>
          <a:bodyPr vert="horz" wrap="square" lIns="68580" tIns="34290" rIns="68580" bIns="34290" rtlCol="0" anchor="ctr">
            <a:spAutoFit/>
          </a:bodyPr>
          <a:lstStyle/>
          <a:p>
            <a:pPr algn="just" defTabSz="914400" fontAlgn="auto">
              <a:spcBef>
                <a:spcPts val="0"/>
              </a:spcBef>
              <a:spcAft>
                <a:spcPts val="0"/>
              </a:spcAft>
            </a:pPr>
            <a:r>
              <a:rPr lang="es-CL" b="1" dirty="0">
                <a:solidFill>
                  <a:srgbClr val="0070C0"/>
                </a:solidFill>
                <a:latin typeface="Calibri"/>
                <a:ea typeface="+mn-ea"/>
              </a:rPr>
              <a:t>El polígono considera las vías Avda. Santiago. Arata, Diaguitas, La Concepción  y Emilio Gutiérrez, con una superficie de 37.479 m2.</a:t>
            </a:r>
          </a:p>
        </p:txBody>
      </p:sp>
      <p:pic>
        <p:nvPicPr>
          <p:cNvPr id="24" name="13 Imagen">
            <a:extLst>
              <a:ext uri="{FF2B5EF4-FFF2-40B4-BE49-F238E27FC236}">
                <a16:creationId xmlns:a16="http://schemas.microsoft.com/office/drawing/2014/main" id="{56B29FC0-3132-47B3-BB3C-783B5B6D5F6E}"/>
              </a:ext>
            </a:extLst>
          </p:cNvPr>
          <p:cNvPicPr/>
          <p:nvPr/>
        </p:nvPicPr>
        <p:blipFill>
          <a:blip r:embed="rId5">
            <a:extLst>
              <a:ext uri="{28A0092B-C50C-407E-A947-70E740481C1C}">
                <a14:useLocalDpi xmlns:a14="http://schemas.microsoft.com/office/drawing/2010/main"/>
              </a:ext>
            </a:extLst>
          </a:blip>
          <a:srcRect/>
          <a:stretch>
            <a:fillRect/>
          </a:stretch>
        </p:blipFill>
        <p:spPr bwMode="auto">
          <a:xfrm>
            <a:off x="3069882" y="4315281"/>
            <a:ext cx="4493512" cy="1510753"/>
          </a:xfrm>
          <a:prstGeom prst="rect">
            <a:avLst/>
          </a:prstGeom>
          <a:noFill/>
          <a:ln>
            <a:noFill/>
          </a:ln>
        </p:spPr>
      </p:pic>
      <p:pic>
        <p:nvPicPr>
          <p:cNvPr id="27" name="Imagen 26">
            <a:extLst>
              <a:ext uri="{FF2B5EF4-FFF2-40B4-BE49-F238E27FC236}">
                <a16:creationId xmlns:a16="http://schemas.microsoft.com/office/drawing/2014/main" id="{06674027-130E-4F55-A725-34597B4F0203}"/>
              </a:ext>
            </a:extLst>
          </p:cNvPr>
          <p:cNvPicPr>
            <a:picLocks/>
          </p:cNvPicPr>
          <p:nvPr/>
        </p:nvPicPr>
        <p:blipFill rotWithShape="1">
          <a:blip r:embed="rId6" cstate="email">
            <a:extLst>
              <a:ext uri="{28A0092B-C50C-407E-A947-70E740481C1C}">
                <a14:useLocalDpi xmlns:a14="http://schemas.microsoft.com/office/drawing/2010/main"/>
              </a:ext>
            </a:extLst>
          </a:blip>
          <a:srcRect/>
          <a:stretch/>
        </p:blipFill>
        <p:spPr>
          <a:xfrm>
            <a:off x="244443" y="115909"/>
            <a:ext cx="2149974" cy="5866880"/>
          </a:xfrm>
          <a:prstGeom prst="rect">
            <a:avLst/>
          </a:prstGeom>
          <a:ln>
            <a:solidFill>
              <a:schemeClr val="accent1"/>
            </a:solidFill>
          </a:ln>
          <a:effectLst>
            <a:outerShdw blurRad="292100" dist="139700" dir="2700000" algn="tl" rotWithShape="0">
              <a:srgbClr val="333333">
                <a:alpha val="65000"/>
              </a:srgbClr>
            </a:outerShdw>
          </a:effectLst>
        </p:spPr>
      </p:pic>
      <p:sp>
        <p:nvSpPr>
          <p:cNvPr id="28" name="Rectángulo 27">
            <a:extLst>
              <a:ext uri="{FF2B5EF4-FFF2-40B4-BE49-F238E27FC236}">
                <a16:creationId xmlns:a16="http://schemas.microsoft.com/office/drawing/2014/main" id="{69184027-354E-4AE8-B9FD-D1F59370A3F3}"/>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31" name="4 Rectángulo">
            <a:extLst>
              <a:ext uri="{FF2B5EF4-FFF2-40B4-BE49-F238E27FC236}">
                <a16:creationId xmlns:a16="http://schemas.microsoft.com/office/drawing/2014/main" id="{1BFD8915-EF7D-49C7-BCEE-6F51287AB158}"/>
              </a:ext>
            </a:extLst>
          </p:cNvPr>
          <p:cNvSpPr/>
          <p:nvPr/>
        </p:nvSpPr>
        <p:spPr>
          <a:xfrm>
            <a:off x="6383577" y="469852"/>
            <a:ext cx="3414006" cy="369887"/>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eaLnBrk="1" hangingPunct="1">
              <a:defRPr/>
            </a:pPr>
            <a:r>
              <a:rPr lang="es-CL" b="1" dirty="0">
                <a:effectLst>
                  <a:outerShdw blurRad="38100" dist="38100" dir="2700000" algn="tl">
                    <a:srgbClr val="000000">
                      <a:alpha val="43137"/>
                    </a:srgbClr>
                  </a:outerShdw>
                </a:effectLst>
                <a:sym typeface="Verdana Bold"/>
              </a:rPr>
              <a:t>PARQUE PUERTA NORTE DE CHILE</a:t>
            </a:r>
            <a:endParaRPr lang="es-CL" dirty="0">
              <a:effectLst>
                <a:outerShdw blurRad="38100" dist="38100" dir="2700000" algn="tl">
                  <a:srgbClr val="000000">
                    <a:alpha val="43137"/>
                  </a:srgbClr>
                </a:outerShdw>
              </a:effectLst>
            </a:endParaRPr>
          </a:p>
        </p:txBody>
      </p:sp>
      <p:sp>
        <p:nvSpPr>
          <p:cNvPr id="2" name="Rectángulo 1">
            <a:extLst>
              <a:ext uri="{FF2B5EF4-FFF2-40B4-BE49-F238E27FC236}">
                <a16:creationId xmlns:a16="http://schemas.microsoft.com/office/drawing/2014/main" id="{3E0C1278-97FE-4063-8CF5-24539AF89ED0}"/>
              </a:ext>
            </a:extLst>
          </p:cNvPr>
          <p:cNvSpPr/>
          <p:nvPr/>
        </p:nvSpPr>
        <p:spPr>
          <a:xfrm>
            <a:off x="2684452" y="1310754"/>
            <a:ext cx="8887246" cy="646331"/>
          </a:xfrm>
          <a:prstGeom prst="rect">
            <a:avLst/>
          </a:prstGeom>
        </p:spPr>
        <p:txBody>
          <a:bodyPr wrap="square">
            <a:spAutoFit/>
          </a:bodyPr>
          <a:lstStyle/>
          <a:p>
            <a:pPr algn="just"/>
            <a:r>
              <a:rPr lang="es-CL"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Para el 2021 se solicitarán recursos sectoriales para iniciar el diseño del proyecto </a:t>
            </a:r>
            <a:r>
              <a:rPr 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“Construcción Parque Puerta Norte de Chile, Arica” </a:t>
            </a:r>
            <a:endParaRPr lang="es-CL" b="1" dirty="0">
              <a:solidFill>
                <a:srgbClr val="C00000"/>
              </a:solidFill>
            </a:endParaRPr>
          </a:p>
        </p:txBody>
      </p:sp>
      <p:pic>
        <p:nvPicPr>
          <p:cNvPr id="3" name="Imagen 2">
            <a:extLst>
              <a:ext uri="{FF2B5EF4-FFF2-40B4-BE49-F238E27FC236}">
                <a16:creationId xmlns:a16="http://schemas.microsoft.com/office/drawing/2014/main" id="{37B227DC-4FFE-40DA-9BDB-B54425BF53C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57016" y="4360219"/>
            <a:ext cx="3481118" cy="1883827"/>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p:spPr>
      </p:pic>
      <p:sp>
        <p:nvSpPr>
          <p:cNvPr id="12" name="12 Rectángulo redondeado">
            <a:extLst>
              <a:ext uri="{FF2B5EF4-FFF2-40B4-BE49-F238E27FC236}">
                <a16:creationId xmlns:a16="http://schemas.microsoft.com/office/drawing/2014/main" id="{5CF31496-FD24-4920-8230-C5F4C1D655F0}"/>
              </a:ext>
            </a:extLst>
          </p:cNvPr>
          <p:cNvSpPr/>
          <p:nvPr/>
        </p:nvSpPr>
        <p:spPr>
          <a:xfrm>
            <a:off x="3069882" y="235867"/>
            <a:ext cx="2965794" cy="646332"/>
          </a:xfrm>
          <a:prstGeom prst="roundRect">
            <a:avLst/>
          </a:prstGeom>
          <a:solidFill>
            <a:srgbClr val="C0000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PARQUES URBANOS</a:t>
            </a:r>
          </a:p>
        </p:txBody>
      </p:sp>
    </p:spTree>
    <p:extLst>
      <p:ext uri="{BB962C8B-B14F-4D97-AF65-F5344CB8AC3E}">
        <p14:creationId xmlns:p14="http://schemas.microsoft.com/office/powerpoint/2010/main" val="42627217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ángulo 21">
            <a:extLst>
              <a:ext uri="{FF2B5EF4-FFF2-40B4-BE49-F238E27FC236}">
                <a16:creationId xmlns:a16="http://schemas.microsoft.com/office/drawing/2014/main" id="{45657481-7AC4-4A19-A5F9-1C1C0A01D526}"/>
              </a:ext>
            </a:extLst>
          </p:cNvPr>
          <p:cNvSpPr/>
          <p:nvPr/>
        </p:nvSpPr>
        <p:spPr>
          <a:xfrm>
            <a:off x="4870823" y="1858758"/>
            <a:ext cx="2608406" cy="369332"/>
          </a:xfrm>
          <a:prstGeom prst="rect">
            <a:avLst/>
          </a:prstGeom>
          <a:solidFill>
            <a:srgbClr val="002060"/>
          </a:solidFill>
        </p:spPr>
        <p:txBody>
          <a:bodyPr wrap="none">
            <a:spAutoFit/>
          </a:bodyPr>
          <a:lstStyle/>
          <a:p>
            <a:r>
              <a:rPr lang="es-CL" b="1" dirty="0">
                <a:solidFill>
                  <a:schemeClr val="bg1"/>
                </a:solidFill>
                <a:latin typeface="Century Gothic" panose="020B0502020202020204" pitchFamily="34" charset="0"/>
              </a:rPr>
              <a:t>Ejecución  MM $2.180</a:t>
            </a:r>
            <a:endParaRPr lang="es-CL" dirty="0">
              <a:solidFill>
                <a:srgbClr val="FF0000"/>
              </a:solidFill>
            </a:endParaRPr>
          </a:p>
        </p:txBody>
      </p:sp>
      <p:pic>
        <p:nvPicPr>
          <p:cNvPr id="64" name="Picture 4" descr="D:\Usuarios\fsantos\Desktop\5.jpg">
            <a:extLst>
              <a:ext uri="{FF2B5EF4-FFF2-40B4-BE49-F238E27FC236}">
                <a16:creationId xmlns:a16="http://schemas.microsoft.com/office/drawing/2014/main" id="{F2466C29-CBFD-4193-B983-1087A7D088F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91329" y="3282147"/>
            <a:ext cx="9144000"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16 Flecha abajo">
            <a:extLst>
              <a:ext uri="{FF2B5EF4-FFF2-40B4-BE49-F238E27FC236}">
                <a16:creationId xmlns:a16="http://schemas.microsoft.com/office/drawing/2014/main" id="{6A65EE33-0F88-45C7-AA4B-97B253CB3472}"/>
              </a:ext>
            </a:extLst>
          </p:cNvPr>
          <p:cNvSpPr/>
          <p:nvPr/>
        </p:nvSpPr>
        <p:spPr>
          <a:xfrm>
            <a:off x="9374704" y="4807735"/>
            <a:ext cx="484188" cy="287337"/>
          </a:xfrm>
          <a:prstGeom prst="downArrow">
            <a:avLst/>
          </a:prstGeom>
          <a:solidFill>
            <a:schemeClr val="accent3">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sp>
        <p:nvSpPr>
          <p:cNvPr id="66" name="17 Flecha abajo">
            <a:extLst>
              <a:ext uri="{FF2B5EF4-FFF2-40B4-BE49-F238E27FC236}">
                <a16:creationId xmlns:a16="http://schemas.microsoft.com/office/drawing/2014/main" id="{A9A46629-C47F-4B9D-A89A-5E29DA3AE5CA}"/>
              </a:ext>
            </a:extLst>
          </p:cNvPr>
          <p:cNvSpPr/>
          <p:nvPr/>
        </p:nvSpPr>
        <p:spPr>
          <a:xfrm>
            <a:off x="7163317" y="4807735"/>
            <a:ext cx="484187" cy="287337"/>
          </a:xfrm>
          <a:prstGeom prst="downArrow">
            <a:avLst/>
          </a:prstGeom>
          <a:solidFill>
            <a:schemeClr val="accent3">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sp>
        <p:nvSpPr>
          <p:cNvPr id="67" name="18 Flecha abajo">
            <a:extLst>
              <a:ext uri="{FF2B5EF4-FFF2-40B4-BE49-F238E27FC236}">
                <a16:creationId xmlns:a16="http://schemas.microsoft.com/office/drawing/2014/main" id="{8942BBFC-B0B7-4AE9-B45E-768F95A26138}"/>
              </a:ext>
            </a:extLst>
          </p:cNvPr>
          <p:cNvSpPr/>
          <p:nvPr/>
        </p:nvSpPr>
        <p:spPr>
          <a:xfrm>
            <a:off x="6053654" y="4807735"/>
            <a:ext cx="484188" cy="287337"/>
          </a:xfrm>
          <a:prstGeom prst="downArrow">
            <a:avLst/>
          </a:prstGeom>
          <a:solidFill>
            <a:schemeClr val="accent3">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sp>
        <p:nvSpPr>
          <p:cNvPr id="68" name="2 CuadroTexto">
            <a:extLst>
              <a:ext uri="{FF2B5EF4-FFF2-40B4-BE49-F238E27FC236}">
                <a16:creationId xmlns:a16="http://schemas.microsoft.com/office/drawing/2014/main" id="{A6C76BB3-D0DC-46DB-86B2-64B17DC1B922}"/>
              </a:ext>
            </a:extLst>
          </p:cNvPr>
          <p:cNvSpPr txBox="1"/>
          <p:nvPr/>
        </p:nvSpPr>
        <p:spPr>
          <a:xfrm>
            <a:off x="5856804" y="5085547"/>
            <a:ext cx="877888" cy="374650"/>
          </a:xfrm>
          <a:prstGeom prst="rect">
            <a:avLst/>
          </a:prstGeom>
          <a:noFill/>
        </p:spPr>
        <p:txBody>
          <a:bodyPr wrap="none">
            <a:spAutoFit/>
          </a:bodyPr>
          <a:lstStyle/>
          <a:p>
            <a:pPr algn="ctr" fontAlgn="auto">
              <a:lnSpc>
                <a:spcPts val="1100"/>
              </a:lnSpc>
              <a:spcBef>
                <a:spcPts val="0"/>
              </a:spcBef>
              <a:spcAft>
                <a:spcPts val="0"/>
              </a:spcAft>
              <a:defRPr/>
            </a:pPr>
            <a:r>
              <a:rPr lang="es-CL" sz="1050" b="1" dirty="0">
                <a:solidFill>
                  <a:schemeClr val="dk1"/>
                </a:solidFill>
                <a:latin typeface="+mn-lt"/>
                <a:cs typeface="+mn-cs"/>
              </a:rPr>
              <a:t>Manzana 1</a:t>
            </a:r>
          </a:p>
          <a:p>
            <a:pPr algn="ctr" fontAlgn="auto">
              <a:lnSpc>
                <a:spcPts val="1100"/>
              </a:lnSpc>
              <a:spcBef>
                <a:spcPts val="0"/>
              </a:spcBef>
              <a:spcAft>
                <a:spcPts val="0"/>
              </a:spcAft>
              <a:defRPr/>
            </a:pPr>
            <a:r>
              <a:rPr lang="es-CL" sz="1050" b="1" dirty="0">
                <a:solidFill>
                  <a:schemeClr val="dk1"/>
                </a:solidFill>
                <a:latin typeface="+mn-lt"/>
                <a:cs typeface="+mn-cs"/>
              </a:rPr>
              <a:t>1.484,99 m2</a:t>
            </a:r>
            <a:endParaRPr lang="es-ES" sz="1050" b="1" dirty="0">
              <a:solidFill>
                <a:schemeClr val="dk1"/>
              </a:solidFill>
              <a:latin typeface="+mn-lt"/>
              <a:cs typeface="+mn-cs"/>
            </a:endParaRPr>
          </a:p>
        </p:txBody>
      </p:sp>
      <p:sp>
        <p:nvSpPr>
          <p:cNvPr id="69" name="4 Rectángulo">
            <a:extLst>
              <a:ext uri="{FF2B5EF4-FFF2-40B4-BE49-F238E27FC236}">
                <a16:creationId xmlns:a16="http://schemas.microsoft.com/office/drawing/2014/main" id="{1D67AE98-3903-4414-90C4-584F6A42DDD7}"/>
              </a:ext>
            </a:extLst>
          </p:cNvPr>
          <p:cNvSpPr/>
          <p:nvPr/>
        </p:nvSpPr>
        <p:spPr>
          <a:xfrm>
            <a:off x="6963292" y="5091897"/>
            <a:ext cx="884237" cy="515938"/>
          </a:xfrm>
          <a:prstGeom prst="rect">
            <a:avLst/>
          </a:prstGeom>
        </p:spPr>
        <p:txBody>
          <a:bodyPr wrap="none">
            <a:spAutoFit/>
          </a:bodyPr>
          <a:lstStyle/>
          <a:p>
            <a:pPr algn="ctr" fontAlgn="auto">
              <a:lnSpc>
                <a:spcPts val="1100"/>
              </a:lnSpc>
              <a:spcBef>
                <a:spcPts val="0"/>
              </a:spcBef>
              <a:spcAft>
                <a:spcPts val="0"/>
              </a:spcAft>
              <a:defRPr/>
            </a:pPr>
            <a:r>
              <a:rPr lang="es-CL" sz="1050" b="1" dirty="0">
                <a:solidFill>
                  <a:schemeClr val="dk1"/>
                </a:solidFill>
                <a:latin typeface="+mn-lt"/>
                <a:cs typeface="+mn-cs"/>
              </a:rPr>
              <a:t>Manzana2</a:t>
            </a:r>
          </a:p>
          <a:p>
            <a:pPr algn="ctr" fontAlgn="auto">
              <a:lnSpc>
                <a:spcPts val="1100"/>
              </a:lnSpc>
              <a:spcBef>
                <a:spcPts val="0"/>
              </a:spcBef>
              <a:spcAft>
                <a:spcPts val="0"/>
              </a:spcAft>
              <a:defRPr/>
            </a:pPr>
            <a:r>
              <a:rPr lang="es-CL" sz="1050" b="1" dirty="0">
                <a:solidFill>
                  <a:schemeClr val="dk1"/>
                </a:solidFill>
                <a:latin typeface="+mn-lt"/>
                <a:cs typeface="+mn-cs"/>
              </a:rPr>
              <a:t>2.634,55 M2</a:t>
            </a:r>
          </a:p>
          <a:p>
            <a:pPr fontAlgn="auto">
              <a:lnSpc>
                <a:spcPts val="1100"/>
              </a:lnSpc>
              <a:spcBef>
                <a:spcPts val="0"/>
              </a:spcBef>
              <a:spcAft>
                <a:spcPts val="0"/>
              </a:spcAft>
              <a:defRPr/>
            </a:pPr>
            <a:endParaRPr lang="es-ES" sz="1000" b="1" dirty="0">
              <a:solidFill>
                <a:schemeClr val="dk1"/>
              </a:solidFill>
              <a:latin typeface="+mn-lt"/>
              <a:cs typeface="+mn-cs"/>
            </a:endParaRPr>
          </a:p>
        </p:txBody>
      </p:sp>
      <p:sp>
        <p:nvSpPr>
          <p:cNvPr id="70" name="6 CuadroTexto">
            <a:extLst>
              <a:ext uri="{FF2B5EF4-FFF2-40B4-BE49-F238E27FC236}">
                <a16:creationId xmlns:a16="http://schemas.microsoft.com/office/drawing/2014/main" id="{9F39DEBA-B707-4857-81B0-39EF8513DA1B}"/>
              </a:ext>
            </a:extLst>
          </p:cNvPr>
          <p:cNvSpPr txBox="1"/>
          <p:nvPr/>
        </p:nvSpPr>
        <p:spPr>
          <a:xfrm>
            <a:off x="8153917" y="5095072"/>
            <a:ext cx="795337" cy="374650"/>
          </a:xfrm>
          <a:prstGeom prst="rect">
            <a:avLst/>
          </a:prstGeom>
          <a:noFill/>
        </p:spPr>
        <p:txBody>
          <a:bodyPr wrap="none">
            <a:spAutoFit/>
          </a:bodyPr>
          <a:lstStyle/>
          <a:p>
            <a:pPr algn="ctr" fontAlgn="auto">
              <a:lnSpc>
                <a:spcPts val="1100"/>
              </a:lnSpc>
              <a:spcBef>
                <a:spcPts val="0"/>
              </a:spcBef>
              <a:spcAft>
                <a:spcPts val="0"/>
              </a:spcAft>
              <a:defRPr/>
            </a:pPr>
            <a:r>
              <a:rPr lang="es-CL" sz="1050" b="1" dirty="0">
                <a:solidFill>
                  <a:schemeClr val="dk1"/>
                </a:solidFill>
                <a:latin typeface="+mn-lt"/>
                <a:cs typeface="+mn-cs"/>
              </a:rPr>
              <a:t>Manzana 3</a:t>
            </a:r>
          </a:p>
          <a:p>
            <a:pPr algn="ctr" fontAlgn="auto">
              <a:lnSpc>
                <a:spcPts val="1100"/>
              </a:lnSpc>
              <a:spcBef>
                <a:spcPts val="0"/>
              </a:spcBef>
              <a:spcAft>
                <a:spcPts val="0"/>
              </a:spcAft>
              <a:defRPr/>
            </a:pPr>
            <a:r>
              <a:rPr lang="es-CL" sz="1050" b="1" dirty="0">
                <a:solidFill>
                  <a:schemeClr val="dk1"/>
                </a:solidFill>
                <a:latin typeface="+mn-lt"/>
                <a:cs typeface="+mn-cs"/>
              </a:rPr>
              <a:t>856,00 M2</a:t>
            </a:r>
            <a:endParaRPr lang="es-ES" sz="1050" b="1" dirty="0">
              <a:solidFill>
                <a:schemeClr val="dk1"/>
              </a:solidFill>
              <a:latin typeface="+mn-lt"/>
              <a:cs typeface="+mn-cs"/>
            </a:endParaRPr>
          </a:p>
        </p:txBody>
      </p:sp>
      <p:sp>
        <p:nvSpPr>
          <p:cNvPr id="71" name="7 CuadroTexto">
            <a:extLst>
              <a:ext uri="{FF2B5EF4-FFF2-40B4-BE49-F238E27FC236}">
                <a16:creationId xmlns:a16="http://schemas.microsoft.com/office/drawing/2014/main" id="{52EDCB75-C87E-48D2-854D-3DE3882850CA}"/>
              </a:ext>
            </a:extLst>
          </p:cNvPr>
          <p:cNvSpPr txBox="1"/>
          <p:nvPr/>
        </p:nvSpPr>
        <p:spPr>
          <a:xfrm>
            <a:off x="9233417" y="5091897"/>
            <a:ext cx="876300" cy="374650"/>
          </a:xfrm>
          <a:prstGeom prst="rect">
            <a:avLst/>
          </a:prstGeom>
          <a:noFill/>
        </p:spPr>
        <p:txBody>
          <a:bodyPr wrap="none">
            <a:spAutoFit/>
          </a:bodyPr>
          <a:lstStyle/>
          <a:p>
            <a:pPr algn="ctr" fontAlgn="auto">
              <a:lnSpc>
                <a:spcPts val="1100"/>
              </a:lnSpc>
              <a:spcBef>
                <a:spcPts val="0"/>
              </a:spcBef>
              <a:spcAft>
                <a:spcPts val="0"/>
              </a:spcAft>
              <a:defRPr/>
            </a:pPr>
            <a:r>
              <a:rPr lang="es-CL" sz="1050" b="1" dirty="0">
                <a:solidFill>
                  <a:schemeClr val="dk1"/>
                </a:solidFill>
                <a:latin typeface="+mn-lt"/>
                <a:cs typeface="+mn-cs"/>
              </a:rPr>
              <a:t>Manzana 4</a:t>
            </a:r>
          </a:p>
          <a:p>
            <a:pPr algn="ctr" fontAlgn="auto">
              <a:lnSpc>
                <a:spcPts val="1100"/>
              </a:lnSpc>
              <a:spcBef>
                <a:spcPts val="0"/>
              </a:spcBef>
              <a:spcAft>
                <a:spcPts val="0"/>
              </a:spcAft>
              <a:defRPr/>
            </a:pPr>
            <a:r>
              <a:rPr lang="es-CL" sz="1050" b="1" dirty="0">
                <a:solidFill>
                  <a:schemeClr val="dk1"/>
                </a:solidFill>
                <a:latin typeface="+mn-lt"/>
                <a:cs typeface="+mn-cs"/>
              </a:rPr>
              <a:t>1.920,69 m2</a:t>
            </a:r>
            <a:endParaRPr lang="es-ES" sz="1050" b="1" dirty="0">
              <a:solidFill>
                <a:schemeClr val="dk1"/>
              </a:solidFill>
              <a:latin typeface="+mn-lt"/>
              <a:cs typeface="+mn-cs"/>
            </a:endParaRPr>
          </a:p>
        </p:txBody>
      </p:sp>
      <p:sp>
        <p:nvSpPr>
          <p:cNvPr id="72" name="10 CuadroTexto">
            <a:extLst>
              <a:ext uri="{FF2B5EF4-FFF2-40B4-BE49-F238E27FC236}">
                <a16:creationId xmlns:a16="http://schemas.microsoft.com/office/drawing/2014/main" id="{737198DB-A60F-491C-A64B-69B2530ADBED}"/>
              </a:ext>
            </a:extLst>
          </p:cNvPr>
          <p:cNvSpPr txBox="1"/>
          <p:nvPr/>
        </p:nvSpPr>
        <p:spPr>
          <a:xfrm>
            <a:off x="5142429" y="4417210"/>
            <a:ext cx="841375" cy="415925"/>
          </a:xfrm>
          <a:prstGeom prst="rect">
            <a:avLst/>
          </a:prstGeom>
          <a:noFill/>
        </p:spPr>
        <p:txBody>
          <a:bodyPr wrap="none">
            <a:spAutoFit/>
          </a:bodyPr>
          <a:lstStyle/>
          <a:p>
            <a:pPr algn="ctr" fontAlgn="auto">
              <a:spcBef>
                <a:spcPts val="0"/>
              </a:spcBef>
              <a:spcAft>
                <a:spcPts val="0"/>
              </a:spcAft>
              <a:defRPr/>
            </a:pPr>
            <a:r>
              <a:rPr lang="es-CL" sz="1050" b="1" dirty="0">
                <a:latin typeface="+mn-lt"/>
                <a:cs typeface="+mn-cs"/>
              </a:rPr>
              <a:t>Manzana 5 </a:t>
            </a:r>
          </a:p>
          <a:p>
            <a:pPr algn="ctr" fontAlgn="auto">
              <a:spcBef>
                <a:spcPts val="0"/>
              </a:spcBef>
              <a:spcAft>
                <a:spcPts val="0"/>
              </a:spcAft>
              <a:defRPr/>
            </a:pPr>
            <a:r>
              <a:rPr lang="es-CL" sz="1050" b="1" dirty="0">
                <a:latin typeface="+mn-lt"/>
                <a:cs typeface="+mn-cs"/>
              </a:rPr>
              <a:t>1350,35 m2</a:t>
            </a:r>
            <a:endParaRPr lang="es-ES" sz="1050" b="1" dirty="0">
              <a:latin typeface="+mn-lt"/>
              <a:cs typeface="+mn-cs"/>
            </a:endParaRPr>
          </a:p>
        </p:txBody>
      </p:sp>
      <p:sp>
        <p:nvSpPr>
          <p:cNvPr id="73" name="11 CuadroTexto">
            <a:extLst>
              <a:ext uri="{FF2B5EF4-FFF2-40B4-BE49-F238E27FC236}">
                <a16:creationId xmlns:a16="http://schemas.microsoft.com/office/drawing/2014/main" id="{1599C952-C841-4AAB-BA64-C443E22D7271}"/>
              </a:ext>
            </a:extLst>
          </p:cNvPr>
          <p:cNvSpPr txBox="1"/>
          <p:nvPr/>
        </p:nvSpPr>
        <p:spPr>
          <a:xfrm>
            <a:off x="4181992" y="4420385"/>
            <a:ext cx="796925" cy="415925"/>
          </a:xfrm>
          <a:prstGeom prst="rect">
            <a:avLst/>
          </a:prstGeom>
          <a:noFill/>
        </p:spPr>
        <p:txBody>
          <a:bodyPr wrap="none">
            <a:spAutoFit/>
          </a:bodyPr>
          <a:lstStyle/>
          <a:p>
            <a:pPr algn="ctr" fontAlgn="auto">
              <a:spcBef>
                <a:spcPts val="0"/>
              </a:spcBef>
              <a:spcAft>
                <a:spcPts val="0"/>
              </a:spcAft>
              <a:defRPr/>
            </a:pPr>
            <a:r>
              <a:rPr lang="es-CL" sz="1050" b="1" dirty="0">
                <a:latin typeface="+mn-lt"/>
                <a:cs typeface="+mn-cs"/>
              </a:rPr>
              <a:t>Manzana 6</a:t>
            </a:r>
          </a:p>
          <a:p>
            <a:pPr algn="ctr" fontAlgn="auto">
              <a:spcBef>
                <a:spcPts val="0"/>
              </a:spcBef>
              <a:spcAft>
                <a:spcPts val="0"/>
              </a:spcAft>
              <a:defRPr/>
            </a:pPr>
            <a:r>
              <a:rPr lang="es-CL" sz="1050" b="1" dirty="0">
                <a:latin typeface="+mn-lt"/>
                <a:cs typeface="+mn-cs"/>
              </a:rPr>
              <a:t>844,73 m2</a:t>
            </a:r>
            <a:endParaRPr lang="es-ES" sz="1050" b="1" dirty="0">
              <a:latin typeface="+mn-lt"/>
              <a:cs typeface="+mn-cs"/>
            </a:endParaRPr>
          </a:p>
        </p:txBody>
      </p:sp>
      <p:sp>
        <p:nvSpPr>
          <p:cNvPr id="74" name="12 CuadroTexto">
            <a:extLst>
              <a:ext uri="{FF2B5EF4-FFF2-40B4-BE49-F238E27FC236}">
                <a16:creationId xmlns:a16="http://schemas.microsoft.com/office/drawing/2014/main" id="{D1D507AE-B59A-4F10-B65F-63D98BA871A2}"/>
              </a:ext>
            </a:extLst>
          </p:cNvPr>
          <p:cNvSpPr txBox="1"/>
          <p:nvPr/>
        </p:nvSpPr>
        <p:spPr>
          <a:xfrm>
            <a:off x="2765942" y="4883935"/>
            <a:ext cx="795337" cy="374650"/>
          </a:xfrm>
          <a:prstGeom prst="rect">
            <a:avLst/>
          </a:prstGeom>
          <a:noFill/>
        </p:spPr>
        <p:txBody>
          <a:bodyPr wrap="none">
            <a:spAutoFit/>
          </a:bodyPr>
          <a:lstStyle/>
          <a:p>
            <a:pPr algn="ctr" fontAlgn="auto">
              <a:lnSpc>
                <a:spcPts val="1100"/>
              </a:lnSpc>
              <a:spcBef>
                <a:spcPts val="0"/>
              </a:spcBef>
              <a:spcAft>
                <a:spcPts val="0"/>
              </a:spcAft>
              <a:defRPr/>
            </a:pPr>
            <a:r>
              <a:rPr lang="es-CL" sz="1050" b="1" dirty="0">
                <a:latin typeface="+mn-lt"/>
                <a:ea typeface="Calibri"/>
                <a:cs typeface="Times New Roman"/>
              </a:rPr>
              <a:t>Manzana 7</a:t>
            </a:r>
          </a:p>
          <a:p>
            <a:pPr algn="ctr" fontAlgn="auto">
              <a:lnSpc>
                <a:spcPts val="1100"/>
              </a:lnSpc>
              <a:spcBef>
                <a:spcPts val="0"/>
              </a:spcBef>
              <a:spcAft>
                <a:spcPts val="0"/>
              </a:spcAft>
              <a:defRPr/>
            </a:pPr>
            <a:r>
              <a:rPr lang="es-CL" sz="1050" b="1" dirty="0">
                <a:latin typeface="+mn-lt"/>
                <a:ea typeface="Calibri"/>
                <a:cs typeface="Times New Roman"/>
              </a:rPr>
              <a:t>165,93 m2</a:t>
            </a:r>
            <a:endParaRPr lang="es-ES" sz="1050" b="1" dirty="0">
              <a:latin typeface="+mn-lt"/>
              <a:ea typeface="Calibri"/>
              <a:cs typeface="Times New Roman"/>
            </a:endParaRPr>
          </a:p>
        </p:txBody>
      </p:sp>
      <p:sp>
        <p:nvSpPr>
          <p:cNvPr id="75" name="23 Flecha abajo">
            <a:extLst>
              <a:ext uri="{FF2B5EF4-FFF2-40B4-BE49-F238E27FC236}">
                <a16:creationId xmlns:a16="http://schemas.microsoft.com/office/drawing/2014/main" id="{DFF79E34-03C7-4616-B812-55F4011F5BEE}"/>
              </a:ext>
            </a:extLst>
          </p:cNvPr>
          <p:cNvSpPr/>
          <p:nvPr/>
        </p:nvSpPr>
        <p:spPr>
          <a:xfrm>
            <a:off x="8271392" y="4793447"/>
            <a:ext cx="484187" cy="288925"/>
          </a:xfrm>
          <a:prstGeom prst="downArrow">
            <a:avLst/>
          </a:prstGeom>
          <a:solidFill>
            <a:schemeClr val="accent3">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sp>
        <p:nvSpPr>
          <p:cNvPr id="76" name="36 Flecha abajo">
            <a:extLst>
              <a:ext uri="{FF2B5EF4-FFF2-40B4-BE49-F238E27FC236}">
                <a16:creationId xmlns:a16="http://schemas.microsoft.com/office/drawing/2014/main" id="{F52FEAEC-D608-4DAE-92FA-038D4B1D318E}"/>
              </a:ext>
            </a:extLst>
          </p:cNvPr>
          <p:cNvSpPr/>
          <p:nvPr/>
        </p:nvSpPr>
        <p:spPr>
          <a:xfrm>
            <a:off x="5339279" y="4145747"/>
            <a:ext cx="484188" cy="287338"/>
          </a:xfrm>
          <a:prstGeom prst="downArrow">
            <a:avLst/>
          </a:prstGeom>
          <a:solidFill>
            <a:schemeClr val="accent3">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sp>
        <p:nvSpPr>
          <p:cNvPr id="77" name="37 Flecha abajo">
            <a:extLst>
              <a:ext uri="{FF2B5EF4-FFF2-40B4-BE49-F238E27FC236}">
                <a16:creationId xmlns:a16="http://schemas.microsoft.com/office/drawing/2014/main" id="{63215999-29DC-4189-A30F-21B4E6594769}"/>
              </a:ext>
            </a:extLst>
          </p:cNvPr>
          <p:cNvSpPr/>
          <p:nvPr/>
        </p:nvSpPr>
        <p:spPr>
          <a:xfrm>
            <a:off x="4175642" y="4150510"/>
            <a:ext cx="484187" cy="287337"/>
          </a:xfrm>
          <a:prstGeom prst="downArrow">
            <a:avLst/>
          </a:prstGeom>
          <a:solidFill>
            <a:schemeClr val="accent3">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sp>
        <p:nvSpPr>
          <p:cNvPr id="78" name="38 Flecha abajo">
            <a:extLst>
              <a:ext uri="{FF2B5EF4-FFF2-40B4-BE49-F238E27FC236}">
                <a16:creationId xmlns:a16="http://schemas.microsoft.com/office/drawing/2014/main" id="{D8A20C58-C4A8-4ADD-97CD-AF4E4FB96286}"/>
              </a:ext>
            </a:extLst>
          </p:cNvPr>
          <p:cNvSpPr/>
          <p:nvPr/>
        </p:nvSpPr>
        <p:spPr>
          <a:xfrm>
            <a:off x="2799279" y="4606122"/>
            <a:ext cx="485775" cy="287338"/>
          </a:xfrm>
          <a:prstGeom prst="downArrow">
            <a:avLst/>
          </a:prstGeom>
          <a:solidFill>
            <a:schemeClr val="accent3">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sp>
        <p:nvSpPr>
          <p:cNvPr id="79" name="42 CuadroTexto">
            <a:extLst>
              <a:ext uri="{FF2B5EF4-FFF2-40B4-BE49-F238E27FC236}">
                <a16:creationId xmlns:a16="http://schemas.microsoft.com/office/drawing/2014/main" id="{A1A58913-CDB0-424D-8515-D61B1D369DCC}"/>
              </a:ext>
            </a:extLst>
          </p:cNvPr>
          <p:cNvSpPr txBox="1">
            <a:spLocks noChangeArrowheads="1"/>
          </p:cNvSpPr>
          <p:nvPr/>
        </p:nvSpPr>
        <p:spPr bwMode="auto">
          <a:xfrm>
            <a:off x="7017267" y="3024972"/>
            <a:ext cx="71437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1100"/>
              </a:lnSpc>
              <a:spcBef>
                <a:spcPct val="0"/>
              </a:spcBef>
              <a:buFontTx/>
              <a:buNone/>
            </a:pPr>
            <a:r>
              <a:rPr lang="es-CL" altLang="es-CL" sz="900" b="1" dirty="0">
                <a:ea typeface="Calibri" panose="020F0502020204030204" pitchFamily="34" charset="0"/>
                <a:cs typeface="Times New Roman" panose="02020603050405020304" pitchFamily="18" charset="0"/>
              </a:rPr>
              <a:t>Manzana 8</a:t>
            </a:r>
          </a:p>
          <a:p>
            <a:pPr algn="ctr" eaLnBrk="1" hangingPunct="1">
              <a:lnSpc>
                <a:spcPts val="1100"/>
              </a:lnSpc>
              <a:spcBef>
                <a:spcPct val="0"/>
              </a:spcBef>
              <a:buFontTx/>
              <a:buNone/>
            </a:pPr>
            <a:r>
              <a:rPr lang="es-CL" altLang="es-CL" sz="900" b="1" dirty="0">
                <a:ea typeface="Calibri" panose="020F0502020204030204" pitchFamily="34" charset="0"/>
                <a:cs typeface="Times New Roman" panose="02020603050405020304" pitchFamily="18" charset="0"/>
              </a:rPr>
              <a:t>257,42 m2</a:t>
            </a:r>
            <a:endParaRPr lang="es-ES" altLang="es-CL" sz="900" b="1" dirty="0">
              <a:ea typeface="Calibri" panose="020F0502020204030204" pitchFamily="34" charset="0"/>
              <a:cs typeface="Times New Roman" panose="02020603050405020304" pitchFamily="18" charset="0"/>
            </a:endParaRPr>
          </a:p>
        </p:txBody>
      </p:sp>
      <p:sp>
        <p:nvSpPr>
          <p:cNvPr id="80" name="43 CuadroTexto">
            <a:extLst>
              <a:ext uri="{FF2B5EF4-FFF2-40B4-BE49-F238E27FC236}">
                <a16:creationId xmlns:a16="http://schemas.microsoft.com/office/drawing/2014/main" id="{B315DF15-8220-4320-A09E-8CAA2F291BF8}"/>
              </a:ext>
            </a:extLst>
          </p:cNvPr>
          <p:cNvSpPr txBox="1">
            <a:spLocks noChangeArrowheads="1"/>
          </p:cNvSpPr>
          <p:nvPr/>
        </p:nvSpPr>
        <p:spPr bwMode="auto">
          <a:xfrm>
            <a:off x="8131692" y="3031322"/>
            <a:ext cx="712787"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1100"/>
              </a:lnSpc>
              <a:spcBef>
                <a:spcPct val="0"/>
              </a:spcBef>
              <a:buFontTx/>
              <a:buNone/>
            </a:pPr>
            <a:r>
              <a:rPr lang="es-CL" altLang="es-CL" sz="900" b="1" dirty="0">
                <a:ea typeface="Calibri" panose="020F0502020204030204" pitchFamily="34" charset="0"/>
                <a:cs typeface="Times New Roman" panose="02020603050405020304" pitchFamily="18" charset="0"/>
              </a:rPr>
              <a:t>Manzana 9</a:t>
            </a:r>
          </a:p>
          <a:p>
            <a:pPr algn="ctr" eaLnBrk="1" hangingPunct="1">
              <a:lnSpc>
                <a:spcPts val="1100"/>
              </a:lnSpc>
              <a:spcBef>
                <a:spcPct val="0"/>
              </a:spcBef>
              <a:buFontTx/>
              <a:buNone/>
            </a:pPr>
            <a:r>
              <a:rPr lang="es-CL" altLang="es-CL" sz="900" b="1" dirty="0">
                <a:ea typeface="Calibri" panose="020F0502020204030204" pitchFamily="34" charset="0"/>
                <a:cs typeface="Times New Roman" panose="02020603050405020304" pitchFamily="18" charset="0"/>
              </a:rPr>
              <a:t>95,92 m2</a:t>
            </a:r>
            <a:endParaRPr lang="es-ES" altLang="es-CL" sz="900" b="1" dirty="0">
              <a:ea typeface="Calibri" panose="020F0502020204030204" pitchFamily="34" charset="0"/>
              <a:cs typeface="Times New Roman" panose="02020603050405020304" pitchFamily="18" charset="0"/>
            </a:endParaRPr>
          </a:p>
        </p:txBody>
      </p:sp>
      <p:sp>
        <p:nvSpPr>
          <p:cNvPr id="81" name="44 CuadroTexto">
            <a:extLst>
              <a:ext uri="{FF2B5EF4-FFF2-40B4-BE49-F238E27FC236}">
                <a16:creationId xmlns:a16="http://schemas.microsoft.com/office/drawing/2014/main" id="{3E58C336-16C6-4DB2-BBE1-878B0A485416}"/>
              </a:ext>
            </a:extLst>
          </p:cNvPr>
          <p:cNvSpPr txBox="1">
            <a:spLocks noChangeArrowheads="1"/>
          </p:cNvSpPr>
          <p:nvPr/>
        </p:nvSpPr>
        <p:spPr bwMode="auto">
          <a:xfrm>
            <a:off x="9139754" y="2978935"/>
            <a:ext cx="76993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1100"/>
              </a:lnSpc>
              <a:spcBef>
                <a:spcPct val="0"/>
              </a:spcBef>
              <a:buFontTx/>
              <a:buNone/>
            </a:pPr>
            <a:r>
              <a:rPr lang="es-CL" altLang="es-CL" sz="900" b="1" dirty="0">
                <a:ea typeface="Calibri" panose="020F0502020204030204" pitchFamily="34" charset="0"/>
                <a:cs typeface="Times New Roman" panose="02020603050405020304" pitchFamily="18" charset="0"/>
              </a:rPr>
              <a:t>Manzana 10</a:t>
            </a:r>
          </a:p>
          <a:p>
            <a:pPr algn="ctr" eaLnBrk="1" hangingPunct="1">
              <a:lnSpc>
                <a:spcPts val="1100"/>
              </a:lnSpc>
              <a:spcBef>
                <a:spcPct val="0"/>
              </a:spcBef>
              <a:buFontTx/>
              <a:buNone/>
            </a:pPr>
            <a:r>
              <a:rPr lang="es-CL" altLang="es-CL" sz="900" b="1" dirty="0">
                <a:ea typeface="Calibri" panose="020F0502020204030204" pitchFamily="34" charset="0"/>
                <a:cs typeface="Times New Roman" panose="02020603050405020304" pitchFamily="18" charset="0"/>
              </a:rPr>
              <a:t>519,67 m2</a:t>
            </a:r>
            <a:endParaRPr lang="es-ES" altLang="es-CL" sz="900" b="1" dirty="0">
              <a:ea typeface="Calibri" panose="020F0502020204030204" pitchFamily="34" charset="0"/>
              <a:cs typeface="Times New Roman" panose="02020603050405020304" pitchFamily="18" charset="0"/>
            </a:endParaRPr>
          </a:p>
        </p:txBody>
      </p:sp>
      <p:sp>
        <p:nvSpPr>
          <p:cNvPr id="82" name="45 CuadroTexto">
            <a:extLst>
              <a:ext uri="{FF2B5EF4-FFF2-40B4-BE49-F238E27FC236}">
                <a16:creationId xmlns:a16="http://schemas.microsoft.com/office/drawing/2014/main" id="{56D52735-7430-459E-82A6-BD8E52839ADD}"/>
              </a:ext>
            </a:extLst>
          </p:cNvPr>
          <p:cNvSpPr txBox="1">
            <a:spLocks noChangeArrowheads="1"/>
          </p:cNvSpPr>
          <p:nvPr/>
        </p:nvSpPr>
        <p:spPr bwMode="auto">
          <a:xfrm>
            <a:off x="10611367" y="2845585"/>
            <a:ext cx="77152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1100"/>
              </a:lnSpc>
              <a:spcBef>
                <a:spcPct val="0"/>
              </a:spcBef>
              <a:buFontTx/>
              <a:buNone/>
            </a:pPr>
            <a:r>
              <a:rPr lang="es-CL" altLang="es-CL" sz="900" b="1" dirty="0">
                <a:ea typeface="Calibri" panose="020F0502020204030204" pitchFamily="34" charset="0"/>
                <a:cs typeface="Times New Roman" panose="02020603050405020304" pitchFamily="18" charset="0"/>
              </a:rPr>
              <a:t>Manzana 11</a:t>
            </a:r>
          </a:p>
          <a:p>
            <a:pPr algn="ctr" eaLnBrk="1" hangingPunct="1">
              <a:lnSpc>
                <a:spcPts val="1100"/>
              </a:lnSpc>
              <a:spcBef>
                <a:spcPct val="0"/>
              </a:spcBef>
              <a:buFontTx/>
              <a:buNone/>
            </a:pPr>
            <a:r>
              <a:rPr lang="es-CL" altLang="es-CL" sz="900" b="1" dirty="0">
                <a:ea typeface="Calibri" panose="020F0502020204030204" pitchFamily="34" charset="0"/>
                <a:cs typeface="Times New Roman" panose="02020603050405020304" pitchFamily="18" charset="0"/>
              </a:rPr>
              <a:t>593,70 m2</a:t>
            </a:r>
            <a:endParaRPr lang="es-ES" altLang="es-CL" sz="900" b="1" dirty="0">
              <a:ea typeface="Calibri" panose="020F0502020204030204" pitchFamily="34" charset="0"/>
              <a:cs typeface="Times New Roman" panose="02020603050405020304" pitchFamily="18" charset="0"/>
            </a:endParaRPr>
          </a:p>
        </p:txBody>
      </p:sp>
      <p:sp>
        <p:nvSpPr>
          <p:cNvPr id="83" name="43 Flecha abajo">
            <a:extLst>
              <a:ext uri="{FF2B5EF4-FFF2-40B4-BE49-F238E27FC236}">
                <a16:creationId xmlns:a16="http://schemas.microsoft.com/office/drawing/2014/main" id="{5C67F356-7F74-485D-8989-9C8E763FE1B9}"/>
              </a:ext>
            </a:extLst>
          </p:cNvPr>
          <p:cNvSpPr/>
          <p:nvPr/>
        </p:nvSpPr>
        <p:spPr>
          <a:xfrm flipV="1">
            <a:off x="7223642" y="3353585"/>
            <a:ext cx="255587" cy="179387"/>
          </a:xfrm>
          <a:prstGeom prst="downArrow">
            <a:avLst/>
          </a:prstGeom>
          <a:solidFill>
            <a:schemeClr val="accent3">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sp>
        <p:nvSpPr>
          <p:cNvPr id="84" name="44 Flecha abajo">
            <a:extLst>
              <a:ext uri="{FF2B5EF4-FFF2-40B4-BE49-F238E27FC236}">
                <a16:creationId xmlns:a16="http://schemas.microsoft.com/office/drawing/2014/main" id="{7C886554-A3C6-49A3-B8CB-18D43004653E}"/>
              </a:ext>
            </a:extLst>
          </p:cNvPr>
          <p:cNvSpPr/>
          <p:nvPr/>
        </p:nvSpPr>
        <p:spPr>
          <a:xfrm flipV="1">
            <a:off x="8360292" y="3371047"/>
            <a:ext cx="255587" cy="179388"/>
          </a:xfrm>
          <a:prstGeom prst="downArrow">
            <a:avLst/>
          </a:prstGeom>
          <a:solidFill>
            <a:schemeClr val="accent3">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sp>
        <p:nvSpPr>
          <p:cNvPr id="85" name="45 Flecha abajo">
            <a:extLst>
              <a:ext uri="{FF2B5EF4-FFF2-40B4-BE49-F238E27FC236}">
                <a16:creationId xmlns:a16="http://schemas.microsoft.com/office/drawing/2014/main" id="{C82578CC-A31B-4E66-96F8-50B100803646}"/>
              </a:ext>
            </a:extLst>
          </p:cNvPr>
          <p:cNvSpPr/>
          <p:nvPr/>
        </p:nvSpPr>
        <p:spPr>
          <a:xfrm flipV="1">
            <a:off x="9400104" y="3342472"/>
            <a:ext cx="257175" cy="179388"/>
          </a:xfrm>
          <a:prstGeom prst="downArrow">
            <a:avLst/>
          </a:prstGeom>
          <a:solidFill>
            <a:schemeClr val="accent3">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sp>
        <p:nvSpPr>
          <p:cNvPr id="86" name="46 Flecha abajo">
            <a:extLst>
              <a:ext uri="{FF2B5EF4-FFF2-40B4-BE49-F238E27FC236}">
                <a16:creationId xmlns:a16="http://schemas.microsoft.com/office/drawing/2014/main" id="{2713EAB3-3614-4499-B75E-91990480EDBA}"/>
              </a:ext>
            </a:extLst>
          </p:cNvPr>
          <p:cNvSpPr/>
          <p:nvPr/>
        </p:nvSpPr>
        <p:spPr>
          <a:xfrm flipV="1">
            <a:off x="10843142" y="3202772"/>
            <a:ext cx="257175" cy="179388"/>
          </a:xfrm>
          <a:prstGeom prst="downArrow">
            <a:avLst/>
          </a:prstGeom>
          <a:solidFill>
            <a:schemeClr val="accent3">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sp>
        <p:nvSpPr>
          <p:cNvPr id="87" name="3 Rectángulo">
            <a:extLst>
              <a:ext uri="{FF2B5EF4-FFF2-40B4-BE49-F238E27FC236}">
                <a16:creationId xmlns:a16="http://schemas.microsoft.com/office/drawing/2014/main" id="{2B09B685-129C-4724-9314-13BCEB66B830}"/>
              </a:ext>
            </a:extLst>
          </p:cNvPr>
          <p:cNvSpPr/>
          <p:nvPr/>
        </p:nvSpPr>
        <p:spPr>
          <a:xfrm>
            <a:off x="2677681" y="2348224"/>
            <a:ext cx="8114022" cy="623248"/>
          </a:xfrm>
          <a:prstGeom prst="rect">
            <a:avLst/>
          </a:prstGeom>
          <a:noFill/>
        </p:spPr>
        <p:txBody>
          <a:bodyPr vert="horz" wrap="square" lIns="68580" tIns="34290" rIns="68580" bIns="34290" rtlCol="0" anchor="ctr">
            <a:spAutoFit/>
          </a:bodyPr>
          <a:lstStyle/>
          <a:p>
            <a:pPr algn="just" defTabSz="914400" fontAlgn="auto">
              <a:spcBef>
                <a:spcPts val="0"/>
              </a:spcBef>
              <a:spcAft>
                <a:spcPts val="0"/>
              </a:spcAft>
            </a:pPr>
            <a:r>
              <a:rPr lang="es-CL" b="1" dirty="0">
                <a:solidFill>
                  <a:srgbClr val="C00000"/>
                </a:solidFill>
                <a:latin typeface="Calibri"/>
                <a:ea typeface="+mn-ea"/>
              </a:rPr>
              <a:t>Parque de 1,07 Há, emplazado en el eje del Conjunto Villa Altos del Mar (ex Guañacagua III), y en el centro geográfico del PUH El Alto.</a:t>
            </a:r>
          </a:p>
        </p:txBody>
      </p:sp>
      <p:pic>
        <p:nvPicPr>
          <p:cNvPr id="37" name="Imagen 36">
            <a:extLst>
              <a:ext uri="{FF2B5EF4-FFF2-40B4-BE49-F238E27FC236}">
                <a16:creationId xmlns:a16="http://schemas.microsoft.com/office/drawing/2014/main" id="{64648277-3D8F-4A3B-9B82-7F9DDE2EAF70}"/>
              </a:ext>
            </a:extLst>
          </p:cNvPr>
          <p:cNvPicPr>
            <a:picLocks/>
          </p:cNvPicPr>
          <p:nvPr/>
        </p:nvPicPr>
        <p:blipFill rotWithShape="1">
          <a:blip r:embed="rId5" cstate="email">
            <a:extLst>
              <a:ext uri="{28A0092B-C50C-407E-A947-70E740481C1C}">
                <a14:useLocalDpi xmlns:a14="http://schemas.microsoft.com/office/drawing/2010/main"/>
              </a:ext>
            </a:extLst>
          </a:blip>
          <a:srcRect/>
          <a:stretch/>
        </p:blipFill>
        <p:spPr>
          <a:xfrm>
            <a:off x="79300" y="115909"/>
            <a:ext cx="2316754" cy="6003101"/>
          </a:xfrm>
          <a:prstGeom prst="rect">
            <a:avLst/>
          </a:prstGeom>
          <a:ln>
            <a:solidFill>
              <a:schemeClr val="accent1"/>
            </a:solidFill>
          </a:ln>
          <a:effectLst>
            <a:outerShdw blurRad="292100" dist="139700" dir="2700000" algn="tl" rotWithShape="0">
              <a:srgbClr val="333333">
                <a:alpha val="65000"/>
              </a:srgbClr>
            </a:outerShdw>
          </a:effectLst>
        </p:spPr>
      </p:pic>
      <p:sp>
        <p:nvSpPr>
          <p:cNvPr id="38" name="Rectángulo 37">
            <a:extLst>
              <a:ext uri="{FF2B5EF4-FFF2-40B4-BE49-F238E27FC236}">
                <a16:creationId xmlns:a16="http://schemas.microsoft.com/office/drawing/2014/main" id="{62BC7DB0-96B1-49E8-A42A-D7999A79EA4D}"/>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40" name="12 Rectángulo redondeado">
            <a:extLst>
              <a:ext uri="{FF2B5EF4-FFF2-40B4-BE49-F238E27FC236}">
                <a16:creationId xmlns:a16="http://schemas.microsoft.com/office/drawing/2014/main" id="{3741EA0C-26E8-40AD-9230-62FF0C755283}"/>
              </a:ext>
            </a:extLst>
          </p:cNvPr>
          <p:cNvSpPr/>
          <p:nvPr/>
        </p:nvSpPr>
        <p:spPr>
          <a:xfrm>
            <a:off x="2842630" y="115908"/>
            <a:ext cx="2839713" cy="599469"/>
          </a:xfrm>
          <a:prstGeom prst="roundRect">
            <a:avLst/>
          </a:prstGeom>
          <a:solidFill>
            <a:srgbClr val="C0000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PARQUES URBANOS</a:t>
            </a:r>
          </a:p>
        </p:txBody>
      </p:sp>
      <p:sp>
        <p:nvSpPr>
          <p:cNvPr id="41" name="4 Rectángulo">
            <a:extLst>
              <a:ext uri="{FF2B5EF4-FFF2-40B4-BE49-F238E27FC236}">
                <a16:creationId xmlns:a16="http://schemas.microsoft.com/office/drawing/2014/main" id="{C60B9009-0336-4D90-86B8-364860231656}"/>
              </a:ext>
            </a:extLst>
          </p:cNvPr>
          <p:cNvSpPr/>
          <p:nvPr/>
        </p:nvSpPr>
        <p:spPr>
          <a:xfrm>
            <a:off x="5856804" y="328527"/>
            <a:ext cx="3414006" cy="369887"/>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eaLnBrk="1" hangingPunct="1">
              <a:defRPr/>
            </a:pPr>
            <a:r>
              <a:rPr lang="es-CL" b="1" dirty="0">
                <a:effectLst>
                  <a:outerShdw blurRad="38100" dist="38100" dir="2700000" algn="tl">
                    <a:srgbClr val="000000">
                      <a:alpha val="43137"/>
                    </a:srgbClr>
                  </a:outerShdw>
                </a:effectLst>
                <a:sym typeface="Verdana Bold"/>
              </a:rPr>
              <a:t>PARQUE VILLA ALTOS DEL MAR</a:t>
            </a:r>
            <a:endParaRPr lang="es-CL" dirty="0">
              <a:effectLst>
                <a:outerShdw blurRad="38100" dist="38100" dir="2700000" algn="tl">
                  <a:srgbClr val="000000">
                    <a:alpha val="43137"/>
                  </a:srgbClr>
                </a:outerShdw>
              </a:effectLst>
            </a:endParaRPr>
          </a:p>
        </p:txBody>
      </p:sp>
      <p:sp>
        <p:nvSpPr>
          <p:cNvPr id="2" name="Rectángulo 1">
            <a:extLst>
              <a:ext uri="{FF2B5EF4-FFF2-40B4-BE49-F238E27FC236}">
                <a16:creationId xmlns:a16="http://schemas.microsoft.com/office/drawing/2014/main" id="{5A36AED7-E8A7-4F4F-859C-7EC196147C59}"/>
              </a:ext>
            </a:extLst>
          </p:cNvPr>
          <p:cNvSpPr/>
          <p:nvPr/>
        </p:nvSpPr>
        <p:spPr>
          <a:xfrm>
            <a:off x="2790380" y="1190347"/>
            <a:ext cx="9173020" cy="646331"/>
          </a:xfrm>
          <a:prstGeom prst="rect">
            <a:avLst/>
          </a:prstGeom>
        </p:spPr>
        <p:txBody>
          <a:bodyPr wrap="square">
            <a:spAutoFit/>
          </a:bodyPr>
          <a:lstStyle/>
          <a:p>
            <a:r>
              <a:rPr lang="es-CL"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Para el 2020 se cuenta con recursos sectoriales para iniciar la ejecución de las obras del proyecto </a:t>
            </a:r>
            <a:r>
              <a:rPr 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“Construcción Parque Villa Altos del Mar, Arica”</a:t>
            </a:r>
            <a:endParaRPr lang="es-CL" b="1" dirty="0">
              <a:solidFill>
                <a:srgbClr val="C00000"/>
              </a:solidFill>
            </a:endParaRPr>
          </a:p>
        </p:txBody>
      </p:sp>
    </p:spTree>
    <p:extLst>
      <p:ext uri="{BB962C8B-B14F-4D97-AF65-F5344CB8AC3E}">
        <p14:creationId xmlns:p14="http://schemas.microsoft.com/office/powerpoint/2010/main" val="979017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8">
            <a:extLst>
              <a:ext uri="{FF2B5EF4-FFF2-40B4-BE49-F238E27FC236}">
                <a16:creationId xmlns:a16="http://schemas.microsoft.com/office/drawing/2014/main" id="{4ACE7820-B847-4043-9714-658362B9A4A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6516" y="115909"/>
            <a:ext cx="2162684" cy="5827692"/>
          </a:xfrm>
          <a:prstGeom prst="rect">
            <a:avLst/>
          </a:prstGeom>
          <a:ln>
            <a:solidFill>
              <a:schemeClr val="accent1">
                <a:lumMod val="50000"/>
              </a:schemeClr>
            </a:solidFill>
          </a:ln>
          <a:effectLst>
            <a:outerShdw blurRad="292100" dist="139700" dir="2700000" algn="tl" rotWithShape="0">
              <a:srgbClr val="333333">
                <a:alpha val="65000"/>
              </a:srgbClr>
            </a:outerShdw>
          </a:effectLst>
        </p:spPr>
      </p:pic>
      <p:sp>
        <p:nvSpPr>
          <p:cNvPr id="10" name="Rectángulo 9">
            <a:extLst>
              <a:ext uri="{FF2B5EF4-FFF2-40B4-BE49-F238E27FC236}">
                <a16:creationId xmlns:a16="http://schemas.microsoft.com/office/drawing/2014/main" id="{B9BD245C-830D-48F9-AE83-41F3F81CD242}"/>
              </a:ext>
            </a:extLst>
          </p:cNvPr>
          <p:cNvSpPr/>
          <p:nvPr/>
        </p:nvSpPr>
        <p:spPr>
          <a:xfrm>
            <a:off x="213866" y="115909"/>
            <a:ext cx="2161169" cy="707886"/>
          </a:xfrm>
          <a:prstGeom prst="rect">
            <a:avLst/>
          </a:prstGeom>
          <a:noFill/>
        </p:spPr>
        <p:txBody>
          <a:bodyPr wrap="none" lIns="91440" tIns="45720" rIns="91440" bIns="45720">
            <a:spAutoFit/>
          </a:bodyPr>
          <a:lstStyle/>
          <a:p>
            <a:pPr algn="ctr"/>
            <a:r>
              <a:rPr lang="es-ES" sz="4000" b="1" dirty="0">
                <a:ln w="0"/>
                <a:solidFill>
                  <a:schemeClr val="bg1"/>
                </a:solidFill>
                <a:effectLst>
                  <a:outerShdw blurRad="38100" dist="19050" dir="2700000" algn="tl" rotWithShape="0">
                    <a:schemeClr val="dk1">
                      <a:alpha val="40000"/>
                    </a:schemeClr>
                  </a:outerShdw>
                </a:effectLst>
              </a:rPr>
              <a:t> Vivienda</a:t>
            </a:r>
            <a:endParaRPr lang="es-ES" sz="4000" b="1" cap="none" spc="0" dirty="0">
              <a:ln w="0"/>
              <a:solidFill>
                <a:schemeClr val="bg1"/>
              </a:solidFill>
              <a:effectLst>
                <a:outerShdw blurRad="38100" dist="19050" dir="2700000" algn="tl" rotWithShape="0">
                  <a:schemeClr val="dk1">
                    <a:alpha val="40000"/>
                  </a:schemeClr>
                </a:outerShdw>
              </a:effectLst>
            </a:endParaRPr>
          </a:p>
        </p:txBody>
      </p:sp>
      <p:sp>
        <p:nvSpPr>
          <p:cNvPr id="15" name="12 Rectángulo redondeado">
            <a:extLst>
              <a:ext uri="{FF2B5EF4-FFF2-40B4-BE49-F238E27FC236}">
                <a16:creationId xmlns:a16="http://schemas.microsoft.com/office/drawing/2014/main" id="{C4190FF3-6819-49BB-A552-3D7440B0CF2A}"/>
              </a:ext>
            </a:extLst>
          </p:cNvPr>
          <p:cNvSpPr/>
          <p:nvPr/>
        </p:nvSpPr>
        <p:spPr>
          <a:xfrm>
            <a:off x="2842630" y="115908"/>
            <a:ext cx="3414006" cy="946651"/>
          </a:xfrm>
          <a:prstGeom prst="roundRect">
            <a:avLst/>
          </a:prstGeom>
          <a:solidFill>
            <a:schemeClr val="accent5">
              <a:lumMod val="75000"/>
            </a:schemeClr>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ASIGNACIÓN DE SUBSIDIOS HABITACIONALES</a:t>
            </a:r>
          </a:p>
        </p:txBody>
      </p:sp>
      <p:graphicFrame>
        <p:nvGraphicFramePr>
          <p:cNvPr id="4" name="Tabla 4">
            <a:extLst>
              <a:ext uri="{FF2B5EF4-FFF2-40B4-BE49-F238E27FC236}">
                <a16:creationId xmlns:a16="http://schemas.microsoft.com/office/drawing/2014/main" id="{69444802-E607-44E5-9B74-F7E3F2F9D226}"/>
              </a:ext>
            </a:extLst>
          </p:cNvPr>
          <p:cNvGraphicFramePr>
            <a:graphicFrameLocks noGrp="1"/>
          </p:cNvGraphicFramePr>
          <p:nvPr>
            <p:extLst>
              <p:ext uri="{D42A27DB-BD31-4B8C-83A1-F6EECF244321}">
                <p14:modId xmlns:p14="http://schemas.microsoft.com/office/powerpoint/2010/main" val="1922006"/>
              </p:ext>
            </p:extLst>
          </p:nvPr>
        </p:nvGraphicFramePr>
        <p:xfrm>
          <a:off x="2861680" y="1436364"/>
          <a:ext cx="8189497" cy="4142905"/>
        </p:xfrm>
        <a:graphic>
          <a:graphicData uri="http://schemas.openxmlformats.org/drawingml/2006/table">
            <a:tbl>
              <a:tblPr firstRow="1" bandRow="1">
                <a:tableStyleId>{5C22544A-7EE6-4342-B048-85BDC9FD1C3A}</a:tableStyleId>
              </a:tblPr>
              <a:tblGrid>
                <a:gridCol w="1780344">
                  <a:extLst>
                    <a:ext uri="{9D8B030D-6E8A-4147-A177-3AD203B41FA5}">
                      <a16:colId xmlns:a16="http://schemas.microsoft.com/office/drawing/2014/main" val="269916898"/>
                    </a:ext>
                  </a:extLst>
                </a:gridCol>
                <a:gridCol w="1780344">
                  <a:extLst>
                    <a:ext uri="{9D8B030D-6E8A-4147-A177-3AD203B41FA5}">
                      <a16:colId xmlns:a16="http://schemas.microsoft.com/office/drawing/2014/main" val="4033379524"/>
                    </a:ext>
                  </a:extLst>
                </a:gridCol>
                <a:gridCol w="2922588">
                  <a:extLst>
                    <a:ext uri="{9D8B030D-6E8A-4147-A177-3AD203B41FA5}">
                      <a16:colId xmlns:a16="http://schemas.microsoft.com/office/drawing/2014/main" val="1069984989"/>
                    </a:ext>
                  </a:extLst>
                </a:gridCol>
                <a:gridCol w="1706221">
                  <a:extLst>
                    <a:ext uri="{9D8B030D-6E8A-4147-A177-3AD203B41FA5}">
                      <a16:colId xmlns:a16="http://schemas.microsoft.com/office/drawing/2014/main" val="3409923041"/>
                    </a:ext>
                  </a:extLst>
                </a:gridCol>
              </a:tblGrid>
              <a:tr h="822977">
                <a:tc row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b="1" dirty="0">
                          <a:solidFill>
                            <a:schemeClr val="bg1"/>
                          </a:solidFill>
                        </a:rPr>
                        <a:t>El 2018 se asignaron 2.768 subsidios por UF 1.535.679</a:t>
                      </a:r>
                    </a:p>
                    <a:p>
                      <a:pPr algn="ctr"/>
                      <a:endParaRPr lang="es-CL" sz="1600" b="1" dirty="0">
                        <a:solidFill>
                          <a:schemeClr val="tx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lumMod val="75000"/>
                      </a:schemeClr>
                    </a:solidFill>
                  </a:tcPr>
                </a:tc>
                <a:tc rowSpan="4">
                  <a:txBody>
                    <a:bodyPr/>
                    <a:lstStyle/>
                    <a:p>
                      <a:pPr algn="ctr"/>
                      <a:r>
                        <a:rPr lang="es-CL" sz="1400" b="1" dirty="0">
                          <a:solidFill>
                            <a:schemeClr val="bg1"/>
                          </a:solidFill>
                        </a:rPr>
                        <a:t>DEFICIT CUANTITATIVO</a:t>
                      </a:r>
                    </a:p>
                    <a:p>
                      <a:pPr algn="ctr"/>
                      <a:endParaRPr lang="es-CL" sz="1400" b="1" dirty="0">
                        <a:solidFill>
                          <a:schemeClr val="bg1"/>
                        </a:solidFill>
                      </a:endParaRPr>
                    </a:p>
                    <a:p>
                      <a:pPr algn="ctr"/>
                      <a:r>
                        <a:rPr lang="es-CL" sz="1400" b="1" dirty="0">
                          <a:solidFill>
                            <a:schemeClr val="bg1"/>
                          </a:solidFill>
                        </a:rPr>
                        <a:t>1.933 unidades</a:t>
                      </a:r>
                    </a:p>
                    <a:p>
                      <a:pPr algn="ctr"/>
                      <a:r>
                        <a:rPr lang="es-CL" sz="1400" b="1" dirty="0">
                          <a:solidFill>
                            <a:schemeClr val="bg1"/>
                          </a:solidFill>
                        </a:rPr>
                        <a:t>UF 1.441.454</a:t>
                      </a:r>
                    </a:p>
                  </a:txBody>
                  <a:tcPr anchor="ctr">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tc>
                  <a:txBody>
                    <a:bodyPr/>
                    <a:lstStyle/>
                    <a:p>
                      <a:pPr algn="ctr" eaLnBrk="0" hangingPunct="0">
                        <a:defRPr/>
                      </a:pPr>
                      <a:r>
                        <a:rPr lang="es-ES" sz="1200" b="1" dirty="0">
                          <a:solidFill>
                            <a:schemeClr val="bg1"/>
                          </a:solidFill>
                          <a:ea typeface="ヒラギノ角ゴ Pro W3" charset="-128"/>
                          <a:cs typeface="+mn-cs"/>
                        </a:rPr>
                        <a:t>FONDO SOLIDARIO DE ELECCIÓN DE VIVIENDA</a:t>
                      </a:r>
                    </a:p>
                    <a:p>
                      <a:pPr algn="ctr" eaLnBrk="0" hangingPunct="0">
                        <a:defRPr/>
                      </a:pPr>
                      <a:r>
                        <a:rPr lang="es-ES" sz="1050" b="1" dirty="0">
                          <a:solidFill>
                            <a:schemeClr val="bg1"/>
                          </a:solidFill>
                          <a:ea typeface="ヒラギノ角ゴ Pro W3" charset="-128"/>
                          <a:cs typeface="+mn-cs"/>
                        </a:rPr>
                        <a:t>D. S. N° 49 (V. y U.) de 2011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tc>
                  <a:txBody>
                    <a:bodyPr/>
                    <a:lstStyle/>
                    <a:p>
                      <a:pPr algn="ctr"/>
                      <a:r>
                        <a:rPr lang="es-CL" sz="1400" b="1" dirty="0">
                          <a:solidFill>
                            <a:schemeClr val="bg1"/>
                          </a:solidFill>
                        </a:rPr>
                        <a:t>634 unidades</a:t>
                      </a:r>
                    </a:p>
                    <a:p>
                      <a:pPr algn="ctr"/>
                      <a:r>
                        <a:rPr lang="es-CL" sz="1400" b="1" dirty="0">
                          <a:solidFill>
                            <a:schemeClr val="bg1"/>
                          </a:solidFill>
                        </a:rPr>
                        <a:t>UF 920.254</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375244508"/>
                  </a:ext>
                </a:extLst>
              </a:tr>
              <a:tr h="779086">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eaLnBrk="0" hangingPunct="0">
                        <a:defRPr/>
                      </a:pPr>
                      <a:r>
                        <a:rPr lang="es-ES" sz="1200" b="1" dirty="0">
                          <a:solidFill>
                            <a:schemeClr val="bg1"/>
                          </a:solidFill>
                          <a:ea typeface="ヒラギノ角ゴ Pro W3" charset="-128"/>
                          <a:cs typeface="+mn-cs"/>
                        </a:rPr>
                        <a:t>SISTEMA INTEGRADO DE SUBSIDIOS</a:t>
                      </a:r>
                    </a:p>
                    <a:p>
                      <a:pPr algn="ctr" eaLnBrk="0" hangingPunct="0">
                        <a:defRPr/>
                      </a:pPr>
                      <a:r>
                        <a:rPr lang="es-ES" sz="1050" b="1" dirty="0">
                          <a:solidFill>
                            <a:schemeClr val="bg1"/>
                          </a:solidFill>
                          <a:ea typeface="ヒラギノ角ゴ Pro W3" charset="-128"/>
                          <a:cs typeface="+mn-cs"/>
                        </a:rPr>
                        <a:t>D. S. N° 01 (V. y U.) de 2011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tc>
                  <a:txBody>
                    <a:bodyPr/>
                    <a:lstStyle/>
                    <a:p>
                      <a:pPr algn="ctr"/>
                      <a:r>
                        <a:rPr lang="es-CL" sz="1400" b="1" dirty="0">
                          <a:solidFill>
                            <a:schemeClr val="bg1"/>
                          </a:solidFill>
                        </a:rPr>
                        <a:t>173 unidades</a:t>
                      </a:r>
                    </a:p>
                    <a:p>
                      <a:pPr algn="ctr"/>
                      <a:r>
                        <a:rPr lang="es-CL" sz="1400" b="1" dirty="0">
                          <a:solidFill>
                            <a:schemeClr val="bg1"/>
                          </a:solidFill>
                        </a:rPr>
                        <a:t>UF 69.300</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80010292"/>
                  </a:ext>
                </a:extLst>
              </a:tr>
              <a:tr h="822977">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eaLnBrk="0" hangingPunct="0">
                        <a:defRPr/>
                      </a:pPr>
                      <a:r>
                        <a:rPr lang="es-ES" sz="1200" b="1" dirty="0">
                          <a:solidFill>
                            <a:schemeClr val="bg1"/>
                          </a:solidFill>
                          <a:ea typeface="ヒラギノ角ゴ Pro W3" charset="-128"/>
                          <a:cs typeface="+mn-cs"/>
                        </a:rPr>
                        <a:t>PROGRAMA DE INTEGRACIÓN SOCIAL Y TERRITORIAL</a:t>
                      </a:r>
                    </a:p>
                    <a:p>
                      <a:pPr algn="ctr" eaLnBrk="0" hangingPunct="0">
                        <a:defRPr/>
                      </a:pPr>
                      <a:r>
                        <a:rPr lang="es-ES" sz="1050" b="1" dirty="0">
                          <a:solidFill>
                            <a:schemeClr val="bg1"/>
                          </a:solidFill>
                          <a:ea typeface="ヒラギノ角ゴ Pro W3" charset="-128"/>
                          <a:cs typeface="+mn-cs"/>
                        </a:rPr>
                        <a:t>D. S. N° 19 (V. y U.) de 2016</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tc>
                  <a:txBody>
                    <a:bodyPr/>
                    <a:lstStyle/>
                    <a:p>
                      <a:pPr algn="ctr"/>
                      <a:r>
                        <a:rPr lang="es-CL" sz="1400" b="1" dirty="0">
                          <a:solidFill>
                            <a:schemeClr val="bg1"/>
                          </a:solidFill>
                        </a:rPr>
                        <a:t>880 unidades</a:t>
                      </a:r>
                    </a:p>
                    <a:p>
                      <a:pPr algn="ctr"/>
                      <a:r>
                        <a:rPr lang="es-CL" sz="1400" b="1" dirty="0">
                          <a:solidFill>
                            <a:schemeClr val="bg1"/>
                          </a:solidFill>
                        </a:rPr>
                        <a:t>UF 410.080</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589038061"/>
                  </a:ext>
                </a:extLst>
              </a:tr>
              <a:tr h="559625">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0" latinLnBrk="0" hangingPunct="0">
                        <a:defRPr/>
                      </a:pPr>
                      <a:r>
                        <a:rPr lang="es-ES" sz="1200" b="1" kern="1200" dirty="0">
                          <a:solidFill>
                            <a:schemeClr val="bg1"/>
                          </a:solidFill>
                          <a:latin typeface="+mn-lt"/>
                          <a:ea typeface="ヒラギノ角ゴ Pro W3" charset="-128"/>
                          <a:cs typeface="+mn-cs"/>
                        </a:rPr>
                        <a:t>SUBSIDIO DE ARRIENDO</a:t>
                      </a:r>
                    </a:p>
                    <a:p>
                      <a:pPr algn="ctr" eaLnBrk="0" hangingPunct="0">
                        <a:defRPr/>
                      </a:pPr>
                      <a:r>
                        <a:rPr lang="es-ES" sz="1050" b="1" dirty="0">
                          <a:solidFill>
                            <a:schemeClr val="bg1"/>
                          </a:solidFill>
                          <a:ea typeface="ヒラギノ角ゴ Pro W3" charset="-128"/>
                          <a:cs typeface="+mn-cs"/>
                        </a:rPr>
                        <a:t>D. S. N° 52 (V. y U.) de 2013</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tc>
                  <a:txBody>
                    <a:bodyPr/>
                    <a:lstStyle/>
                    <a:p>
                      <a:pPr algn="ctr"/>
                      <a:r>
                        <a:rPr lang="es-CL" sz="1400" b="1" dirty="0">
                          <a:solidFill>
                            <a:schemeClr val="bg1"/>
                          </a:solidFill>
                        </a:rPr>
                        <a:t>246 unidades</a:t>
                      </a:r>
                    </a:p>
                    <a:p>
                      <a:pPr algn="ctr"/>
                      <a:r>
                        <a:rPr lang="es-CL" sz="1400" b="1" dirty="0">
                          <a:solidFill>
                            <a:schemeClr val="bg1"/>
                          </a:solidFill>
                        </a:rPr>
                        <a:t>UF 41.820</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2359818033"/>
                  </a:ext>
                </a:extLst>
              </a:tr>
              <a:tr h="1130684">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CL" sz="1400" b="1" dirty="0">
                          <a:solidFill>
                            <a:schemeClr val="bg1"/>
                          </a:solidFill>
                        </a:rPr>
                        <a:t>DEFICIT CUALITATIVO</a:t>
                      </a:r>
                    </a:p>
                    <a:p>
                      <a:pPr algn="ctr"/>
                      <a:endParaRPr lang="es-CL" sz="1400" b="1" dirty="0">
                        <a:solidFill>
                          <a:schemeClr val="bg1"/>
                        </a:solidFill>
                      </a:endParaRPr>
                    </a:p>
                    <a:p>
                      <a:pPr algn="ctr"/>
                      <a:r>
                        <a:rPr lang="es-CL" sz="1400" b="1" dirty="0">
                          <a:solidFill>
                            <a:schemeClr val="bg1"/>
                          </a:solidFill>
                        </a:rPr>
                        <a:t>835 unidades</a:t>
                      </a:r>
                    </a:p>
                    <a:p>
                      <a:pPr algn="ctr"/>
                      <a:r>
                        <a:rPr lang="es-CL" sz="1400" b="1" dirty="0">
                          <a:solidFill>
                            <a:schemeClr val="bg1"/>
                          </a:solidFill>
                        </a:rPr>
                        <a:t>UF 94.225</a:t>
                      </a:r>
                    </a:p>
                    <a:p>
                      <a:pPr algn="ctr"/>
                      <a:endParaRPr lang="es-CL" sz="1400" b="1" dirty="0">
                        <a:solidFill>
                          <a:schemeClr val="bg1"/>
                        </a:solidFill>
                      </a:endParaRPr>
                    </a:p>
                  </a:txBody>
                  <a:tcPr anchor="ctr">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50000"/>
                      </a:schemeClr>
                    </a:solidFill>
                  </a:tcPr>
                </a:tc>
                <a:tc>
                  <a:txBody>
                    <a:bodyPr/>
                    <a:lstStyle/>
                    <a:p>
                      <a:pPr algn="ctr" eaLnBrk="0" hangingPunct="0">
                        <a:defRPr/>
                      </a:pPr>
                      <a:r>
                        <a:rPr lang="es-ES" sz="1200" b="1" dirty="0">
                          <a:solidFill>
                            <a:schemeClr val="bg1"/>
                          </a:solidFill>
                          <a:ea typeface="ヒラギノ角ゴ Pro W3" charset="-128"/>
                          <a:cs typeface="+mn-cs"/>
                        </a:rPr>
                        <a:t>PROGRAMA DE PROTECCIÓN DEL PATRIMONIO FAMILIAR</a:t>
                      </a:r>
                    </a:p>
                    <a:p>
                      <a:pPr algn="ctr" eaLnBrk="0" hangingPunct="0">
                        <a:defRPr/>
                      </a:pPr>
                      <a:r>
                        <a:rPr lang="es-ES" sz="1050" b="1" dirty="0">
                          <a:solidFill>
                            <a:schemeClr val="bg1"/>
                          </a:solidFill>
                          <a:ea typeface="ヒラギノ角ゴ Pro W3" charset="-128"/>
                          <a:cs typeface="+mn-cs"/>
                        </a:rPr>
                        <a:t>D. S. N° 255 (V. y U.) de 2006</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50000"/>
                      </a:schemeClr>
                    </a:solidFill>
                  </a:tcPr>
                </a:tc>
                <a:tc>
                  <a:txBody>
                    <a:bodyPr/>
                    <a:lstStyle/>
                    <a:p>
                      <a:pPr algn="ctr"/>
                      <a:r>
                        <a:rPr lang="es-CL" sz="1400" b="1" dirty="0">
                          <a:solidFill>
                            <a:schemeClr val="bg1"/>
                          </a:solidFill>
                        </a:rPr>
                        <a:t>835 unidades</a:t>
                      </a:r>
                    </a:p>
                    <a:p>
                      <a:pPr algn="ctr"/>
                      <a:r>
                        <a:rPr lang="es-CL" sz="1400" b="1" dirty="0">
                          <a:solidFill>
                            <a:schemeClr val="bg1"/>
                          </a:solidFill>
                        </a:rPr>
                        <a:t>UF 94.225</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2995969281"/>
                  </a:ext>
                </a:extLst>
              </a:tr>
            </a:tbl>
          </a:graphicData>
        </a:graphic>
      </p:graphicFrame>
    </p:spTree>
    <p:extLst>
      <p:ext uri="{BB962C8B-B14F-4D97-AF65-F5344CB8AC3E}">
        <p14:creationId xmlns:p14="http://schemas.microsoft.com/office/powerpoint/2010/main" val="415207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Imagen 36">
            <a:extLst>
              <a:ext uri="{FF2B5EF4-FFF2-40B4-BE49-F238E27FC236}">
                <a16:creationId xmlns:a16="http://schemas.microsoft.com/office/drawing/2014/main" id="{64648277-3D8F-4A3B-9B82-7F9DDE2EAF70}"/>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199779" y="115909"/>
            <a:ext cx="2026067" cy="5943600"/>
          </a:xfrm>
          <a:prstGeom prst="rect">
            <a:avLst/>
          </a:prstGeom>
          <a:ln>
            <a:solidFill>
              <a:schemeClr val="accent1"/>
            </a:solidFill>
          </a:ln>
          <a:effectLst>
            <a:outerShdw blurRad="292100" dist="139700" dir="2700000" algn="tl" rotWithShape="0">
              <a:srgbClr val="333333">
                <a:alpha val="65000"/>
              </a:srgbClr>
            </a:outerShdw>
          </a:effectLst>
        </p:spPr>
      </p:pic>
      <p:sp>
        <p:nvSpPr>
          <p:cNvPr id="38" name="Rectángulo 37">
            <a:extLst>
              <a:ext uri="{FF2B5EF4-FFF2-40B4-BE49-F238E27FC236}">
                <a16:creationId xmlns:a16="http://schemas.microsoft.com/office/drawing/2014/main" id="{62BC7DB0-96B1-49E8-A42A-D7999A79EA4D}"/>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40" name="12 Rectángulo redondeado">
            <a:extLst>
              <a:ext uri="{FF2B5EF4-FFF2-40B4-BE49-F238E27FC236}">
                <a16:creationId xmlns:a16="http://schemas.microsoft.com/office/drawing/2014/main" id="{3741EA0C-26E8-40AD-9230-62FF0C755283}"/>
              </a:ext>
            </a:extLst>
          </p:cNvPr>
          <p:cNvSpPr/>
          <p:nvPr/>
        </p:nvSpPr>
        <p:spPr>
          <a:xfrm>
            <a:off x="2842630" y="115909"/>
            <a:ext cx="2826650" cy="598066"/>
          </a:xfrm>
          <a:prstGeom prst="roundRect">
            <a:avLst/>
          </a:prstGeom>
          <a:solidFill>
            <a:srgbClr val="C0000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PARQUES URBANOS</a:t>
            </a:r>
          </a:p>
        </p:txBody>
      </p:sp>
      <p:sp>
        <p:nvSpPr>
          <p:cNvPr id="41" name="4 Rectángulo">
            <a:extLst>
              <a:ext uri="{FF2B5EF4-FFF2-40B4-BE49-F238E27FC236}">
                <a16:creationId xmlns:a16="http://schemas.microsoft.com/office/drawing/2014/main" id="{C60B9009-0336-4D90-86B8-364860231656}"/>
              </a:ext>
            </a:extLst>
          </p:cNvPr>
          <p:cNvSpPr/>
          <p:nvPr/>
        </p:nvSpPr>
        <p:spPr>
          <a:xfrm>
            <a:off x="6042836" y="312351"/>
            <a:ext cx="2614030" cy="369887"/>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eaLnBrk="1" hangingPunct="1">
              <a:defRPr/>
            </a:pPr>
            <a:r>
              <a:rPr lang="es-CL" b="1" dirty="0">
                <a:effectLst>
                  <a:outerShdw blurRad="38100" dist="38100" dir="2700000" algn="tl">
                    <a:srgbClr val="000000">
                      <a:alpha val="43137"/>
                    </a:srgbClr>
                  </a:outerShdw>
                </a:effectLst>
                <a:sym typeface="Verdana Bold"/>
              </a:rPr>
              <a:t>PARQUE EL ALTO</a:t>
            </a:r>
            <a:endParaRPr lang="es-CL" dirty="0">
              <a:effectLst>
                <a:outerShdw blurRad="38100" dist="38100" dir="2700000" algn="tl">
                  <a:srgbClr val="000000">
                    <a:alpha val="43137"/>
                  </a:srgbClr>
                </a:outerShdw>
              </a:effectLst>
            </a:endParaRPr>
          </a:p>
        </p:txBody>
      </p:sp>
      <p:sp>
        <p:nvSpPr>
          <p:cNvPr id="2" name="Rectángulo 1">
            <a:extLst>
              <a:ext uri="{FF2B5EF4-FFF2-40B4-BE49-F238E27FC236}">
                <a16:creationId xmlns:a16="http://schemas.microsoft.com/office/drawing/2014/main" id="{5A36AED7-E8A7-4F4F-859C-7EC196147C59}"/>
              </a:ext>
            </a:extLst>
          </p:cNvPr>
          <p:cNvSpPr/>
          <p:nvPr/>
        </p:nvSpPr>
        <p:spPr>
          <a:xfrm>
            <a:off x="2790380" y="1190347"/>
            <a:ext cx="9173020" cy="646331"/>
          </a:xfrm>
          <a:prstGeom prst="rect">
            <a:avLst/>
          </a:prstGeom>
        </p:spPr>
        <p:txBody>
          <a:bodyPr wrap="square">
            <a:spAutoFit/>
          </a:bodyPr>
          <a:lstStyle/>
          <a:p>
            <a:r>
              <a:rPr lang="es-CL"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Para el 2020 se solicitarán recursos FNDR para iniciar la ejecución de las obras del proyecto </a:t>
            </a:r>
            <a:r>
              <a:rPr 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“Construcción Parque El Alto, Arica”</a:t>
            </a:r>
            <a:endParaRPr lang="es-CL" b="1" dirty="0">
              <a:solidFill>
                <a:srgbClr val="C00000"/>
              </a:solidFill>
            </a:endParaRPr>
          </a:p>
        </p:txBody>
      </p:sp>
      <p:pic>
        <p:nvPicPr>
          <p:cNvPr id="3" name="Imagen 2">
            <a:extLst>
              <a:ext uri="{FF2B5EF4-FFF2-40B4-BE49-F238E27FC236}">
                <a16:creationId xmlns:a16="http://schemas.microsoft.com/office/drawing/2014/main" id="{83A7C9FD-98A4-4854-8886-F8B05D5E7A4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23645" y="4979985"/>
            <a:ext cx="3980179" cy="1134759"/>
          </a:xfrm>
          <a:prstGeom prst="rect">
            <a:avLst/>
          </a:prstGeom>
        </p:spPr>
      </p:pic>
      <p:pic>
        <p:nvPicPr>
          <p:cNvPr id="4" name="Imagen 3">
            <a:extLst>
              <a:ext uri="{FF2B5EF4-FFF2-40B4-BE49-F238E27FC236}">
                <a16:creationId xmlns:a16="http://schemas.microsoft.com/office/drawing/2014/main" id="{6257AC27-F28B-4E8A-B325-A2FC5DC846B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243278" y="5023566"/>
            <a:ext cx="4371570" cy="1047598"/>
          </a:xfrm>
          <a:prstGeom prst="rect">
            <a:avLst/>
          </a:prstGeom>
        </p:spPr>
      </p:pic>
      <p:pic>
        <p:nvPicPr>
          <p:cNvPr id="5" name="Imagen 4">
            <a:extLst>
              <a:ext uri="{FF2B5EF4-FFF2-40B4-BE49-F238E27FC236}">
                <a16:creationId xmlns:a16="http://schemas.microsoft.com/office/drawing/2014/main" id="{6FF0A4A5-241B-406F-BCF9-2BE6493C3CB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131885" y="3536751"/>
            <a:ext cx="4729071" cy="1153886"/>
          </a:xfrm>
          <a:prstGeom prst="rect">
            <a:avLst/>
          </a:prstGeom>
        </p:spPr>
      </p:pic>
      <p:pic>
        <p:nvPicPr>
          <p:cNvPr id="6" name="Imagen 5">
            <a:extLst>
              <a:ext uri="{FF2B5EF4-FFF2-40B4-BE49-F238E27FC236}">
                <a16:creationId xmlns:a16="http://schemas.microsoft.com/office/drawing/2014/main" id="{4D83E266-7F16-4537-A63D-8272C862A97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163436" y="3536751"/>
            <a:ext cx="3990220" cy="1153886"/>
          </a:xfrm>
          <a:prstGeom prst="rect">
            <a:avLst/>
          </a:prstGeom>
        </p:spPr>
      </p:pic>
      <p:pic>
        <p:nvPicPr>
          <p:cNvPr id="7" name="Imagen 6">
            <a:extLst>
              <a:ext uri="{FF2B5EF4-FFF2-40B4-BE49-F238E27FC236}">
                <a16:creationId xmlns:a16="http://schemas.microsoft.com/office/drawing/2014/main" id="{8AEA0435-5CB7-4491-A353-B918293EC06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853533" y="1836678"/>
            <a:ext cx="8992636" cy="1223700"/>
          </a:xfrm>
          <a:prstGeom prst="rect">
            <a:avLst/>
          </a:prstGeom>
        </p:spPr>
      </p:pic>
    </p:spTree>
    <p:extLst>
      <p:ext uri="{BB962C8B-B14F-4D97-AF65-F5344CB8AC3E}">
        <p14:creationId xmlns:p14="http://schemas.microsoft.com/office/powerpoint/2010/main" val="5967262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01FB4DE6-0F11-4EE1-A870-789A56CD9A7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64436" y="1196752"/>
            <a:ext cx="8006835" cy="5556126"/>
          </a:xfrm>
          <a:prstGeom prst="rect">
            <a:avLst/>
          </a:prstGeom>
          <a:solidFill>
            <a:schemeClr val="accent1">
              <a:lumMod val="60000"/>
              <a:lumOff val="40000"/>
            </a:schemeClr>
          </a:solidFill>
          <a:ln w="28575">
            <a:noFill/>
          </a:ln>
        </p:spPr>
      </p:pic>
      <p:sp>
        <p:nvSpPr>
          <p:cNvPr id="25" name="5 Rectángulo">
            <a:extLst>
              <a:ext uri="{FF2B5EF4-FFF2-40B4-BE49-F238E27FC236}">
                <a16:creationId xmlns:a16="http://schemas.microsoft.com/office/drawing/2014/main" id="{C6D440A5-2813-4AB5-9C93-75DD6B36BDA6}"/>
              </a:ext>
            </a:extLst>
          </p:cNvPr>
          <p:cNvSpPr/>
          <p:nvPr/>
        </p:nvSpPr>
        <p:spPr>
          <a:xfrm>
            <a:off x="3379422" y="2445275"/>
            <a:ext cx="3283338" cy="3888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48"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4 Rectángulo">
            <a:extLst>
              <a:ext uri="{FF2B5EF4-FFF2-40B4-BE49-F238E27FC236}">
                <a16:creationId xmlns:a16="http://schemas.microsoft.com/office/drawing/2014/main" id="{22718221-E231-4B53-A0C2-BEF36FAA3839}"/>
              </a:ext>
            </a:extLst>
          </p:cNvPr>
          <p:cNvSpPr/>
          <p:nvPr/>
        </p:nvSpPr>
        <p:spPr>
          <a:xfrm>
            <a:off x="6662760" y="2636912"/>
            <a:ext cx="4608511" cy="411596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CL" dirty="0"/>
          </a:p>
        </p:txBody>
      </p:sp>
      <p:sp>
        <p:nvSpPr>
          <p:cNvPr id="18" name="16 Flecha derecha">
            <a:extLst>
              <a:ext uri="{FF2B5EF4-FFF2-40B4-BE49-F238E27FC236}">
                <a16:creationId xmlns:a16="http://schemas.microsoft.com/office/drawing/2014/main" id="{231140FB-082F-4443-9700-30196BAA2004}"/>
              </a:ext>
            </a:extLst>
          </p:cNvPr>
          <p:cNvSpPr/>
          <p:nvPr/>
        </p:nvSpPr>
        <p:spPr>
          <a:xfrm>
            <a:off x="8318944" y="4284265"/>
            <a:ext cx="1080119" cy="593725"/>
          </a:xfrm>
          <a:prstGeom prst="rightArrow">
            <a:avLst>
              <a:gd name="adj1" fmla="val 50000"/>
              <a:gd name="adj2" fmla="val 48505"/>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r>
              <a:rPr lang="es-CL" sz="1200" b="1" dirty="0"/>
              <a:t>EJECUTADO</a:t>
            </a:r>
          </a:p>
        </p:txBody>
      </p:sp>
      <p:sp>
        <p:nvSpPr>
          <p:cNvPr id="21" name="1 CuadroTexto">
            <a:extLst>
              <a:ext uri="{FF2B5EF4-FFF2-40B4-BE49-F238E27FC236}">
                <a16:creationId xmlns:a16="http://schemas.microsoft.com/office/drawing/2014/main" id="{D2A0F2F7-AA5D-41CA-88F2-7CC55BA48CA5}"/>
              </a:ext>
            </a:extLst>
          </p:cNvPr>
          <p:cNvSpPr txBox="1"/>
          <p:nvPr/>
        </p:nvSpPr>
        <p:spPr>
          <a:xfrm>
            <a:off x="3350391" y="3189163"/>
            <a:ext cx="2844315" cy="2400657"/>
          </a:xfrm>
          <a:prstGeom prst="rect">
            <a:avLst/>
          </a:prstGeom>
          <a:solidFill>
            <a:schemeClr val="bg1"/>
          </a:solidFill>
        </p:spPr>
        <p:txBody>
          <a:bodyPr wrap="square" rtlCol="0">
            <a:spAutoFit/>
          </a:bodyPr>
          <a:lstStyle/>
          <a:p>
            <a:r>
              <a:rPr lang="es-CL" b="1" dirty="0">
                <a:solidFill>
                  <a:srgbClr val="0070C0"/>
                </a:solidFill>
              </a:rPr>
              <a:t>La labor del MINVU se concentra en:</a:t>
            </a:r>
          </a:p>
          <a:p>
            <a:endParaRPr lang="es-CL" b="1" dirty="0">
              <a:solidFill>
                <a:srgbClr val="0070C0"/>
              </a:solidFill>
            </a:endParaRPr>
          </a:p>
          <a:p>
            <a:r>
              <a:rPr lang="es-CL" b="1" dirty="0">
                <a:solidFill>
                  <a:srgbClr val="0070C0"/>
                </a:solidFill>
              </a:rPr>
              <a:t>Ámbito habitacional</a:t>
            </a:r>
          </a:p>
          <a:p>
            <a:pPr marL="177800" indent="-177800">
              <a:buFont typeface="Arial" panose="020B0604020202020204" pitchFamily="34" charset="0"/>
              <a:buChar char="•"/>
            </a:pPr>
            <a:r>
              <a:rPr lang="es-CL" sz="1400" dirty="0">
                <a:solidFill>
                  <a:srgbClr val="0070C0"/>
                </a:solidFill>
              </a:rPr>
              <a:t>Relocalización </a:t>
            </a:r>
          </a:p>
          <a:p>
            <a:pPr marL="177800" indent="-177800">
              <a:buFont typeface="Arial" panose="020B0604020202020204" pitchFamily="34" charset="0"/>
              <a:buChar char="•"/>
            </a:pPr>
            <a:r>
              <a:rPr lang="es-CL" sz="1400" dirty="0">
                <a:solidFill>
                  <a:srgbClr val="0070C0"/>
                </a:solidFill>
              </a:rPr>
              <a:t>Reparación de viviendas</a:t>
            </a:r>
          </a:p>
          <a:p>
            <a:endParaRPr lang="es-CL" b="1" dirty="0">
              <a:solidFill>
                <a:srgbClr val="0070C0"/>
              </a:solidFill>
            </a:endParaRPr>
          </a:p>
          <a:p>
            <a:r>
              <a:rPr lang="es-CL" b="1" dirty="0">
                <a:solidFill>
                  <a:srgbClr val="0070C0"/>
                </a:solidFill>
              </a:rPr>
              <a:t>Ámbito Urbano</a:t>
            </a:r>
          </a:p>
          <a:p>
            <a:pPr marL="177800" indent="-177800">
              <a:buFont typeface="Arial" panose="020B0604020202020204" pitchFamily="34" charset="0"/>
              <a:buChar char="•"/>
            </a:pPr>
            <a:r>
              <a:rPr lang="es-CL" sz="1400" dirty="0">
                <a:solidFill>
                  <a:srgbClr val="0070C0"/>
                </a:solidFill>
              </a:rPr>
              <a:t>Obras de mitigación</a:t>
            </a:r>
          </a:p>
        </p:txBody>
      </p:sp>
      <p:sp>
        <p:nvSpPr>
          <p:cNvPr id="19" name="18 Flecha derecha">
            <a:extLst>
              <a:ext uri="{FF2B5EF4-FFF2-40B4-BE49-F238E27FC236}">
                <a16:creationId xmlns:a16="http://schemas.microsoft.com/office/drawing/2014/main" id="{3F9F856C-D81B-432E-963D-48B83401B2FC}"/>
              </a:ext>
            </a:extLst>
          </p:cNvPr>
          <p:cNvSpPr/>
          <p:nvPr/>
        </p:nvSpPr>
        <p:spPr>
          <a:xfrm>
            <a:off x="5654648" y="3703567"/>
            <a:ext cx="1080119" cy="593725"/>
          </a:xfrm>
          <a:prstGeom prst="rightArrow">
            <a:avLst>
              <a:gd name="adj1" fmla="val 50000"/>
              <a:gd name="adj2" fmla="val 48505"/>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r>
              <a:rPr lang="es-CL" sz="1200" b="1" dirty="0"/>
              <a:t>EJECUTADO</a:t>
            </a:r>
          </a:p>
        </p:txBody>
      </p:sp>
      <p:sp>
        <p:nvSpPr>
          <p:cNvPr id="20" name="19 Flecha derecha">
            <a:extLst>
              <a:ext uri="{FF2B5EF4-FFF2-40B4-BE49-F238E27FC236}">
                <a16:creationId xmlns:a16="http://schemas.microsoft.com/office/drawing/2014/main" id="{52BBF4B0-F269-45C4-BBB7-5662E8E058BD}"/>
              </a:ext>
            </a:extLst>
          </p:cNvPr>
          <p:cNvSpPr/>
          <p:nvPr/>
        </p:nvSpPr>
        <p:spPr>
          <a:xfrm>
            <a:off x="5680785" y="4900973"/>
            <a:ext cx="1080119" cy="760275"/>
          </a:xfrm>
          <a:prstGeom prst="rightArrow">
            <a:avLst>
              <a:gd name="adj1" fmla="val 50000"/>
              <a:gd name="adj2" fmla="val 48505"/>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0" hangingPunct="0">
              <a:defRPr/>
            </a:pPr>
            <a:r>
              <a:rPr lang="es-CL" sz="1200" b="1" dirty="0"/>
              <a:t>EN EJECUCIÓN</a:t>
            </a:r>
          </a:p>
        </p:txBody>
      </p:sp>
      <p:pic>
        <p:nvPicPr>
          <p:cNvPr id="26" name="Imagen 25">
            <a:extLst>
              <a:ext uri="{FF2B5EF4-FFF2-40B4-BE49-F238E27FC236}">
                <a16:creationId xmlns:a16="http://schemas.microsoft.com/office/drawing/2014/main" id="{35B09BD5-9A20-4F70-AF98-89471B1083C7}"/>
              </a:ext>
            </a:extLst>
          </p:cNvPr>
          <p:cNvPicPr>
            <a:picLocks/>
          </p:cNvPicPr>
          <p:nvPr/>
        </p:nvPicPr>
        <p:blipFill rotWithShape="1">
          <a:blip r:embed="rId5" cstate="email">
            <a:extLst>
              <a:ext uri="{28A0092B-C50C-407E-A947-70E740481C1C}">
                <a14:useLocalDpi xmlns:a14="http://schemas.microsoft.com/office/drawing/2010/main"/>
              </a:ext>
            </a:extLst>
          </a:blip>
          <a:srcRect/>
          <a:stretch/>
        </p:blipFill>
        <p:spPr>
          <a:xfrm>
            <a:off x="79300" y="115909"/>
            <a:ext cx="2390400" cy="6440400"/>
          </a:xfrm>
          <a:prstGeom prst="rect">
            <a:avLst/>
          </a:prstGeom>
          <a:ln>
            <a:solidFill>
              <a:schemeClr val="accent1"/>
            </a:solidFill>
          </a:ln>
          <a:effectLst>
            <a:outerShdw blurRad="292100" dist="139700" dir="2700000" algn="tl" rotWithShape="0">
              <a:srgbClr val="333333">
                <a:alpha val="65000"/>
              </a:srgbClr>
            </a:outerShdw>
          </a:effectLst>
        </p:spPr>
      </p:pic>
      <p:sp>
        <p:nvSpPr>
          <p:cNvPr id="27" name="Rectángulo 26">
            <a:extLst>
              <a:ext uri="{FF2B5EF4-FFF2-40B4-BE49-F238E27FC236}">
                <a16:creationId xmlns:a16="http://schemas.microsoft.com/office/drawing/2014/main" id="{0831AC52-1251-45EE-A2D9-074DCD99A995}"/>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29" name="12 Rectángulo redondeado">
            <a:extLst>
              <a:ext uri="{FF2B5EF4-FFF2-40B4-BE49-F238E27FC236}">
                <a16:creationId xmlns:a16="http://schemas.microsoft.com/office/drawing/2014/main" id="{776B7F45-1BD1-452C-B9BC-7AFC55063F3B}"/>
              </a:ext>
            </a:extLst>
          </p:cNvPr>
          <p:cNvSpPr/>
          <p:nvPr/>
        </p:nvSpPr>
        <p:spPr>
          <a:xfrm>
            <a:off x="3379422" y="115908"/>
            <a:ext cx="2877214" cy="477163"/>
          </a:xfrm>
          <a:prstGeom prst="roundRect">
            <a:avLst/>
          </a:prstGeom>
          <a:solidFill>
            <a:srgbClr val="0070C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PUI POLIMETALES</a:t>
            </a:r>
          </a:p>
        </p:txBody>
      </p:sp>
    </p:spTree>
    <p:extLst>
      <p:ext uri="{BB962C8B-B14F-4D97-AF65-F5344CB8AC3E}">
        <p14:creationId xmlns:p14="http://schemas.microsoft.com/office/powerpoint/2010/main" val="26128909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39 Rectángulo">
            <a:extLst>
              <a:ext uri="{FF2B5EF4-FFF2-40B4-BE49-F238E27FC236}">
                <a16:creationId xmlns:a16="http://schemas.microsoft.com/office/drawing/2014/main" id="{890BE3B2-A260-4695-8922-FE2BC560D3C7}"/>
              </a:ext>
            </a:extLst>
          </p:cNvPr>
          <p:cNvSpPr/>
          <p:nvPr/>
        </p:nvSpPr>
        <p:spPr>
          <a:xfrm>
            <a:off x="6372311" y="329559"/>
            <a:ext cx="2668901" cy="280585"/>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400" b="1" dirty="0">
                <a:solidFill>
                  <a:schemeClr val="tx2">
                    <a:lumMod val="75000"/>
                  </a:schemeClr>
                </a:solidFill>
              </a:rPr>
              <a:t>PROYECTOS DE CIERRE</a:t>
            </a:r>
          </a:p>
        </p:txBody>
      </p:sp>
      <p:pic>
        <p:nvPicPr>
          <p:cNvPr id="29" name="Picture 2">
            <a:extLst>
              <a:ext uri="{FF2B5EF4-FFF2-40B4-BE49-F238E27FC236}">
                <a16:creationId xmlns:a16="http://schemas.microsoft.com/office/drawing/2014/main" id="{4AC4AC3A-6EF0-4D1D-B83D-2169983B9C7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b="-2131"/>
          <a:stretch>
            <a:fillRect/>
          </a:stretch>
        </p:blipFill>
        <p:spPr bwMode="auto">
          <a:xfrm>
            <a:off x="10129123" y="1323945"/>
            <a:ext cx="1676616" cy="152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0" name="5166 Tabla">
            <a:extLst>
              <a:ext uri="{FF2B5EF4-FFF2-40B4-BE49-F238E27FC236}">
                <a16:creationId xmlns:a16="http://schemas.microsoft.com/office/drawing/2014/main" id="{6B90677A-6760-430F-9128-A8894D8A23D1}"/>
              </a:ext>
            </a:extLst>
          </p:cNvPr>
          <p:cNvGraphicFramePr>
            <a:graphicFrameLocks noGrp="1"/>
          </p:cNvGraphicFramePr>
          <p:nvPr>
            <p:extLst>
              <p:ext uri="{D42A27DB-BD31-4B8C-83A1-F6EECF244321}">
                <p14:modId xmlns:p14="http://schemas.microsoft.com/office/powerpoint/2010/main" val="458338490"/>
              </p:ext>
            </p:extLst>
          </p:nvPr>
        </p:nvGraphicFramePr>
        <p:xfrm>
          <a:off x="2763807" y="758312"/>
          <a:ext cx="4781227" cy="4103832"/>
        </p:xfrm>
        <a:graphic>
          <a:graphicData uri="http://schemas.openxmlformats.org/drawingml/2006/table">
            <a:tbl>
              <a:tblPr firstRow="1" bandRow="1">
                <a:tableStyleId>{2D5ABB26-0587-4C30-8999-92F81FD0307C}</a:tableStyleId>
              </a:tblPr>
              <a:tblGrid>
                <a:gridCol w="990456">
                  <a:extLst>
                    <a:ext uri="{9D8B030D-6E8A-4147-A177-3AD203B41FA5}">
                      <a16:colId xmlns:a16="http://schemas.microsoft.com/office/drawing/2014/main" val="20000"/>
                    </a:ext>
                  </a:extLst>
                </a:gridCol>
                <a:gridCol w="1774547">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1080120">
                  <a:extLst>
                    <a:ext uri="{9D8B030D-6E8A-4147-A177-3AD203B41FA5}">
                      <a16:colId xmlns:a16="http://schemas.microsoft.com/office/drawing/2014/main" val="20003"/>
                    </a:ext>
                  </a:extLst>
                </a:gridCol>
              </a:tblGrid>
              <a:tr h="187003">
                <a:tc>
                  <a:txBody>
                    <a:bodyPr/>
                    <a:lstStyle/>
                    <a:p>
                      <a:pPr algn="ctr"/>
                      <a:r>
                        <a:rPr lang="es-ES" sz="1200" b="1" dirty="0"/>
                        <a:t>ÁREA</a:t>
                      </a:r>
                    </a:p>
                  </a:txBody>
                  <a:tcPr marL="91457" marR="91457" marT="45686" marB="45686">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s-ES" sz="1200" b="1" dirty="0"/>
                        <a:t>PROYECTO</a:t>
                      </a:r>
                    </a:p>
                  </a:txBody>
                  <a:tcPr marL="91457" marR="91457" marT="45686" marB="45686">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fontAlgn="b"/>
                      <a:r>
                        <a:rPr lang="es-ES" sz="1100" b="1" i="0" u="none" strike="noStrike" dirty="0">
                          <a:solidFill>
                            <a:srgbClr val="000000"/>
                          </a:solidFill>
                          <a:effectLst/>
                          <a:latin typeface="Calibri"/>
                        </a:rPr>
                        <a:t>INVERSIÓN</a:t>
                      </a:r>
                    </a:p>
                  </a:txBody>
                  <a:tcPr marL="91457" marR="91457" marT="45686" marB="45686">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fontAlgn="b"/>
                      <a:r>
                        <a:rPr lang="es-ES" sz="1100" b="1" i="0" u="none" strike="noStrike" dirty="0">
                          <a:solidFill>
                            <a:srgbClr val="000000"/>
                          </a:solidFill>
                          <a:effectLst/>
                          <a:latin typeface="Calibri"/>
                        </a:rPr>
                        <a:t>ESTADO</a:t>
                      </a:r>
                    </a:p>
                  </a:txBody>
                  <a:tcPr marL="91457" marR="91457" marT="45686" marB="45686">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331020">
                <a:tc rowSpan="3">
                  <a:txBody>
                    <a:bodyPr/>
                    <a:lstStyle/>
                    <a:p>
                      <a:r>
                        <a:rPr lang="es-ES" sz="900" b="1" dirty="0"/>
                        <a:t>ÁREA</a:t>
                      </a:r>
                      <a:r>
                        <a:rPr lang="es-ES" sz="900" b="1" baseline="0" dirty="0"/>
                        <a:t> 2</a:t>
                      </a:r>
                    </a:p>
                    <a:p>
                      <a:endParaRPr lang="es-ES" sz="900" b="1" baseline="0" dirty="0"/>
                    </a:p>
                    <a:p>
                      <a:r>
                        <a:rPr lang="es-ES" sz="900" b="1" baseline="0" dirty="0"/>
                        <a:t>USO HABITACIONAL</a:t>
                      </a:r>
                    </a:p>
                    <a:p>
                      <a:endParaRPr lang="es-ES" sz="900" b="1" baseline="0" dirty="0"/>
                    </a:p>
                    <a:p>
                      <a:r>
                        <a:rPr lang="es-ES" sz="900" b="1" baseline="0" dirty="0"/>
                        <a:t>Poblaciones Los Industriales 1 y 2</a:t>
                      </a:r>
                      <a:endParaRPr lang="es-ES" sz="900" b="1" dirty="0"/>
                    </a:p>
                  </a:txBody>
                  <a:tcPr marL="91457" marR="91457" marT="45686" marB="45686"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fontAlgn="ctr" latinLnBrk="0" hangingPunct="1"/>
                      <a:r>
                        <a:rPr lang="es-CL" sz="900" b="0" i="0" u="none" strike="noStrike" kern="1200" dirty="0">
                          <a:solidFill>
                            <a:schemeClr val="tx1"/>
                          </a:solidFill>
                          <a:effectLst/>
                          <a:latin typeface="Century Gothic"/>
                          <a:ea typeface="+mn-ea"/>
                          <a:cs typeface="+mn-cs"/>
                        </a:rPr>
                        <a:t>Mejoramiento EEPP Los Industriales 1, Área 2 Polimetales, Arica</a:t>
                      </a:r>
                    </a:p>
                  </a:txBody>
                  <a:tcPr marL="91457" marR="91457" marT="45686" marB="4568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c>
                  <a:txBody>
                    <a:bodyPr/>
                    <a:lstStyle/>
                    <a:p>
                      <a:pPr algn="r" fontAlgn="ctr">
                        <a:tabLst>
                          <a:tab pos="990600" algn="l"/>
                        </a:tabLst>
                      </a:pPr>
                      <a:r>
                        <a:rPr lang="es-CL" sz="900" b="1" i="0" u="none" strike="noStrike" dirty="0">
                          <a:solidFill>
                            <a:srgbClr val="000000"/>
                          </a:solidFill>
                          <a:effectLst/>
                          <a:latin typeface="Century Gothic"/>
                        </a:rPr>
                        <a:t>M$ 2.044.410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c rowSpan="3">
                  <a:txBody>
                    <a:bodyPr/>
                    <a:lstStyle/>
                    <a:p>
                      <a:pPr marL="85725" indent="0" algn="ctr" fontAlgn="ctr">
                        <a:tabLst>
                          <a:tab pos="990600" algn="l"/>
                        </a:tabLst>
                      </a:pPr>
                      <a:r>
                        <a:rPr lang="es-CL" sz="900" b="1" i="0" u="none" strike="noStrike" dirty="0">
                          <a:solidFill>
                            <a:srgbClr val="000000"/>
                          </a:solidFill>
                          <a:effectLst/>
                          <a:latin typeface="Century Gothic"/>
                        </a:rPr>
                        <a:t>Con</a:t>
                      </a:r>
                      <a:r>
                        <a:rPr lang="es-CL" sz="900" b="1" i="0" u="none" strike="noStrike" baseline="0" dirty="0">
                          <a:solidFill>
                            <a:srgbClr val="000000"/>
                          </a:solidFill>
                          <a:effectLst/>
                          <a:latin typeface="Century Gothic"/>
                        </a:rPr>
                        <a:t> presupuesto sectorial para ejecución </a:t>
                      </a:r>
                    </a:p>
                    <a:p>
                      <a:pPr marL="85725" indent="0" algn="ctr" fontAlgn="ctr">
                        <a:tabLst>
                          <a:tab pos="990600" algn="l"/>
                        </a:tabLst>
                      </a:pPr>
                      <a:r>
                        <a:rPr lang="es-CL" sz="900" b="1" i="0" u="none" strike="noStrike" baseline="0" dirty="0">
                          <a:solidFill>
                            <a:srgbClr val="000000"/>
                          </a:solidFill>
                          <a:effectLst/>
                          <a:latin typeface="Century Gothic"/>
                        </a:rPr>
                        <a:t>2019-2020.</a:t>
                      </a:r>
                    </a:p>
                    <a:p>
                      <a:pPr marL="85725" indent="0" algn="ctr" fontAlgn="ctr">
                        <a:tabLst>
                          <a:tab pos="990600" algn="l"/>
                        </a:tabLst>
                      </a:pPr>
                      <a:endParaRPr lang="es-CL" sz="900" b="1" i="0" u="none" strike="noStrike" baseline="0" dirty="0">
                        <a:solidFill>
                          <a:srgbClr val="000000"/>
                        </a:solidFill>
                        <a:effectLst/>
                        <a:latin typeface="Century Gothic"/>
                      </a:endParaRPr>
                    </a:p>
                    <a:p>
                      <a:pPr marL="85725" indent="0" algn="ctr" fontAlgn="ctr">
                        <a:tabLst>
                          <a:tab pos="990600" algn="l"/>
                        </a:tabLst>
                      </a:pPr>
                      <a:r>
                        <a:rPr lang="es-CL" sz="900" b="1" i="0" u="none" strike="noStrike" baseline="0" dirty="0">
                          <a:solidFill>
                            <a:srgbClr val="000000"/>
                          </a:solidFill>
                          <a:effectLst/>
                          <a:latin typeface="Century Gothic"/>
                        </a:rPr>
                        <a:t>En ejecución.</a:t>
                      </a:r>
                      <a:endParaRPr lang="es-CL" sz="900" b="1" i="0" u="none" strike="noStrike" dirty="0">
                        <a:solidFill>
                          <a:srgbClr val="000000"/>
                        </a:solidFill>
                        <a:effectLst/>
                        <a:latin typeface="Century Gothic"/>
                      </a:endParaRPr>
                    </a:p>
                  </a:txBody>
                  <a:tcPr marL="0" marR="0" marT="0"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25368">
                <a:tc v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s-ES" sz="900" dirty="0"/>
                    </a:p>
                  </a:txBody>
                  <a:tcPr marL="91457" marR="91457" marT="45686" marB="45686">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s-CL" sz="900" b="0" i="0" u="none" strike="noStrike" kern="1200" dirty="0">
                          <a:solidFill>
                            <a:schemeClr val="tx1"/>
                          </a:solidFill>
                          <a:effectLst/>
                          <a:latin typeface="Century Gothic"/>
                          <a:ea typeface="+mn-ea"/>
                          <a:cs typeface="+mn-cs"/>
                        </a:rPr>
                        <a:t>Mejoramiento EEPP Los Industriales 1 y 2, Área 2 Polimetales, Arica</a:t>
                      </a:r>
                    </a:p>
                  </a:txBody>
                  <a:tcPr marL="91457" marR="91457" marT="45686" marB="4568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c>
                  <a:txBody>
                    <a:bodyPr/>
                    <a:lstStyle/>
                    <a:p>
                      <a:pPr algn="r" fontAlgn="ctr"/>
                      <a:r>
                        <a:rPr lang="es-CL" sz="900" b="1" i="0" u="none" strike="noStrike" dirty="0">
                          <a:solidFill>
                            <a:srgbClr val="000000"/>
                          </a:solidFill>
                          <a:effectLst/>
                          <a:latin typeface="Century Gothic"/>
                        </a:rPr>
                        <a:t>M$ 859.975</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c vMerge="1">
                  <a:txBody>
                    <a:bodyPr/>
                    <a:lstStyle/>
                    <a:p>
                      <a:pPr algn="ctr" fontAlgn="ctr"/>
                      <a:endParaRPr lang="es-CL" sz="900" b="1" i="0" u="none" strike="noStrike" dirty="0">
                        <a:solidFill>
                          <a:srgbClr val="000000"/>
                        </a:solidFill>
                        <a:effectLst/>
                        <a:latin typeface="Century Gothic"/>
                      </a:endParaRPr>
                    </a:p>
                  </a:txBody>
                  <a:tcPr marL="0" marR="0" marT="0"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02"/>
                  </a:ext>
                </a:extLst>
              </a:tr>
              <a:tr h="391724">
                <a:tc v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s-ES" sz="900" dirty="0"/>
                    </a:p>
                  </a:txBody>
                  <a:tcPr marL="91457" marR="91457" marT="45686" marB="45686">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s-CL" sz="900" b="0" i="0" u="none" strike="noStrike" kern="1200" dirty="0">
                          <a:solidFill>
                            <a:schemeClr val="tx1"/>
                          </a:solidFill>
                          <a:effectLst/>
                          <a:latin typeface="Century Gothic"/>
                          <a:ea typeface="+mn-ea"/>
                          <a:cs typeface="+mn-cs"/>
                        </a:rPr>
                        <a:t>Mejoramiento EEPP Los Industriales 2, Área 2 Polimetales, Arica</a:t>
                      </a:r>
                      <a:endParaRPr lang="es-ES" sz="900" b="0" i="0" u="none" strike="noStrike" kern="1200" dirty="0">
                        <a:solidFill>
                          <a:schemeClr val="tx1"/>
                        </a:solidFill>
                        <a:effectLst/>
                        <a:latin typeface="Century Gothic"/>
                        <a:ea typeface="+mn-ea"/>
                        <a:cs typeface="+mn-cs"/>
                      </a:endParaRPr>
                    </a:p>
                  </a:txBody>
                  <a:tcPr marL="91457" marR="91457" marT="45686" marB="45686"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r" fontAlgn="ctr"/>
                      <a:r>
                        <a:rPr lang="es-CL" sz="900" b="1" i="0" u="none" strike="noStrike" dirty="0">
                          <a:solidFill>
                            <a:srgbClr val="000000"/>
                          </a:solidFill>
                          <a:effectLst/>
                          <a:latin typeface="Century Gothic"/>
                        </a:rPr>
                        <a:t>M$ 768.662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vMerge="1">
                  <a:txBody>
                    <a:bodyPr/>
                    <a:lstStyle/>
                    <a:p>
                      <a:pPr algn="ctr" fontAlgn="ctr"/>
                      <a:endParaRPr lang="es-CL" sz="900" b="1" i="0" u="none" strike="noStrike" dirty="0">
                        <a:solidFill>
                          <a:srgbClr val="000000"/>
                        </a:solidFill>
                        <a:effectLst/>
                        <a:latin typeface="Century Gothic"/>
                      </a:endParaRPr>
                    </a:p>
                  </a:txBody>
                  <a:tcPr marL="0" marR="0" marT="0"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05260">
                <a:tc rowSpan="2">
                  <a:txBody>
                    <a:bodyPr/>
                    <a:lstStyle/>
                    <a:p>
                      <a:r>
                        <a:rPr lang="es-ES" sz="900" b="1" dirty="0"/>
                        <a:t>ÁREA</a:t>
                      </a:r>
                      <a:r>
                        <a:rPr lang="es-ES" sz="900" b="1" baseline="0" dirty="0"/>
                        <a:t> 3</a:t>
                      </a:r>
                    </a:p>
                    <a:p>
                      <a:endParaRPr lang="es-ES" sz="900" b="1" baseline="0" dirty="0"/>
                    </a:p>
                    <a:p>
                      <a:r>
                        <a:rPr lang="es-ES" sz="900" b="1" baseline="0" dirty="0"/>
                        <a:t>USO INDUSTRIAL</a:t>
                      </a:r>
                      <a:endParaRPr lang="es-ES" sz="900" b="1" dirty="0"/>
                    </a:p>
                  </a:txBody>
                  <a:tcPr marL="91457" marR="91457" marT="45686" marB="45686"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85725" indent="0" algn="l" defTabSz="914400" rtl="0" eaLnBrk="1" fontAlgn="ctr" latinLnBrk="0" hangingPunct="1"/>
                      <a:r>
                        <a:rPr lang="es-CL" sz="900" b="0" i="0" u="none" strike="noStrike" kern="1200" dirty="0">
                          <a:solidFill>
                            <a:schemeClr val="tx1"/>
                          </a:solidFill>
                          <a:effectLst/>
                          <a:latin typeface="Century Gothic"/>
                          <a:ea typeface="+mn-ea"/>
                          <a:cs typeface="+mn-cs"/>
                        </a:rPr>
                        <a:t>Mejoramiento EE.PP. Área 3 Polimetales I, Arica</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c>
                  <a:txBody>
                    <a:bodyPr/>
                    <a:lstStyle/>
                    <a:p>
                      <a:pPr algn="r" fontAlgn="ctr"/>
                      <a:r>
                        <a:rPr lang="es-CL" sz="900" b="1" i="0" u="none" strike="noStrike" dirty="0">
                          <a:solidFill>
                            <a:srgbClr val="000000"/>
                          </a:solidFill>
                          <a:effectLst/>
                          <a:latin typeface="Century Gothic"/>
                        </a:rPr>
                        <a:t>M$ 1.400.000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c rowSpan="2">
                  <a:txBody>
                    <a:bodyPr/>
                    <a:lstStyle/>
                    <a:p>
                      <a:pPr marL="85725" indent="0" algn="ctr" fontAlgn="ctr"/>
                      <a:r>
                        <a:rPr lang="es-CL" sz="900" b="1" i="0" u="none" strike="noStrike" dirty="0">
                          <a:solidFill>
                            <a:srgbClr val="000000"/>
                          </a:solidFill>
                          <a:effectLst/>
                          <a:latin typeface="Century Gothic"/>
                        </a:rPr>
                        <a:t>En diseño.</a:t>
                      </a:r>
                    </a:p>
                    <a:p>
                      <a:pPr marL="85725" indent="0" algn="ctr" fontAlgn="ctr"/>
                      <a:r>
                        <a:rPr lang="es-CL" sz="900" b="1" i="0" u="none" strike="noStrike" dirty="0">
                          <a:solidFill>
                            <a:srgbClr val="000000"/>
                          </a:solidFill>
                          <a:effectLst/>
                          <a:latin typeface="Century Gothic"/>
                        </a:rPr>
                        <a:t>Para solicitar  recursos FNDR</a:t>
                      </a:r>
                    </a:p>
                    <a:p>
                      <a:pPr marL="85725" indent="0" algn="ctr" fontAlgn="ctr"/>
                      <a:r>
                        <a:rPr lang="es-CL" sz="900" b="1" i="0" u="none" strike="noStrike" dirty="0">
                          <a:solidFill>
                            <a:srgbClr val="000000"/>
                          </a:solidFill>
                          <a:effectLst/>
                          <a:latin typeface="Century Gothic"/>
                        </a:rPr>
                        <a:t>2021-2022</a:t>
                      </a:r>
                    </a:p>
                  </a:txBody>
                  <a:tcPr marL="0" marR="0" marT="0"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05260">
                <a:tc vMerge="1">
                  <a:txBody>
                    <a:bodyPr/>
                    <a:lstStyle/>
                    <a:p>
                      <a:endParaRPr lang="es-ES" sz="900" dirty="0"/>
                    </a:p>
                  </a:txBody>
                  <a:tcPr marL="91457" marR="91457" marT="45686" marB="45686">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85725" indent="0" algn="l" defTabSz="914400" rtl="0" eaLnBrk="1" fontAlgn="ctr" latinLnBrk="0" hangingPunct="1"/>
                      <a:r>
                        <a:rPr lang="es-CL" sz="900" b="0" i="0" u="none" strike="noStrike" kern="1200" dirty="0">
                          <a:solidFill>
                            <a:schemeClr val="tx1"/>
                          </a:solidFill>
                          <a:effectLst/>
                          <a:latin typeface="Century Gothic"/>
                          <a:ea typeface="+mn-ea"/>
                          <a:cs typeface="+mn-cs"/>
                        </a:rPr>
                        <a:t>Mejoramiento EE.PP Área 3 Polimetales II, Arica</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s-CL" sz="900" b="1" i="0" u="none" strike="noStrike" dirty="0">
                          <a:solidFill>
                            <a:srgbClr val="000000"/>
                          </a:solidFill>
                          <a:effectLst/>
                          <a:latin typeface="Century Gothic"/>
                        </a:rPr>
                        <a:t>M$ 1.400.000</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v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s-CL" sz="900" b="1" i="0" u="none" strike="noStrike" dirty="0">
                        <a:solidFill>
                          <a:srgbClr val="000000"/>
                        </a:solidFill>
                        <a:effectLst/>
                        <a:latin typeface="Century Gothic"/>
                      </a:endParaRPr>
                    </a:p>
                  </a:txBody>
                  <a:tcPr marL="0" marR="0" marT="0"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05260">
                <a:tc rowSpan="2">
                  <a:txBody>
                    <a:bodyPr/>
                    <a:lstStyle/>
                    <a:p>
                      <a:r>
                        <a:rPr lang="es-ES" sz="900" b="1" dirty="0"/>
                        <a:t>ÁREA</a:t>
                      </a:r>
                      <a:r>
                        <a:rPr lang="es-ES" sz="900" b="1" baseline="0" dirty="0"/>
                        <a:t> 4</a:t>
                      </a:r>
                    </a:p>
                    <a:p>
                      <a:endParaRPr lang="es-ES" sz="900" b="1" baseline="0" dirty="0"/>
                    </a:p>
                    <a:p>
                      <a:r>
                        <a:rPr lang="es-ES" sz="900" b="1" baseline="0" dirty="0"/>
                        <a:t>USO HABITACIONAL</a:t>
                      </a:r>
                    </a:p>
                    <a:p>
                      <a:endParaRPr lang="es-ES" sz="900" b="1" baseline="0" dirty="0"/>
                    </a:p>
                    <a:p>
                      <a:r>
                        <a:rPr lang="es-ES" sz="900" b="1" baseline="0" dirty="0"/>
                        <a:t>Poblaciones Los Industriales 3 y 4</a:t>
                      </a:r>
                      <a:endParaRPr lang="es-ES" sz="900" b="1" dirty="0"/>
                    </a:p>
                  </a:txBody>
                  <a:tcPr marL="91457" marR="91457" marT="45686" marB="45686"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85725" indent="0" algn="l" defTabSz="914400" rtl="0" eaLnBrk="1" fontAlgn="ctr" latinLnBrk="0" hangingPunct="1"/>
                      <a:r>
                        <a:rPr lang="es-CL" sz="900" b="0" i="0" u="none" strike="noStrike" kern="1200" dirty="0">
                          <a:solidFill>
                            <a:schemeClr val="tx1"/>
                          </a:solidFill>
                          <a:effectLst/>
                          <a:latin typeface="Century Gothic"/>
                          <a:ea typeface="+mn-ea"/>
                          <a:cs typeface="+mn-cs"/>
                        </a:rPr>
                        <a:t>Mejoramiento Espacios Públicos Área 4 Polimetales, Etapa 1, Arica</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c>
                  <a:txBody>
                    <a:bodyPr/>
                    <a:lstStyle/>
                    <a:p>
                      <a:pPr algn="r" fontAlgn="ctr"/>
                      <a:r>
                        <a:rPr lang="es-CL" sz="900" b="1" i="0" u="none" strike="noStrike" dirty="0">
                          <a:solidFill>
                            <a:srgbClr val="000000"/>
                          </a:solidFill>
                          <a:effectLst/>
                          <a:latin typeface="Century Gothic"/>
                        </a:rPr>
                        <a:t>M$ 1.137.277</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c rowSpan="2">
                  <a:txBody>
                    <a:bodyPr/>
                    <a:lstStyle/>
                    <a:p>
                      <a:pPr marL="85725" indent="0" algn="ctr" fontAlgn="ctr"/>
                      <a:r>
                        <a:rPr lang="es-CL" sz="900" b="1" i="0" u="none" strike="noStrike" dirty="0">
                          <a:solidFill>
                            <a:srgbClr val="000000"/>
                          </a:solidFill>
                          <a:effectLst/>
                          <a:latin typeface="Century Gothic"/>
                        </a:rPr>
                        <a:t>En diseño.</a:t>
                      </a:r>
                    </a:p>
                    <a:p>
                      <a:pPr marL="85725" indent="0" algn="ctr" fontAlgn="ctr"/>
                      <a:r>
                        <a:rPr lang="es-CL" sz="900" b="1" i="0" u="none" strike="noStrike" dirty="0">
                          <a:solidFill>
                            <a:srgbClr val="000000"/>
                          </a:solidFill>
                          <a:effectLst/>
                          <a:latin typeface="Century Gothic"/>
                        </a:rPr>
                        <a:t>Para solicitar  recursos sectoriales</a:t>
                      </a:r>
                    </a:p>
                    <a:p>
                      <a:pPr marL="85725" indent="0" algn="ctr" fontAlgn="ctr"/>
                      <a:r>
                        <a:rPr lang="es-CL" sz="900" b="1" i="0" u="none" strike="noStrike" dirty="0">
                          <a:solidFill>
                            <a:srgbClr val="000000"/>
                          </a:solidFill>
                          <a:effectLst/>
                          <a:latin typeface="Century Gothic"/>
                        </a:rPr>
                        <a:t>2021-2022</a:t>
                      </a:r>
                    </a:p>
                    <a:p>
                      <a:pPr algn="ctr" fontAlgn="ctr"/>
                      <a:endParaRPr lang="es-CL" sz="900" b="1" i="0" u="none" strike="noStrike" dirty="0">
                        <a:solidFill>
                          <a:srgbClr val="000000"/>
                        </a:solidFill>
                        <a:effectLst/>
                        <a:latin typeface="Century Gothic"/>
                      </a:endParaRPr>
                    </a:p>
                  </a:txBody>
                  <a:tcPr marL="0" marR="0" marT="0"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05260">
                <a:tc vMerge="1">
                  <a:txBody>
                    <a:bodyPr/>
                    <a:lstStyle/>
                    <a:p>
                      <a:endParaRPr lang="es-ES" sz="900" dirty="0"/>
                    </a:p>
                  </a:txBody>
                  <a:tcPr marL="91457" marR="91457" marT="45686" marB="45686">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85725" indent="0" algn="l" fontAlgn="ctr"/>
                      <a:r>
                        <a:rPr lang="es-CL" sz="900" b="0" i="0" u="none" strike="noStrike" dirty="0">
                          <a:effectLst/>
                          <a:latin typeface="Century Gothic"/>
                        </a:rPr>
                        <a:t>Mejoramiento Espacios Públicos Área 4 Polimetales, Etapa 2, Arica</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r" fontAlgn="ctr"/>
                      <a:r>
                        <a:rPr lang="es-CL" sz="900" b="1" i="0" u="none" strike="noStrike" dirty="0">
                          <a:solidFill>
                            <a:srgbClr val="000000"/>
                          </a:solidFill>
                          <a:effectLst/>
                          <a:latin typeface="Century Gothic"/>
                        </a:rPr>
                        <a:t>M$ 1.318.522</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vMerge="1">
                  <a:txBody>
                    <a:bodyPr/>
                    <a:lstStyle/>
                    <a:p>
                      <a:pPr algn="ctr" fontAlgn="ctr"/>
                      <a:endParaRPr lang="es-CL" sz="900" b="1" i="0" u="none" strike="noStrike" dirty="0">
                        <a:solidFill>
                          <a:srgbClr val="000000"/>
                        </a:solidFill>
                        <a:effectLst/>
                        <a:latin typeface="Century Gothic"/>
                      </a:endParaRPr>
                    </a:p>
                  </a:txBody>
                  <a:tcPr marL="0" marR="0" marT="0"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16024">
                <a:tc gridSpan="2">
                  <a:txBody>
                    <a:bodyPr/>
                    <a:lstStyle/>
                    <a:p>
                      <a:pPr algn="ctr"/>
                      <a:r>
                        <a:rPr lang="es-CL" sz="1100" b="1" dirty="0"/>
                        <a:t>TOTAL</a:t>
                      </a:r>
                      <a:endParaRPr lang="es-ES" sz="1100" b="1" dirty="0"/>
                    </a:p>
                  </a:txBody>
                  <a:tcPr marL="91457" marR="91457" marT="45686" marB="45686"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s-ES" sz="1100" b="1" dirty="0"/>
                    </a:p>
                  </a:txBody>
                  <a:tcPr marL="91457" marR="91457" marT="45686" marB="45686">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s-ES" sz="1100" b="1" u="none" strike="noStrike" dirty="0">
                          <a:effectLst/>
                        </a:rPr>
                        <a:t>M</a:t>
                      </a:r>
                      <a:r>
                        <a:rPr lang="es-ES" sz="1200" b="1" u="none" strike="noStrike" dirty="0">
                          <a:effectLst/>
                        </a:rPr>
                        <a:t>$ 8.928.846 </a:t>
                      </a:r>
                      <a:endParaRPr lang="es-ES" sz="1200" b="1" i="0" u="none" strike="noStrike" dirty="0">
                        <a:solidFill>
                          <a:srgbClr val="000000"/>
                        </a:solidFill>
                        <a:effectLst/>
                        <a:latin typeface="Calibri"/>
                      </a:endParaRPr>
                    </a:p>
                  </a:txBody>
                  <a:tcPr marL="9527" marR="9527" marT="9518"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endParaRPr lang="es-ES" sz="1200" b="1" i="0" u="none" strike="noStrike" dirty="0">
                        <a:solidFill>
                          <a:srgbClr val="000000"/>
                        </a:solidFill>
                        <a:effectLst/>
                        <a:latin typeface="Calibri"/>
                      </a:endParaRPr>
                    </a:p>
                  </a:txBody>
                  <a:tcPr marL="9527" marR="9527" marT="9518"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8"/>
                  </a:ext>
                </a:extLst>
              </a:tr>
            </a:tbl>
          </a:graphicData>
        </a:graphic>
      </p:graphicFrame>
      <p:sp>
        <p:nvSpPr>
          <p:cNvPr id="31" name="2 Título">
            <a:extLst>
              <a:ext uri="{FF2B5EF4-FFF2-40B4-BE49-F238E27FC236}">
                <a16:creationId xmlns:a16="http://schemas.microsoft.com/office/drawing/2014/main" id="{7F4D7E06-F729-4963-B9A7-B6CFA84A7169}"/>
              </a:ext>
            </a:extLst>
          </p:cNvPr>
          <p:cNvSpPr txBox="1">
            <a:spLocks/>
          </p:cNvSpPr>
          <p:nvPr/>
        </p:nvSpPr>
        <p:spPr bwMode="auto">
          <a:xfrm>
            <a:off x="3181214" y="4916528"/>
            <a:ext cx="3629099" cy="1008112"/>
          </a:xfrm>
          <a:prstGeom prst="rect">
            <a:avLst/>
          </a:prstGeom>
          <a:solidFill>
            <a:schemeClr val="tx2">
              <a:lumMod val="20000"/>
              <a:lumOff val="80000"/>
            </a:schemeClr>
          </a:solidFill>
          <a:ln/>
        </p:spPr>
        <p:style>
          <a:lnRef idx="2">
            <a:schemeClr val="accent1"/>
          </a:lnRef>
          <a:fillRef idx="1">
            <a:schemeClr val="lt1"/>
          </a:fillRef>
          <a:effectRef idx="0">
            <a:schemeClr val="accent1"/>
          </a:effectRef>
          <a:fontRef idx="minor">
            <a:schemeClr val="dk1"/>
          </a:fontRef>
        </p:style>
        <p:txBody>
          <a:bodyPr/>
          <a:lstStyle>
            <a:lvl1pPr eaLnBrk="0" hangingPunct="0">
              <a:spcBef>
                <a:spcPct val="20000"/>
              </a:spcBef>
              <a:buFont typeface="Arial" pitchFamily="34" charset="0"/>
              <a:buChar char="•"/>
              <a:defRPr sz="2000">
                <a:solidFill>
                  <a:srgbClr val="595959"/>
                </a:solidFill>
                <a:latin typeface="Calibri" pitchFamily="34" charset="0"/>
                <a:ea typeface="ヒラギノ角ゴ Pro W3" charset="-128"/>
              </a:defRPr>
            </a:lvl1pPr>
            <a:lvl2pPr marL="742950" indent="-285750" eaLnBrk="0" hangingPunct="0">
              <a:spcBef>
                <a:spcPct val="20000"/>
              </a:spcBef>
              <a:buFont typeface="Arial" pitchFamily="34" charset="0"/>
              <a:buChar char="–"/>
              <a:defRPr>
                <a:solidFill>
                  <a:srgbClr val="595959"/>
                </a:solidFill>
                <a:latin typeface="Calibri" pitchFamily="34" charset="0"/>
                <a:ea typeface="ヒラギノ角ゴ Pro W3" charset="-128"/>
              </a:defRPr>
            </a:lvl2pPr>
            <a:lvl3pPr marL="1143000" indent="-228600" eaLnBrk="0" hangingPunct="0">
              <a:spcBef>
                <a:spcPct val="20000"/>
              </a:spcBef>
              <a:buFont typeface="Arial" pitchFamily="34" charset="0"/>
              <a:buChar char="•"/>
              <a:defRPr sz="1600">
                <a:solidFill>
                  <a:srgbClr val="595959"/>
                </a:solidFill>
                <a:latin typeface="Calibri" pitchFamily="34" charset="0"/>
                <a:ea typeface="ヒラギノ角ゴ Pro W3" charset="-128"/>
              </a:defRPr>
            </a:lvl3pPr>
            <a:lvl4pPr marL="1600200" indent="-228600" eaLnBrk="0" hangingPunct="0">
              <a:spcBef>
                <a:spcPct val="20000"/>
              </a:spcBef>
              <a:buFont typeface="Arial" pitchFamily="34" charset="0"/>
              <a:buChar char="–"/>
              <a:defRPr sz="1400">
                <a:solidFill>
                  <a:srgbClr val="595959"/>
                </a:solidFill>
                <a:latin typeface="Calibri" pitchFamily="34" charset="0"/>
                <a:ea typeface="ヒラギノ角ゴ Pro W3" charset="-128"/>
              </a:defRPr>
            </a:lvl4pPr>
            <a:lvl5pPr marL="2057400" indent="-228600" eaLnBrk="0" hangingPunct="0">
              <a:spcBef>
                <a:spcPct val="20000"/>
              </a:spcBef>
              <a:buFont typeface="Arial" pitchFamily="34" charset="0"/>
              <a:buChar char="»"/>
              <a:defRPr sz="1400">
                <a:solidFill>
                  <a:srgbClr val="595959"/>
                </a:solidFill>
                <a:latin typeface="Calibri" pitchFamily="34" charset="0"/>
                <a:ea typeface="ヒラギノ角ゴ Pro W3" charset="-128"/>
              </a:defRPr>
            </a:lvl5pPr>
            <a:lvl6pPr marL="2514600" indent="-228600" defTabSz="457200" eaLnBrk="0" fontAlgn="base" hangingPunct="0">
              <a:spcBef>
                <a:spcPct val="20000"/>
              </a:spcBef>
              <a:spcAft>
                <a:spcPct val="0"/>
              </a:spcAft>
              <a:buFont typeface="Arial" pitchFamily="34" charset="0"/>
              <a:buChar char="»"/>
              <a:defRPr sz="1400">
                <a:solidFill>
                  <a:srgbClr val="595959"/>
                </a:solidFill>
                <a:latin typeface="Calibri" pitchFamily="34" charset="0"/>
                <a:ea typeface="ヒラギノ角ゴ Pro W3" charset="-128"/>
              </a:defRPr>
            </a:lvl6pPr>
            <a:lvl7pPr marL="2971800" indent="-228600" defTabSz="457200" eaLnBrk="0" fontAlgn="base" hangingPunct="0">
              <a:spcBef>
                <a:spcPct val="20000"/>
              </a:spcBef>
              <a:spcAft>
                <a:spcPct val="0"/>
              </a:spcAft>
              <a:buFont typeface="Arial" pitchFamily="34" charset="0"/>
              <a:buChar char="»"/>
              <a:defRPr sz="1400">
                <a:solidFill>
                  <a:srgbClr val="595959"/>
                </a:solidFill>
                <a:latin typeface="Calibri" pitchFamily="34" charset="0"/>
                <a:ea typeface="ヒラギノ角ゴ Pro W3" charset="-128"/>
              </a:defRPr>
            </a:lvl7pPr>
            <a:lvl8pPr marL="3429000" indent="-228600" defTabSz="457200" eaLnBrk="0" fontAlgn="base" hangingPunct="0">
              <a:spcBef>
                <a:spcPct val="20000"/>
              </a:spcBef>
              <a:spcAft>
                <a:spcPct val="0"/>
              </a:spcAft>
              <a:buFont typeface="Arial" pitchFamily="34" charset="0"/>
              <a:buChar char="»"/>
              <a:defRPr sz="1400">
                <a:solidFill>
                  <a:srgbClr val="595959"/>
                </a:solidFill>
                <a:latin typeface="Calibri" pitchFamily="34" charset="0"/>
                <a:ea typeface="ヒラギノ角ゴ Pro W3" charset="-128"/>
              </a:defRPr>
            </a:lvl8pPr>
            <a:lvl9pPr marL="3886200" indent="-228600" defTabSz="457200" eaLnBrk="0" fontAlgn="base" hangingPunct="0">
              <a:spcBef>
                <a:spcPct val="20000"/>
              </a:spcBef>
              <a:spcAft>
                <a:spcPct val="0"/>
              </a:spcAft>
              <a:buFont typeface="Arial" pitchFamily="34" charset="0"/>
              <a:buChar char="»"/>
              <a:defRPr sz="1400">
                <a:solidFill>
                  <a:srgbClr val="595959"/>
                </a:solidFill>
                <a:latin typeface="Calibri" pitchFamily="34" charset="0"/>
                <a:ea typeface="ヒラギノ角ゴ Pro W3" charset="-128"/>
              </a:defRPr>
            </a:lvl9pPr>
          </a:lstStyle>
          <a:p>
            <a:pPr>
              <a:spcBef>
                <a:spcPct val="0"/>
              </a:spcBef>
              <a:buFontTx/>
              <a:buNone/>
              <a:defRPr/>
            </a:pPr>
            <a:r>
              <a:rPr lang="es-CL" altLang="es-CL" sz="1100" b="1" dirty="0">
                <a:solidFill>
                  <a:srgbClr val="1F497D"/>
                </a:solidFill>
                <a:latin typeface="Verdana" pitchFamily="34" charset="0"/>
              </a:rPr>
              <a:t>RESUMEN:</a:t>
            </a:r>
          </a:p>
          <a:p>
            <a:pPr>
              <a:spcBef>
                <a:spcPct val="0"/>
              </a:spcBef>
              <a:buFontTx/>
              <a:buNone/>
              <a:defRPr/>
            </a:pPr>
            <a:endParaRPr lang="es-CL" altLang="es-CL" sz="1100" b="1" dirty="0">
              <a:solidFill>
                <a:srgbClr val="1F497D"/>
              </a:solidFill>
              <a:latin typeface="Verdana" pitchFamily="34" charset="0"/>
            </a:endParaRPr>
          </a:p>
          <a:p>
            <a:pPr>
              <a:spcBef>
                <a:spcPct val="0"/>
              </a:spcBef>
              <a:buFontTx/>
              <a:buNone/>
              <a:tabLst>
                <a:tab pos="1341438" algn="l"/>
              </a:tabLst>
              <a:defRPr/>
            </a:pPr>
            <a:r>
              <a:rPr lang="es-CL" altLang="es-CL" sz="1100" b="1" dirty="0">
                <a:solidFill>
                  <a:srgbClr val="1F497D"/>
                </a:solidFill>
                <a:latin typeface="Verdana" pitchFamily="34" charset="0"/>
              </a:rPr>
              <a:t>EJECUTADOS: 	17  	M$ 13.460.941</a:t>
            </a:r>
          </a:p>
          <a:p>
            <a:pPr>
              <a:spcBef>
                <a:spcPct val="0"/>
              </a:spcBef>
              <a:buFontTx/>
              <a:buNone/>
              <a:tabLst>
                <a:tab pos="1341438" algn="l"/>
              </a:tabLst>
              <a:defRPr/>
            </a:pPr>
            <a:r>
              <a:rPr lang="es-CL" altLang="es-CL" sz="1100" b="1" u="sng" dirty="0">
                <a:solidFill>
                  <a:srgbClr val="1F497D"/>
                </a:solidFill>
                <a:latin typeface="Verdana" pitchFamily="34" charset="0"/>
              </a:rPr>
              <a:t>POR EJECUTAR:	07  	M$   8.928.846</a:t>
            </a:r>
          </a:p>
          <a:p>
            <a:pPr>
              <a:spcBef>
                <a:spcPct val="0"/>
              </a:spcBef>
              <a:buFontTx/>
              <a:buNone/>
              <a:defRPr/>
            </a:pPr>
            <a:r>
              <a:rPr lang="es-CL" altLang="es-CL" sz="1100" b="1" dirty="0">
                <a:solidFill>
                  <a:srgbClr val="1F497D"/>
                </a:solidFill>
                <a:latin typeface="Verdana" pitchFamily="34" charset="0"/>
              </a:rPr>
              <a:t>TOTAL:	         24	M$ 22.389.787</a:t>
            </a:r>
          </a:p>
        </p:txBody>
      </p:sp>
      <p:sp>
        <p:nvSpPr>
          <p:cNvPr id="32" name="2 CuadroTexto">
            <a:extLst>
              <a:ext uri="{FF2B5EF4-FFF2-40B4-BE49-F238E27FC236}">
                <a16:creationId xmlns:a16="http://schemas.microsoft.com/office/drawing/2014/main" id="{A5A1D451-8909-4CBF-9CEB-12490491340E}"/>
              </a:ext>
            </a:extLst>
          </p:cNvPr>
          <p:cNvSpPr txBox="1"/>
          <p:nvPr/>
        </p:nvSpPr>
        <p:spPr>
          <a:xfrm>
            <a:off x="9062722" y="1323945"/>
            <a:ext cx="936104" cy="369332"/>
          </a:xfrm>
          <a:prstGeom prst="rect">
            <a:avLst/>
          </a:prstGeom>
          <a:noFill/>
        </p:spPr>
        <p:txBody>
          <a:bodyPr wrap="square" rtlCol="0">
            <a:spAutoFit/>
          </a:bodyPr>
          <a:lstStyle/>
          <a:p>
            <a:r>
              <a:rPr lang="es-CL" dirty="0"/>
              <a:t>Área 2</a:t>
            </a:r>
          </a:p>
        </p:txBody>
      </p:sp>
      <p:sp>
        <p:nvSpPr>
          <p:cNvPr id="33" name="23 CuadroTexto">
            <a:extLst>
              <a:ext uri="{FF2B5EF4-FFF2-40B4-BE49-F238E27FC236}">
                <a16:creationId xmlns:a16="http://schemas.microsoft.com/office/drawing/2014/main" id="{95F2C7F7-4261-4DF6-AFD1-F8A56126C6B8}"/>
              </a:ext>
            </a:extLst>
          </p:cNvPr>
          <p:cNvSpPr txBox="1"/>
          <p:nvPr/>
        </p:nvSpPr>
        <p:spPr>
          <a:xfrm>
            <a:off x="9374031" y="2958467"/>
            <a:ext cx="936104" cy="369332"/>
          </a:xfrm>
          <a:prstGeom prst="rect">
            <a:avLst/>
          </a:prstGeom>
          <a:noFill/>
        </p:spPr>
        <p:txBody>
          <a:bodyPr wrap="square" rtlCol="0">
            <a:spAutoFit/>
          </a:bodyPr>
          <a:lstStyle/>
          <a:p>
            <a:r>
              <a:rPr lang="es-CL" dirty="0"/>
              <a:t>Área 3</a:t>
            </a:r>
          </a:p>
        </p:txBody>
      </p:sp>
      <p:sp>
        <p:nvSpPr>
          <p:cNvPr id="34" name="24 CuadroTexto">
            <a:extLst>
              <a:ext uri="{FF2B5EF4-FFF2-40B4-BE49-F238E27FC236}">
                <a16:creationId xmlns:a16="http://schemas.microsoft.com/office/drawing/2014/main" id="{389BE584-B125-46C8-AACD-3DAA16C0ED18}"/>
              </a:ext>
            </a:extLst>
          </p:cNvPr>
          <p:cNvSpPr txBox="1"/>
          <p:nvPr/>
        </p:nvSpPr>
        <p:spPr>
          <a:xfrm>
            <a:off x="9050613" y="4567147"/>
            <a:ext cx="936104" cy="369332"/>
          </a:xfrm>
          <a:prstGeom prst="rect">
            <a:avLst/>
          </a:prstGeom>
          <a:noFill/>
        </p:spPr>
        <p:txBody>
          <a:bodyPr wrap="square" rtlCol="0">
            <a:spAutoFit/>
          </a:bodyPr>
          <a:lstStyle/>
          <a:p>
            <a:r>
              <a:rPr lang="es-CL" dirty="0"/>
              <a:t>Área 4</a:t>
            </a:r>
          </a:p>
        </p:txBody>
      </p:sp>
      <p:pic>
        <p:nvPicPr>
          <p:cNvPr id="35" name="Picture 2">
            <a:extLst>
              <a:ext uri="{FF2B5EF4-FFF2-40B4-BE49-F238E27FC236}">
                <a16:creationId xmlns:a16="http://schemas.microsoft.com/office/drawing/2014/main" id="{B75B46EF-11F7-44A2-919D-A3916877B148}"/>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0310135" y="3025496"/>
            <a:ext cx="1400377" cy="1223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4">
            <a:extLst>
              <a:ext uri="{FF2B5EF4-FFF2-40B4-BE49-F238E27FC236}">
                <a16:creationId xmlns:a16="http://schemas.microsoft.com/office/drawing/2014/main" id="{BC10F2DF-0000-46EF-870F-0B1B71BF67A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825957" y="4712027"/>
            <a:ext cx="1979782" cy="972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6 Forma libre">
            <a:extLst>
              <a:ext uri="{FF2B5EF4-FFF2-40B4-BE49-F238E27FC236}">
                <a16:creationId xmlns:a16="http://schemas.microsoft.com/office/drawing/2014/main" id="{371BABE8-98B7-4BDB-943F-3EC700AE3806}"/>
              </a:ext>
            </a:extLst>
          </p:cNvPr>
          <p:cNvSpPr/>
          <p:nvPr/>
        </p:nvSpPr>
        <p:spPr>
          <a:xfrm>
            <a:off x="9906015" y="4815313"/>
            <a:ext cx="1479550" cy="485775"/>
          </a:xfrm>
          <a:custGeom>
            <a:avLst/>
            <a:gdLst>
              <a:gd name="connsiteX0" fmla="*/ 19050 w 1479550"/>
              <a:gd name="connsiteY0" fmla="*/ 0 h 485775"/>
              <a:gd name="connsiteX1" fmla="*/ 692150 w 1479550"/>
              <a:gd name="connsiteY1" fmla="*/ 3175 h 485775"/>
              <a:gd name="connsiteX2" fmla="*/ 1479550 w 1479550"/>
              <a:gd name="connsiteY2" fmla="*/ 228600 h 485775"/>
              <a:gd name="connsiteX3" fmla="*/ 1038225 w 1479550"/>
              <a:gd name="connsiteY3" fmla="*/ 485775 h 485775"/>
              <a:gd name="connsiteX4" fmla="*/ 0 w 1479550"/>
              <a:gd name="connsiteY4" fmla="*/ 482600 h 485775"/>
              <a:gd name="connsiteX5" fmla="*/ 19050 w 1479550"/>
              <a:gd name="connsiteY5" fmla="*/ 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550" h="485775">
                <a:moveTo>
                  <a:pt x="19050" y="0"/>
                </a:moveTo>
                <a:lnTo>
                  <a:pt x="692150" y="3175"/>
                </a:lnTo>
                <a:lnTo>
                  <a:pt x="1479550" y="228600"/>
                </a:lnTo>
                <a:lnTo>
                  <a:pt x="1038225" y="485775"/>
                </a:lnTo>
                <a:lnTo>
                  <a:pt x="0" y="482600"/>
                </a:lnTo>
                <a:lnTo>
                  <a:pt x="19050" y="0"/>
                </a:lnTo>
                <a:close/>
              </a:path>
            </a:pathLst>
          </a:cu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39" name="7 Forma libre">
            <a:extLst>
              <a:ext uri="{FF2B5EF4-FFF2-40B4-BE49-F238E27FC236}">
                <a16:creationId xmlns:a16="http://schemas.microsoft.com/office/drawing/2014/main" id="{6979264D-52A7-4B1E-A0CD-4E89FEF103A9}"/>
              </a:ext>
            </a:extLst>
          </p:cNvPr>
          <p:cNvSpPr/>
          <p:nvPr/>
        </p:nvSpPr>
        <p:spPr>
          <a:xfrm>
            <a:off x="9906015" y="5033359"/>
            <a:ext cx="1866900" cy="549275"/>
          </a:xfrm>
          <a:custGeom>
            <a:avLst/>
            <a:gdLst>
              <a:gd name="connsiteX0" fmla="*/ 12700 w 1701800"/>
              <a:gd name="connsiteY0" fmla="*/ 234950 h 549275"/>
              <a:gd name="connsiteX1" fmla="*/ 939800 w 1701800"/>
              <a:gd name="connsiteY1" fmla="*/ 234950 h 549275"/>
              <a:gd name="connsiteX2" fmla="*/ 1352550 w 1701800"/>
              <a:gd name="connsiteY2" fmla="*/ 0 h 549275"/>
              <a:gd name="connsiteX3" fmla="*/ 1701800 w 1701800"/>
              <a:gd name="connsiteY3" fmla="*/ 114300 h 549275"/>
              <a:gd name="connsiteX4" fmla="*/ 936625 w 1701800"/>
              <a:gd name="connsiteY4" fmla="*/ 549275 h 549275"/>
              <a:gd name="connsiteX5" fmla="*/ 873125 w 1701800"/>
              <a:gd name="connsiteY5" fmla="*/ 549275 h 549275"/>
              <a:gd name="connsiteX6" fmla="*/ 784225 w 1701800"/>
              <a:gd name="connsiteY6" fmla="*/ 304800 h 549275"/>
              <a:gd name="connsiteX7" fmla="*/ 0 w 1701800"/>
              <a:gd name="connsiteY7" fmla="*/ 304800 h 549275"/>
              <a:gd name="connsiteX8" fmla="*/ 12700 w 1701800"/>
              <a:gd name="connsiteY8" fmla="*/ 234950 h 54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800" h="549275">
                <a:moveTo>
                  <a:pt x="12700" y="234950"/>
                </a:moveTo>
                <a:lnTo>
                  <a:pt x="939800" y="234950"/>
                </a:lnTo>
                <a:lnTo>
                  <a:pt x="1352550" y="0"/>
                </a:lnTo>
                <a:lnTo>
                  <a:pt x="1701800" y="114300"/>
                </a:lnTo>
                <a:lnTo>
                  <a:pt x="936625" y="549275"/>
                </a:lnTo>
                <a:lnTo>
                  <a:pt x="873125" y="549275"/>
                </a:lnTo>
                <a:lnTo>
                  <a:pt x="784225" y="304800"/>
                </a:lnTo>
                <a:lnTo>
                  <a:pt x="0" y="304800"/>
                </a:lnTo>
                <a:lnTo>
                  <a:pt x="12700" y="23495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3" name="Rectángulo 2">
            <a:extLst>
              <a:ext uri="{FF2B5EF4-FFF2-40B4-BE49-F238E27FC236}">
                <a16:creationId xmlns:a16="http://schemas.microsoft.com/office/drawing/2014/main" id="{3D4D059A-F4BD-40C1-B648-8E223C210FE9}"/>
              </a:ext>
            </a:extLst>
          </p:cNvPr>
          <p:cNvSpPr/>
          <p:nvPr/>
        </p:nvSpPr>
        <p:spPr>
          <a:xfrm>
            <a:off x="9012083" y="1311560"/>
            <a:ext cx="3080215" cy="1536819"/>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5" name="Rectángulo 24">
            <a:extLst>
              <a:ext uri="{FF2B5EF4-FFF2-40B4-BE49-F238E27FC236}">
                <a16:creationId xmlns:a16="http://schemas.microsoft.com/office/drawing/2014/main" id="{4D46DC3A-239A-4E29-940D-99D3A59BA187}"/>
              </a:ext>
            </a:extLst>
          </p:cNvPr>
          <p:cNvSpPr/>
          <p:nvPr/>
        </p:nvSpPr>
        <p:spPr>
          <a:xfrm>
            <a:off x="9012083" y="2860763"/>
            <a:ext cx="3080214" cy="1658985"/>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6" name="Rectángulo 25">
            <a:extLst>
              <a:ext uri="{FF2B5EF4-FFF2-40B4-BE49-F238E27FC236}">
                <a16:creationId xmlns:a16="http://schemas.microsoft.com/office/drawing/2014/main" id="{355F427A-1DD7-449F-B158-F6BEF3B7CC1C}"/>
              </a:ext>
            </a:extLst>
          </p:cNvPr>
          <p:cNvSpPr/>
          <p:nvPr/>
        </p:nvSpPr>
        <p:spPr>
          <a:xfrm>
            <a:off x="9012083" y="4530379"/>
            <a:ext cx="3086603" cy="1394261"/>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27" name="Imagen 26">
            <a:extLst>
              <a:ext uri="{FF2B5EF4-FFF2-40B4-BE49-F238E27FC236}">
                <a16:creationId xmlns:a16="http://schemas.microsoft.com/office/drawing/2014/main" id="{29E23D1D-D476-4FE9-997B-331919CFA61B}"/>
              </a:ext>
            </a:extLst>
          </p:cNvPr>
          <p:cNvPicPr>
            <a:picLocks/>
          </p:cNvPicPr>
          <p:nvPr/>
        </p:nvPicPr>
        <p:blipFill rotWithShape="1">
          <a:blip r:embed="rId7" cstate="email">
            <a:extLst>
              <a:ext uri="{28A0092B-C50C-407E-A947-70E740481C1C}">
                <a14:useLocalDpi xmlns:a14="http://schemas.microsoft.com/office/drawing/2010/main"/>
              </a:ext>
            </a:extLst>
          </a:blip>
          <a:srcRect/>
          <a:stretch/>
        </p:blipFill>
        <p:spPr>
          <a:xfrm>
            <a:off x="79300" y="115909"/>
            <a:ext cx="2462524" cy="5729266"/>
          </a:xfrm>
          <a:prstGeom prst="rect">
            <a:avLst/>
          </a:prstGeom>
          <a:ln>
            <a:solidFill>
              <a:schemeClr val="accent1"/>
            </a:solidFill>
          </a:ln>
          <a:effectLst>
            <a:outerShdw blurRad="292100" dist="139700" dir="2700000" algn="tl" rotWithShape="0">
              <a:srgbClr val="333333">
                <a:alpha val="65000"/>
              </a:srgbClr>
            </a:outerShdw>
          </a:effectLst>
        </p:spPr>
      </p:pic>
      <p:sp>
        <p:nvSpPr>
          <p:cNvPr id="28" name="Rectángulo 27">
            <a:extLst>
              <a:ext uri="{FF2B5EF4-FFF2-40B4-BE49-F238E27FC236}">
                <a16:creationId xmlns:a16="http://schemas.microsoft.com/office/drawing/2014/main" id="{38938AEF-30C1-4DA6-A1EE-132234196CEE}"/>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40" name="12 Rectángulo redondeado">
            <a:extLst>
              <a:ext uri="{FF2B5EF4-FFF2-40B4-BE49-F238E27FC236}">
                <a16:creationId xmlns:a16="http://schemas.microsoft.com/office/drawing/2014/main" id="{08A63AD1-280E-4150-A188-4E621F30CCF9}"/>
              </a:ext>
            </a:extLst>
          </p:cNvPr>
          <p:cNvSpPr/>
          <p:nvPr/>
        </p:nvSpPr>
        <p:spPr>
          <a:xfrm>
            <a:off x="3304902" y="115908"/>
            <a:ext cx="2951733" cy="602549"/>
          </a:xfrm>
          <a:prstGeom prst="roundRect">
            <a:avLst/>
          </a:prstGeom>
          <a:solidFill>
            <a:srgbClr val="0070C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PUI POLIMETALES</a:t>
            </a:r>
          </a:p>
        </p:txBody>
      </p:sp>
    </p:spTree>
    <p:extLst>
      <p:ext uri="{BB962C8B-B14F-4D97-AF65-F5344CB8AC3E}">
        <p14:creationId xmlns:p14="http://schemas.microsoft.com/office/powerpoint/2010/main" val="29120568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uadroTexto 15">
            <a:extLst>
              <a:ext uri="{FF2B5EF4-FFF2-40B4-BE49-F238E27FC236}">
                <a16:creationId xmlns:a16="http://schemas.microsoft.com/office/drawing/2014/main" id="{81CBD656-8AB7-4317-9F79-78AC374C55AB}"/>
              </a:ext>
            </a:extLst>
          </p:cNvPr>
          <p:cNvSpPr txBox="1"/>
          <p:nvPr/>
        </p:nvSpPr>
        <p:spPr>
          <a:xfrm>
            <a:off x="6482517" y="269797"/>
            <a:ext cx="2068467"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s-CL"/>
            </a:defPPr>
            <a:lvl1pPr>
              <a:defRPr sz="16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s-CL" sz="2000" dirty="0"/>
              <a:t>PUH EL ALTO</a:t>
            </a:r>
          </a:p>
        </p:txBody>
      </p:sp>
      <p:pic>
        <p:nvPicPr>
          <p:cNvPr id="14" name="Imagen 13">
            <a:extLst>
              <a:ext uri="{FF2B5EF4-FFF2-40B4-BE49-F238E27FC236}">
                <a16:creationId xmlns:a16="http://schemas.microsoft.com/office/drawing/2014/main" id="{4E0A480F-AAA0-42F0-99F0-85E93FD7337F}"/>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79300" y="115909"/>
            <a:ext cx="2046468" cy="5814628"/>
          </a:xfrm>
          <a:prstGeom prst="rect">
            <a:avLst/>
          </a:prstGeom>
          <a:ln>
            <a:solidFill>
              <a:schemeClr val="accent1"/>
            </a:solidFill>
          </a:ln>
          <a:effectLst>
            <a:outerShdw blurRad="292100" dist="139700" dir="2700000" algn="tl" rotWithShape="0">
              <a:srgbClr val="333333">
                <a:alpha val="65000"/>
              </a:srgbClr>
            </a:outerShdw>
          </a:effectLst>
        </p:spPr>
      </p:pic>
      <p:sp>
        <p:nvSpPr>
          <p:cNvPr id="15" name="Rectángulo 14">
            <a:extLst>
              <a:ext uri="{FF2B5EF4-FFF2-40B4-BE49-F238E27FC236}">
                <a16:creationId xmlns:a16="http://schemas.microsoft.com/office/drawing/2014/main" id="{87538D67-1F3C-407F-85FA-DE7C72C4A3DE}"/>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12" name="Rectángulo 11">
            <a:extLst>
              <a:ext uri="{FF2B5EF4-FFF2-40B4-BE49-F238E27FC236}">
                <a16:creationId xmlns:a16="http://schemas.microsoft.com/office/drawing/2014/main" id="{800FC992-F027-46CD-9F94-66C4E701E6F5}"/>
              </a:ext>
            </a:extLst>
          </p:cNvPr>
          <p:cNvSpPr/>
          <p:nvPr/>
        </p:nvSpPr>
        <p:spPr>
          <a:xfrm>
            <a:off x="6966614" y="1207715"/>
            <a:ext cx="5173135" cy="47228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CL" sz="1200" dirty="0">
              <a:solidFill>
                <a:schemeClr val="tx1"/>
              </a:solidFill>
            </a:endParaRPr>
          </a:p>
          <a:p>
            <a:pPr algn="just"/>
            <a:endParaRPr lang="es-CL" sz="1100" dirty="0">
              <a:solidFill>
                <a:schemeClr val="tx1"/>
              </a:solidFill>
            </a:endParaRPr>
          </a:p>
          <a:p>
            <a:pPr algn="just"/>
            <a:r>
              <a:rPr lang="es-CL" sz="1100" dirty="0">
                <a:solidFill>
                  <a:schemeClr val="tx1"/>
                </a:solidFill>
              </a:rPr>
              <a:t>Se inicio el año 2016, con la elaboración del Plan de Macrourbanización del El Alto que fue aprobado por DOM el año 2017, ubicada en terrenos SERVIU transferidos de Bienes Nacionales, a la fecha se encuentra en distintas etapas de acuerdo a los avances de los proyectos, ejemplo, en los proyectos habitacionales se encuentran en la etapa de implementación de la etapa I.</a:t>
            </a:r>
          </a:p>
          <a:p>
            <a:pPr algn="just"/>
            <a:endParaRPr lang="es-CL" sz="1100" dirty="0">
              <a:solidFill>
                <a:schemeClr val="tx1"/>
              </a:solidFill>
            </a:endParaRPr>
          </a:p>
          <a:p>
            <a:pPr algn="just"/>
            <a:r>
              <a:rPr lang="es-CL" sz="1100" dirty="0">
                <a:solidFill>
                  <a:schemeClr val="tx1"/>
                </a:solidFill>
              </a:rPr>
              <a:t>Los proyectos de inversión proyectados en PUH El Alto:</a:t>
            </a:r>
          </a:p>
          <a:p>
            <a:pPr algn="just"/>
            <a:endParaRPr lang="es-CL" sz="1100" dirty="0">
              <a:solidFill>
                <a:schemeClr val="tx1"/>
              </a:solidFill>
            </a:endParaRPr>
          </a:p>
          <a:p>
            <a:pPr algn="just">
              <a:spcAft>
                <a:spcPts val="600"/>
              </a:spcAft>
            </a:pPr>
            <a:r>
              <a:rPr lang="es-CL" sz="1100" b="1" dirty="0">
                <a:solidFill>
                  <a:srgbClr val="FF0000"/>
                </a:solidFill>
              </a:rPr>
              <a:t>Año 2019 ESTUDIO BASICO:</a:t>
            </a:r>
          </a:p>
          <a:p>
            <a:pPr marL="171450" indent="-171450" algn="just">
              <a:spcAft>
                <a:spcPts val="600"/>
              </a:spcAft>
              <a:buFont typeface="Arial" panose="020B0604020202020204" pitchFamily="34" charset="0"/>
              <a:buChar char="•"/>
            </a:pPr>
            <a:r>
              <a:rPr lang="es-ES" sz="1100" dirty="0">
                <a:solidFill>
                  <a:schemeClr val="tx1"/>
                </a:solidFill>
              </a:rPr>
              <a:t>Diagnóstico Plan de reconversión urbana, sector Guañacagua III, Arica, </a:t>
            </a:r>
            <a:r>
              <a:rPr lang="es-CL" sz="1100" dirty="0">
                <a:solidFill>
                  <a:schemeClr val="tx1"/>
                </a:solidFill>
              </a:rPr>
              <a:t>Etapa Estudio Básico </a:t>
            </a:r>
            <a:r>
              <a:rPr lang="es-ES" sz="1100" dirty="0">
                <a:solidFill>
                  <a:schemeClr val="tx1"/>
                </a:solidFill>
              </a:rPr>
              <a:t>BIP : 30324422-0, Monto año 2019 M$</a:t>
            </a:r>
            <a:r>
              <a:rPr lang="es-CL" sz="1100" dirty="0">
                <a:solidFill>
                  <a:schemeClr val="tx1"/>
                </a:solidFill>
              </a:rPr>
              <a:t>27.354, con termino año 2019. Financiamiento: Sectorial</a:t>
            </a:r>
            <a:endParaRPr lang="es-CL" sz="1100" dirty="0"/>
          </a:p>
          <a:p>
            <a:pPr algn="just">
              <a:spcAft>
                <a:spcPts val="600"/>
              </a:spcAft>
            </a:pPr>
            <a:r>
              <a:rPr lang="es-CL" sz="1100" b="1" dirty="0">
                <a:solidFill>
                  <a:srgbClr val="FF0000"/>
                </a:solidFill>
              </a:rPr>
              <a:t>Año 2019 DISEÑO:</a:t>
            </a:r>
            <a:endParaRPr lang="es-ES" sz="1100" dirty="0">
              <a:solidFill>
                <a:srgbClr val="FF0000"/>
              </a:solidFill>
            </a:endParaRPr>
          </a:p>
          <a:p>
            <a:pPr marL="171450" indent="-171450" algn="just">
              <a:spcAft>
                <a:spcPts val="600"/>
              </a:spcAft>
              <a:buFont typeface="Arial" panose="020B0604020202020204" pitchFamily="34" charset="0"/>
              <a:buChar char="•"/>
            </a:pPr>
            <a:r>
              <a:rPr lang="es-CL" sz="1100" dirty="0">
                <a:solidFill>
                  <a:schemeClr val="tx1"/>
                </a:solidFill>
              </a:rPr>
              <a:t>Construcción Parque Villa Altos del Mar, Arica, BIP 30483969-0, Etapa diseño, elaborado equipo SEREMI</a:t>
            </a:r>
            <a:endParaRPr lang="es-CL" sz="1100" b="1" dirty="0">
              <a:solidFill>
                <a:srgbClr val="FF0000"/>
              </a:solidFill>
            </a:endParaRPr>
          </a:p>
          <a:p>
            <a:pPr marL="171450" indent="-171450" algn="just">
              <a:spcAft>
                <a:spcPts val="600"/>
              </a:spcAft>
              <a:buFont typeface="Arial" panose="020B0604020202020204" pitchFamily="34" charset="0"/>
              <a:buChar char="•"/>
            </a:pPr>
            <a:r>
              <a:rPr lang="es-ES" sz="1100" dirty="0">
                <a:solidFill>
                  <a:srgbClr val="000000"/>
                </a:solidFill>
                <a:latin typeface="Calibri" panose="020F0502020204030204" pitchFamily="34" charset="0"/>
              </a:rPr>
              <a:t>Construcción Parque El Alto,  Arica, </a:t>
            </a:r>
            <a:r>
              <a:rPr lang="es-CL" sz="1100" dirty="0">
                <a:solidFill>
                  <a:schemeClr val="tx1"/>
                </a:solidFill>
              </a:rPr>
              <a:t>Etapa diseño, elaborado equipo SEREMI</a:t>
            </a:r>
          </a:p>
          <a:p>
            <a:pPr marL="171450" indent="-171450" algn="just">
              <a:spcAft>
                <a:spcPts val="600"/>
              </a:spcAft>
              <a:buFont typeface="Arial" panose="020B0604020202020204" pitchFamily="34" charset="0"/>
              <a:buChar char="•"/>
            </a:pPr>
            <a:r>
              <a:rPr lang="es-ES" sz="1100" dirty="0">
                <a:solidFill>
                  <a:srgbClr val="000000"/>
                </a:solidFill>
                <a:latin typeface="Calibri" panose="020F0502020204030204" pitchFamily="34" charset="0"/>
              </a:rPr>
              <a:t>Construcción Parque San </a:t>
            </a:r>
            <a:r>
              <a:rPr lang="es-ES" sz="1100" dirty="0">
                <a:solidFill>
                  <a:schemeClr val="tx1"/>
                </a:solidFill>
                <a:latin typeface="Calibri" panose="020F0502020204030204" pitchFamily="34" charset="0"/>
              </a:rPr>
              <a:t>Ignacio de Loyola, Sector El Alto, Arica BIP 30135823, </a:t>
            </a:r>
            <a:r>
              <a:rPr lang="es-CL" sz="1100" dirty="0">
                <a:solidFill>
                  <a:schemeClr val="tx1"/>
                </a:solidFill>
              </a:rPr>
              <a:t>diseño, elaborado equipo SERVIU.</a:t>
            </a:r>
          </a:p>
          <a:p>
            <a:pPr algn="just">
              <a:spcAft>
                <a:spcPts val="600"/>
              </a:spcAft>
            </a:pPr>
            <a:endParaRPr lang="es-CL" sz="1100" dirty="0">
              <a:solidFill>
                <a:schemeClr val="tx1"/>
              </a:solidFill>
            </a:endParaRPr>
          </a:p>
          <a:p>
            <a:pPr algn="just">
              <a:spcAft>
                <a:spcPts val="600"/>
              </a:spcAft>
            </a:pPr>
            <a:r>
              <a:rPr lang="es-CL" sz="1100" b="1" dirty="0">
                <a:solidFill>
                  <a:srgbClr val="FF0000"/>
                </a:solidFill>
              </a:rPr>
              <a:t>Año 2020 EJECUCION:</a:t>
            </a:r>
          </a:p>
          <a:p>
            <a:pPr marL="171450" indent="-171450" algn="just">
              <a:spcAft>
                <a:spcPts val="600"/>
              </a:spcAft>
              <a:buFont typeface="Arial" panose="020B0604020202020204" pitchFamily="34" charset="0"/>
              <a:buChar char="•"/>
            </a:pPr>
            <a:r>
              <a:rPr lang="es-CL" sz="1100" dirty="0">
                <a:solidFill>
                  <a:schemeClr val="tx1"/>
                </a:solidFill>
              </a:rPr>
              <a:t>Construcción Parque Villa Altos del Mar, Arica, BIP 30483969-0, Etapa  Ejecución, monto año 2020 M$545.100.- Financiamiento: Sectorial. </a:t>
            </a:r>
          </a:p>
          <a:p>
            <a:pPr marL="171450" indent="-171450" algn="just">
              <a:spcAft>
                <a:spcPts val="600"/>
              </a:spcAft>
              <a:buFont typeface="Arial" panose="020B0604020202020204" pitchFamily="34" charset="0"/>
              <a:buChar char="•"/>
            </a:pPr>
            <a:r>
              <a:rPr lang="es-ES" sz="1100" dirty="0">
                <a:solidFill>
                  <a:schemeClr val="tx1"/>
                </a:solidFill>
              </a:rPr>
              <a:t>Construcción Parque El Alto,  Arica </a:t>
            </a:r>
            <a:r>
              <a:rPr lang="es-ES" sz="1100" dirty="0">
                <a:solidFill>
                  <a:schemeClr val="tx1"/>
                </a:solidFill>
                <a:latin typeface="Calibri" panose="020F0502020204030204" pitchFamily="34" charset="0"/>
              </a:rPr>
              <a:t>BIP 30484917, </a:t>
            </a:r>
            <a:r>
              <a:rPr lang="es-CL" sz="1100" dirty="0">
                <a:solidFill>
                  <a:schemeClr val="tx1"/>
                </a:solidFill>
              </a:rPr>
              <a:t>Financiamiento: FNDR. </a:t>
            </a:r>
          </a:p>
          <a:p>
            <a:pPr algn="just"/>
            <a:endParaRPr lang="es-CL" sz="1200" b="1" dirty="0">
              <a:solidFill>
                <a:srgbClr val="FF0000"/>
              </a:solidFill>
            </a:endParaRPr>
          </a:p>
          <a:p>
            <a:pPr algn="ctr"/>
            <a:endParaRPr lang="es-CL" dirty="0">
              <a:solidFill>
                <a:schemeClr val="tx1"/>
              </a:solidFill>
            </a:endParaRPr>
          </a:p>
        </p:txBody>
      </p:sp>
      <p:pic>
        <p:nvPicPr>
          <p:cNvPr id="2" name="Imagen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2184780" y="1656113"/>
            <a:ext cx="4722822" cy="3545773"/>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p:spPr>
      </p:pic>
      <p:sp>
        <p:nvSpPr>
          <p:cNvPr id="13" name="12 Rectángulo redondeado">
            <a:extLst>
              <a:ext uri="{FF2B5EF4-FFF2-40B4-BE49-F238E27FC236}">
                <a16:creationId xmlns:a16="http://schemas.microsoft.com/office/drawing/2014/main" id="{A520960B-9EE0-4189-9F15-35DC1B8C27CD}"/>
              </a:ext>
            </a:extLst>
          </p:cNvPr>
          <p:cNvSpPr/>
          <p:nvPr/>
        </p:nvSpPr>
        <p:spPr>
          <a:xfrm>
            <a:off x="3056708" y="115908"/>
            <a:ext cx="3199927" cy="553999"/>
          </a:xfrm>
          <a:prstGeom prst="roundRect">
            <a:avLst/>
          </a:prstGeom>
          <a:solidFill>
            <a:schemeClr val="accent2"/>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PUH - PLANES URBANO HABITACIONALES</a:t>
            </a:r>
          </a:p>
        </p:txBody>
      </p:sp>
    </p:spTree>
    <p:extLst>
      <p:ext uri="{BB962C8B-B14F-4D97-AF65-F5344CB8AC3E}">
        <p14:creationId xmlns:p14="http://schemas.microsoft.com/office/powerpoint/2010/main" val="21006962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Imagen 13">
            <a:extLst>
              <a:ext uri="{FF2B5EF4-FFF2-40B4-BE49-F238E27FC236}">
                <a16:creationId xmlns:a16="http://schemas.microsoft.com/office/drawing/2014/main" id="{4E0A480F-AAA0-42F0-99F0-85E93FD7337F}"/>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0" y="115909"/>
            <a:ext cx="2469700" cy="5814628"/>
          </a:xfrm>
          <a:prstGeom prst="rect">
            <a:avLst/>
          </a:prstGeom>
          <a:ln>
            <a:solidFill>
              <a:schemeClr val="accent1"/>
            </a:solidFill>
          </a:ln>
          <a:effectLst>
            <a:outerShdw blurRad="292100" dist="139700" dir="2700000" algn="tl" rotWithShape="0">
              <a:srgbClr val="333333">
                <a:alpha val="65000"/>
              </a:srgbClr>
            </a:outerShdw>
          </a:effectLst>
        </p:spPr>
      </p:pic>
      <p:sp>
        <p:nvSpPr>
          <p:cNvPr id="15" name="Rectángulo 14">
            <a:extLst>
              <a:ext uri="{FF2B5EF4-FFF2-40B4-BE49-F238E27FC236}">
                <a16:creationId xmlns:a16="http://schemas.microsoft.com/office/drawing/2014/main" id="{87538D67-1F3C-407F-85FA-DE7C72C4A3DE}"/>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12" name="Rectángulo 11">
            <a:extLst>
              <a:ext uri="{FF2B5EF4-FFF2-40B4-BE49-F238E27FC236}">
                <a16:creationId xmlns:a16="http://schemas.microsoft.com/office/drawing/2014/main" id="{800FC992-F027-46CD-9F94-66C4E701E6F5}"/>
              </a:ext>
            </a:extLst>
          </p:cNvPr>
          <p:cNvSpPr/>
          <p:nvPr/>
        </p:nvSpPr>
        <p:spPr>
          <a:xfrm>
            <a:off x="6785570" y="1203328"/>
            <a:ext cx="4866499" cy="49100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600"/>
              </a:spcAft>
            </a:pPr>
            <a:r>
              <a:rPr lang="es-CL" sz="1200" b="1" dirty="0">
                <a:solidFill>
                  <a:srgbClr val="FF0000"/>
                </a:solidFill>
              </a:rPr>
              <a:t>Año 2021 DISEÑO: </a:t>
            </a:r>
          </a:p>
          <a:p>
            <a:pPr marL="171450" indent="-171450" algn="just">
              <a:spcAft>
                <a:spcPts val="600"/>
              </a:spcAft>
              <a:buFont typeface="Arial" panose="020B0604020202020204" pitchFamily="34" charset="0"/>
              <a:buChar char="•"/>
            </a:pPr>
            <a:r>
              <a:rPr lang="es-ES" sz="1200" dirty="0">
                <a:solidFill>
                  <a:srgbClr val="000000"/>
                </a:solidFill>
                <a:latin typeface="Calibri" panose="020F0502020204030204" pitchFamily="34" charset="0"/>
              </a:rPr>
              <a:t>Re - Urbanización Guañacagua III (Continuación PRU G-III</a:t>
            </a:r>
            <a:r>
              <a:rPr lang="es-ES" sz="1200" dirty="0">
                <a:solidFill>
                  <a:schemeClr val="tx1"/>
                </a:solidFill>
                <a:latin typeface="Calibri" panose="020F0502020204030204" pitchFamily="34" charset="0"/>
              </a:rPr>
              <a:t>), financiamiento FNDR.</a:t>
            </a:r>
            <a:endParaRPr lang="es-CL" sz="1200" dirty="0">
              <a:solidFill>
                <a:schemeClr val="tx1"/>
              </a:solidFill>
              <a:latin typeface="Calibri" panose="020F0502020204030204" pitchFamily="34" charset="0"/>
            </a:endParaRPr>
          </a:p>
          <a:p>
            <a:pPr algn="just">
              <a:spcAft>
                <a:spcPts val="600"/>
              </a:spcAft>
            </a:pPr>
            <a:endParaRPr lang="es-CL" sz="1200" b="1" dirty="0">
              <a:solidFill>
                <a:srgbClr val="FF0000"/>
              </a:solidFill>
            </a:endParaRPr>
          </a:p>
          <a:p>
            <a:pPr algn="just">
              <a:spcAft>
                <a:spcPts val="600"/>
              </a:spcAft>
            </a:pPr>
            <a:r>
              <a:rPr lang="es-CL" sz="1200" b="1" dirty="0">
                <a:solidFill>
                  <a:srgbClr val="FF0000"/>
                </a:solidFill>
              </a:rPr>
              <a:t>Año 2021 EJECUCION:</a:t>
            </a:r>
          </a:p>
          <a:p>
            <a:pPr marL="171450" indent="-171450" fontAlgn="ctr">
              <a:spcAft>
                <a:spcPts val="600"/>
              </a:spcAft>
              <a:buFont typeface="Arial" panose="020B0604020202020204" pitchFamily="34" charset="0"/>
              <a:buChar char="•"/>
            </a:pPr>
            <a:r>
              <a:rPr lang="es-ES" sz="1200" dirty="0">
                <a:solidFill>
                  <a:srgbClr val="000000"/>
                </a:solidFill>
                <a:latin typeface="Calibri" panose="020F0502020204030204" pitchFamily="34" charset="0"/>
              </a:rPr>
              <a:t>Construcción </a:t>
            </a:r>
            <a:r>
              <a:rPr lang="es-ES" sz="1200" dirty="0">
                <a:solidFill>
                  <a:schemeClr val="tx1"/>
                </a:solidFill>
                <a:latin typeface="Calibri" panose="020F0502020204030204" pitchFamily="34" charset="0"/>
              </a:rPr>
              <a:t>Macrourbanización Sector El Alto (3era Etapa) BIP 30110006-0, Etapa Ejecución. )</a:t>
            </a:r>
            <a:r>
              <a:rPr lang="es-ES" sz="1200" b="1" dirty="0">
                <a:solidFill>
                  <a:schemeClr val="tx1"/>
                </a:solidFill>
                <a:latin typeface="Calibri" panose="020F0502020204030204" pitchFamily="34" charset="0"/>
              </a:rPr>
              <a:t>, </a:t>
            </a:r>
            <a:r>
              <a:rPr lang="es-ES" sz="1200" dirty="0">
                <a:solidFill>
                  <a:schemeClr val="tx1"/>
                </a:solidFill>
                <a:latin typeface="Calibri" panose="020F0502020204030204" pitchFamily="34" charset="0"/>
              </a:rPr>
              <a:t>financiamiento FNDR.</a:t>
            </a:r>
          </a:p>
          <a:p>
            <a:pPr marL="171450" indent="-171450" fontAlgn="ctr">
              <a:spcAft>
                <a:spcPts val="600"/>
              </a:spcAft>
              <a:buFont typeface="Arial" panose="020B0604020202020204" pitchFamily="34" charset="0"/>
              <a:buChar char="•"/>
            </a:pPr>
            <a:r>
              <a:rPr lang="es-ES" sz="1200" dirty="0">
                <a:solidFill>
                  <a:srgbClr val="000000"/>
                </a:solidFill>
                <a:latin typeface="Calibri" panose="020F0502020204030204" pitchFamily="34" charset="0"/>
              </a:rPr>
              <a:t>Construcción Parque San </a:t>
            </a:r>
            <a:r>
              <a:rPr lang="es-ES" sz="1200" dirty="0">
                <a:solidFill>
                  <a:schemeClr val="tx1"/>
                </a:solidFill>
                <a:latin typeface="Calibri" panose="020F0502020204030204" pitchFamily="34" charset="0"/>
              </a:rPr>
              <a:t>Ignacio de Loyola, Sector El Alto, Arica BIP 30135823, financiamiento FNDR.</a:t>
            </a:r>
            <a:endParaRPr lang="es-CL" sz="1200" dirty="0">
              <a:solidFill>
                <a:schemeClr val="tx1"/>
              </a:solidFill>
            </a:endParaRPr>
          </a:p>
          <a:p>
            <a:pPr algn="just" fontAlgn="ctr">
              <a:spcAft>
                <a:spcPts val="600"/>
              </a:spcAft>
            </a:pPr>
            <a:endParaRPr lang="es-CL" sz="1200" b="1" dirty="0">
              <a:solidFill>
                <a:srgbClr val="FF0000"/>
              </a:solidFill>
            </a:endParaRPr>
          </a:p>
          <a:p>
            <a:pPr algn="just" fontAlgn="ctr">
              <a:spcAft>
                <a:spcPts val="600"/>
              </a:spcAft>
            </a:pPr>
            <a:r>
              <a:rPr lang="es-CL" sz="1200" b="1" dirty="0">
                <a:solidFill>
                  <a:srgbClr val="FF0000"/>
                </a:solidFill>
              </a:rPr>
              <a:t>Año 2022 DISEÑO:</a:t>
            </a:r>
          </a:p>
          <a:p>
            <a:pPr marL="171450" indent="-171450" fontAlgn="ctr">
              <a:spcAft>
                <a:spcPts val="600"/>
              </a:spcAft>
              <a:buFont typeface="Arial" panose="020B0604020202020204" pitchFamily="34" charset="0"/>
              <a:buChar char="•"/>
            </a:pPr>
            <a:r>
              <a:rPr lang="es-ES" sz="1200" dirty="0">
                <a:solidFill>
                  <a:schemeClr val="tx1"/>
                </a:solidFill>
                <a:latin typeface="Calibri" panose="020F0502020204030204" pitchFamily="34" charset="0"/>
              </a:rPr>
              <a:t>Construcción Parque Lote 8, financiamiento FNDR.</a:t>
            </a:r>
            <a:endParaRPr lang="es-ES" sz="1200" dirty="0">
              <a:solidFill>
                <a:srgbClr val="000000"/>
              </a:solidFill>
              <a:latin typeface="Calibri" panose="020F0502020204030204" pitchFamily="34" charset="0"/>
            </a:endParaRPr>
          </a:p>
          <a:p>
            <a:pPr marL="171450" indent="-171450" fontAlgn="ctr">
              <a:spcAft>
                <a:spcPts val="600"/>
              </a:spcAft>
              <a:buFont typeface="Arial" panose="020B0604020202020204" pitchFamily="34" charset="0"/>
              <a:buChar char="•"/>
            </a:pPr>
            <a:r>
              <a:rPr lang="es-ES" sz="1200" dirty="0">
                <a:solidFill>
                  <a:schemeClr val="tx1"/>
                </a:solidFill>
                <a:latin typeface="Calibri" panose="020F0502020204030204" pitchFamily="34" charset="0"/>
              </a:rPr>
              <a:t>Construcción Áreas Verdes Lote 21 Guañacagua III</a:t>
            </a:r>
            <a:r>
              <a:rPr lang="es-ES" sz="1200" dirty="0">
                <a:solidFill>
                  <a:srgbClr val="000000"/>
                </a:solidFill>
                <a:latin typeface="Calibri" panose="020F0502020204030204" pitchFamily="34" charset="0"/>
              </a:rPr>
              <a:t>, </a:t>
            </a:r>
            <a:r>
              <a:rPr lang="es-ES" sz="1200" dirty="0">
                <a:solidFill>
                  <a:schemeClr val="tx1"/>
                </a:solidFill>
                <a:latin typeface="Calibri" panose="020F0502020204030204" pitchFamily="34" charset="0"/>
              </a:rPr>
              <a:t>financiamiento FNDR.</a:t>
            </a:r>
            <a:endParaRPr lang="es-ES" sz="1200" dirty="0">
              <a:solidFill>
                <a:srgbClr val="000000"/>
              </a:solidFill>
              <a:latin typeface="Calibri" panose="020F0502020204030204" pitchFamily="34" charset="0"/>
            </a:endParaRPr>
          </a:p>
          <a:p>
            <a:pPr marL="171450" indent="-171450" fontAlgn="ctr">
              <a:spcAft>
                <a:spcPts val="600"/>
              </a:spcAft>
              <a:buFont typeface="Arial" panose="020B0604020202020204" pitchFamily="34" charset="0"/>
              <a:buChar char="•"/>
            </a:pPr>
            <a:r>
              <a:rPr lang="es-ES" sz="1200" dirty="0">
                <a:solidFill>
                  <a:schemeClr val="tx1"/>
                </a:solidFill>
                <a:latin typeface="Calibri" panose="020F0502020204030204" pitchFamily="34" charset="0"/>
              </a:rPr>
              <a:t>Mejoramiento perfil y conectividad Av. San Ignacio de Loyola (SECTRA realizará la prefactibilidad)</a:t>
            </a:r>
            <a:r>
              <a:rPr lang="es-ES" sz="1200" dirty="0">
                <a:solidFill>
                  <a:srgbClr val="000000"/>
                </a:solidFill>
                <a:latin typeface="Calibri" panose="020F0502020204030204" pitchFamily="34" charset="0"/>
              </a:rPr>
              <a:t> </a:t>
            </a:r>
            <a:r>
              <a:rPr lang="es-ES" sz="1200" dirty="0">
                <a:solidFill>
                  <a:schemeClr val="tx1"/>
                </a:solidFill>
                <a:latin typeface="Calibri" panose="020F0502020204030204" pitchFamily="34" charset="0"/>
              </a:rPr>
              <a:t>, financiamiento Sectorial.</a:t>
            </a:r>
          </a:p>
          <a:p>
            <a:pPr fontAlgn="ctr">
              <a:spcAft>
                <a:spcPts val="600"/>
              </a:spcAft>
            </a:pPr>
            <a:endParaRPr lang="es-CL" sz="1200" b="1" dirty="0">
              <a:solidFill>
                <a:srgbClr val="FF0000"/>
              </a:solidFill>
            </a:endParaRPr>
          </a:p>
          <a:p>
            <a:pPr fontAlgn="ctr">
              <a:spcAft>
                <a:spcPts val="600"/>
              </a:spcAft>
            </a:pPr>
            <a:r>
              <a:rPr lang="es-CL" sz="1200" b="1" dirty="0">
                <a:solidFill>
                  <a:srgbClr val="FF0000"/>
                </a:solidFill>
              </a:rPr>
              <a:t>Año 2023 EJECUCIÓN:</a:t>
            </a:r>
            <a:endParaRPr lang="es-ES" sz="1200" dirty="0">
              <a:solidFill>
                <a:srgbClr val="000000"/>
              </a:solidFill>
              <a:latin typeface="Calibri" panose="020F0502020204030204" pitchFamily="34" charset="0"/>
            </a:endParaRPr>
          </a:p>
          <a:p>
            <a:pPr marL="171450" indent="-171450" fontAlgn="ctr">
              <a:spcAft>
                <a:spcPts val="600"/>
              </a:spcAft>
              <a:buFont typeface="Arial" panose="020B0604020202020204" pitchFamily="34" charset="0"/>
              <a:buChar char="•"/>
            </a:pPr>
            <a:r>
              <a:rPr lang="es-ES" sz="1200" dirty="0">
                <a:solidFill>
                  <a:srgbClr val="000000"/>
                </a:solidFill>
                <a:latin typeface="Calibri" panose="020F0502020204030204" pitchFamily="34" charset="0"/>
              </a:rPr>
              <a:t>Re - Urbanización Guañacagua III (Continuación PRU G-III)</a:t>
            </a:r>
            <a:r>
              <a:rPr lang="es-ES" sz="1200" b="1" dirty="0">
                <a:solidFill>
                  <a:srgbClr val="FF0000"/>
                </a:solidFill>
                <a:latin typeface="Calibri" panose="020F0502020204030204" pitchFamily="34" charset="0"/>
              </a:rPr>
              <a:t> </a:t>
            </a:r>
            <a:r>
              <a:rPr lang="es-ES" sz="1200" dirty="0">
                <a:solidFill>
                  <a:srgbClr val="000000"/>
                </a:solidFill>
                <a:latin typeface="Calibri" panose="020F0502020204030204" pitchFamily="34" charset="0"/>
              </a:rPr>
              <a:t>), </a:t>
            </a:r>
            <a:r>
              <a:rPr lang="es-ES" sz="1200" dirty="0">
                <a:solidFill>
                  <a:schemeClr val="tx1"/>
                </a:solidFill>
                <a:latin typeface="Calibri" panose="020F0502020204030204" pitchFamily="34" charset="0"/>
              </a:rPr>
              <a:t>financiamiento FNDR.</a:t>
            </a:r>
            <a:endParaRPr lang="es-CL" sz="1200" dirty="0">
              <a:solidFill>
                <a:schemeClr val="tx1"/>
              </a:solidFill>
            </a:endParaRPr>
          </a:p>
          <a:p>
            <a:pPr marL="171450" indent="-171450" fontAlgn="ctr">
              <a:spcAft>
                <a:spcPts val="600"/>
              </a:spcAft>
              <a:buFont typeface="Arial" panose="020B0604020202020204" pitchFamily="34" charset="0"/>
              <a:buChar char="•"/>
            </a:pPr>
            <a:r>
              <a:rPr lang="es-ES" sz="1200" dirty="0">
                <a:solidFill>
                  <a:schemeClr val="tx1"/>
                </a:solidFill>
                <a:latin typeface="Calibri" panose="020F0502020204030204" pitchFamily="34" charset="0"/>
              </a:rPr>
              <a:t>Construcción</a:t>
            </a:r>
            <a:r>
              <a:rPr lang="es-ES" sz="1200" dirty="0">
                <a:solidFill>
                  <a:srgbClr val="000000"/>
                </a:solidFill>
                <a:latin typeface="Calibri" panose="020F0502020204030204" pitchFamily="34" charset="0"/>
              </a:rPr>
              <a:t> Áreas Verdes Lote R-7 (Diseño por CEP EP Lote R-7), </a:t>
            </a:r>
            <a:r>
              <a:rPr lang="es-ES" sz="1200" dirty="0">
                <a:solidFill>
                  <a:schemeClr val="tx1"/>
                </a:solidFill>
                <a:latin typeface="Calibri" panose="020F0502020204030204" pitchFamily="34" charset="0"/>
              </a:rPr>
              <a:t>financiamiento FNDR.</a:t>
            </a:r>
            <a:endParaRPr lang="es-ES" sz="1200" dirty="0">
              <a:solidFill>
                <a:srgbClr val="000000"/>
              </a:solidFill>
              <a:latin typeface="Calibri" panose="020F0502020204030204" pitchFamily="34" charset="0"/>
            </a:endParaRPr>
          </a:p>
        </p:txBody>
      </p:sp>
      <p:sp>
        <p:nvSpPr>
          <p:cNvPr id="13" name="CuadroTexto 12">
            <a:extLst>
              <a:ext uri="{FF2B5EF4-FFF2-40B4-BE49-F238E27FC236}">
                <a16:creationId xmlns:a16="http://schemas.microsoft.com/office/drawing/2014/main" id="{F5BC8638-57FB-4672-8EE0-0ABCC663FDB9}"/>
              </a:ext>
            </a:extLst>
          </p:cNvPr>
          <p:cNvSpPr txBox="1"/>
          <p:nvPr/>
        </p:nvSpPr>
        <p:spPr>
          <a:xfrm>
            <a:off x="6639540" y="469852"/>
            <a:ext cx="1955820"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s-CL"/>
            </a:defPPr>
            <a:lvl1pPr>
              <a:defRPr sz="16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s-CL" sz="2000" dirty="0"/>
              <a:t>PUH EL ALTO</a:t>
            </a:r>
          </a:p>
        </p:txBody>
      </p:sp>
      <p:pic>
        <p:nvPicPr>
          <p:cNvPr id="17" name="Imagen 16">
            <a:extLst>
              <a:ext uri="{FF2B5EF4-FFF2-40B4-BE49-F238E27FC236}">
                <a16:creationId xmlns:a16="http://schemas.microsoft.com/office/drawing/2014/main" id="{931438CD-EC8E-48E8-BA4C-BA465845708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2326098" y="1797863"/>
            <a:ext cx="4771055" cy="3581985"/>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p:spPr>
      </p:pic>
      <p:sp>
        <p:nvSpPr>
          <p:cNvPr id="20" name="12 Rectángulo redondeado">
            <a:extLst>
              <a:ext uri="{FF2B5EF4-FFF2-40B4-BE49-F238E27FC236}">
                <a16:creationId xmlns:a16="http://schemas.microsoft.com/office/drawing/2014/main" id="{37681E1D-8F06-438D-90BC-BA37522FEDF4}"/>
              </a:ext>
            </a:extLst>
          </p:cNvPr>
          <p:cNvSpPr/>
          <p:nvPr/>
        </p:nvSpPr>
        <p:spPr>
          <a:xfrm>
            <a:off x="2920632" y="115909"/>
            <a:ext cx="3414006" cy="946651"/>
          </a:xfrm>
          <a:prstGeom prst="roundRect">
            <a:avLst/>
          </a:prstGeom>
          <a:solidFill>
            <a:schemeClr val="accent2"/>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PUH - PLANES URBANO HABITACIONALES</a:t>
            </a:r>
          </a:p>
        </p:txBody>
      </p:sp>
    </p:spTree>
    <p:extLst>
      <p:ext uri="{BB962C8B-B14F-4D97-AF65-F5344CB8AC3E}">
        <p14:creationId xmlns:p14="http://schemas.microsoft.com/office/powerpoint/2010/main" val="8400841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uadroTexto 8">
            <a:extLst>
              <a:ext uri="{FF2B5EF4-FFF2-40B4-BE49-F238E27FC236}">
                <a16:creationId xmlns:a16="http://schemas.microsoft.com/office/drawing/2014/main" id="{1B55150D-B087-4EA5-9974-FCAEED2DCC7A}"/>
              </a:ext>
            </a:extLst>
          </p:cNvPr>
          <p:cNvSpPr txBox="1"/>
          <p:nvPr/>
        </p:nvSpPr>
        <p:spPr>
          <a:xfrm>
            <a:off x="6200302" y="269795"/>
            <a:ext cx="2577938"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s-CL"/>
            </a:defPPr>
            <a:lvl1pPr>
              <a:defRPr sz="16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s-CL" sz="2000" dirty="0"/>
              <a:t>PUH NUEVO NORTE</a:t>
            </a:r>
          </a:p>
        </p:txBody>
      </p:sp>
      <p:pic>
        <p:nvPicPr>
          <p:cNvPr id="13" name="Imagen 12">
            <a:extLst>
              <a:ext uri="{FF2B5EF4-FFF2-40B4-BE49-F238E27FC236}">
                <a16:creationId xmlns:a16="http://schemas.microsoft.com/office/drawing/2014/main" id="{41752D63-7A1D-4BB6-A4D9-AEAB7E37A97C}"/>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79300" y="115909"/>
            <a:ext cx="2131170" cy="5919131"/>
          </a:xfrm>
          <a:prstGeom prst="rect">
            <a:avLst/>
          </a:prstGeom>
          <a:ln>
            <a:solidFill>
              <a:schemeClr val="accent1"/>
            </a:solid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0E141123-233D-4861-9A59-2D263ED17D00}"/>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12" name="Rectángulo 11">
            <a:extLst>
              <a:ext uri="{FF2B5EF4-FFF2-40B4-BE49-F238E27FC236}">
                <a16:creationId xmlns:a16="http://schemas.microsoft.com/office/drawing/2014/main" id="{0C70FA53-7DBA-49D2-BC43-2E2AC4CC7FC2}"/>
              </a:ext>
            </a:extLst>
          </p:cNvPr>
          <p:cNvSpPr/>
          <p:nvPr/>
        </p:nvSpPr>
        <p:spPr>
          <a:xfrm>
            <a:off x="6837790" y="1090746"/>
            <a:ext cx="4862902" cy="46765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L" sz="1400" dirty="0">
                <a:solidFill>
                  <a:schemeClr val="tx1"/>
                </a:solidFill>
              </a:rPr>
              <a:t>El PUH denominado Nuevo Norte, ubicado en la zona urbana del PRC vigente, de acuerdo a la planificación urbana habitacional en la región, la que permitirá desarrollar para los próximos años los proyectos habitacionales que darán solución a la demanda organizada de familias en la región.</a:t>
            </a:r>
          </a:p>
          <a:p>
            <a:pPr algn="just"/>
            <a:endParaRPr lang="es-CL" sz="1400" dirty="0">
              <a:solidFill>
                <a:schemeClr val="tx1"/>
              </a:solidFill>
            </a:endParaRPr>
          </a:p>
          <a:p>
            <a:pPr algn="just"/>
            <a:r>
              <a:rPr lang="es-CL" sz="1400" dirty="0">
                <a:solidFill>
                  <a:schemeClr val="tx1"/>
                </a:solidFill>
              </a:rPr>
              <a:t>El Lote H-4 el cual fue adquirido por expropiación en el año 2014, actualmente se encuentra en desarrollo el llamado a “Concurso de Entidades Patrocinantes, para el desarrollo del proyecto denominado “Proyecto Urbano Habitacional Nuevo Norte, Lote H-4, Arica”. </a:t>
            </a:r>
          </a:p>
          <a:p>
            <a:pPr algn="just"/>
            <a:endParaRPr lang="es-CL" sz="1400" dirty="0">
              <a:solidFill>
                <a:schemeClr val="tx1"/>
              </a:solidFill>
            </a:endParaRPr>
          </a:p>
          <a:p>
            <a:pPr algn="just"/>
            <a:r>
              <a:rPr lang="es-CL" sz="1400" dirty="0">
                <a:solidFill>
                  <a:schemeClr val="tx1"/>
                </a:solidFill>
              </a:rPr>
              <a:t>Los proyectos de inversión proyectados en PUH  Nuevo Norte:</a:t>
            </a:r>
          </a:p>
          <a:p>
            <a:pPr algn="just">
              <a:spcAft>
                <a:spcPts val="600"/>
              </a:spcAft>
            </a:pPr>
            <a:endParaRPr lang="es-CL" sz="1400" b="1" dirty="0">
              <a:solidFill>
                <a:srgbClr val="FF0000"/>
              </a:solidFill>
            </a:endParaRPr>
          </a:p>
          <a:p>
            <a:pPr algn="just">
              <a:spcAft>
                <a:spcPts val="600"/>
              </a:spcAft>
            </a:pPr>
            <a:r>
              <a:rPr lang="es-CL" sz="1400" b="1" dirty="0">
                <a:solidFill>
                  <a:srgbClr val="FF0000"/>
                </a:solidFill>
              </a:rPr>
              <a:t>Año 2019 EJECUCION:</a:t>
            </a:r>
          </a:p>
          <a:p>
            <a:pPr algn="just">
              <a:spcAft>
                <a:spcPts val="600"/>
              </a:spcAft>
            </a:pPr>
            <a:r>
              <a:rPr lang="es-CL" sz="1400" dirty="0">
                <a:solidFill>
                  <a:schemeClr val="tx1"/>
                </a:solidFill>
              </a:rPr>
              <a:t>No se contempla inicio de inversión urbana, dada la etapa de adjudicación del Concurso de EP, en Lote H-4</a:t>
            </a:r>
          </a:p>
          <a:p>
            <a:pPr algn="just">
              <a:spcAft>
                <a:spcPts val="600"/>
              </a:spcAft>
            </a:pPr>
            <a:r>
              <a:rPr lang="es-CL" sz="1400" b="1" dirty="0">
                <a:solidFill>
                  <a:srgbClr val="FF0000"/>
                </a:solidFill>
              </a:rPr>
              <a:t>Año 2020 EJECUCION:</a:t>
            </a:r>
          </a:p>
          <a:p>
            <a:pPr algn="just">
              <a:spcAft>
                <a:spcPts val="600"/>
              </a:spcAft>
            </a:pPr>
            <a:r>
              <a:rPr lang="es-CL" sz="1400" dirty="0">
                <a:solidFill>
                  <a:schemeClr val="tx1"/>
                </a:solidFill>
              </a:rPr>
              <a:t>Diseño de Proyecto de áreas verde, a cargo a la E. P. que gane el concurso.</a:t>
            </a:r>
          </a:p>
        </p:txBody>
      </p:sp>
      <p:pic>
        <p:nvPicPr>
          <p:cNvPr id="16"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522755" y="887087"/>
            <a:ext cx="3893120" cy="5147953"/>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5" name="12 Rectángulo redondeado">
            <a:extLst>
              <a:ext uri="{FF2B5EF4-FFF2-40B4-BE49-F238E27FC236}">
                <a16:creationId xmlns:a16="http://schemas.microsoft.com/office/drawing/2014/main" id="{9C406365-FD60-412E-9FAF-D419A8217D95}"/>
              </a:ext>
            </a:extLst>
          </p:cNvPr>
          <p:cNvSpPr/>
          <p:nvPr/>
        </p:nvSpPr>
        <p:spPr>
          <a:xfrm>
            <a:off x="2842630" y="115908"/>
            <a:ext cx="3253370" cy="707887"/>
          </a:xfrm>
          <a:prstGeom prst="roundRect">
            <a:avLst/>
          </a:prstGeom>
          <a:solidFill>
            <a:schemeClr val="accent2"/>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PUH - PLANES URBANO HABITACIONALES</a:t>
            </a:r>
          </a:p>
        </p:txBody>
      </p:sp>
    </p:spTree>
    <p:extLst>
      <p:ext uri="{BB962C8B-B14F-4D97-AF65-F5344CB8AC3E}">
        <p14:creationId xmlns:p14="http://schemas.microsoft.com/office/powerpoint/2010/main" val="603717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n 12">
            <a:extLst>
              <a:ext uri="{FF2B5EF4-FFF2-40B4-BE49-F238E27FC236}">
                <a16:creationId xmlns:a16="http://schemas.microsoft.com/office/drawing/2014/main" id="{B6E05E57-0496-4283-94C5-54A0A05222B3}"/>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79300" y="115909"/>
            <a:ext cx="2193637" cy="6023634"/>
          </a:xfrm>
          <a:prstGeom prst="rect">
            <a:avLst/>
          </a:prstGeom>
          <a:ln>
            <a:solidFill>
              <a:schemeClr val="accent1"/>
            </a:solid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C0A9E130-321F-4DD3-9104-759B02B33395}"/>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12" name="12 Rectángulo redondeado">
            <a:extLst>
              <a:ext uri="{FF2B5EF4-FFF2-40B4-BE49-F238E27FC236}">
                <a16:creationId xmlns:a16="http://schemas.microsoft.com/office/drawing/2014/main" id="{3768B950-73A8-4C25-AC20-D577ED980089}"/>
              </a:ext>
            </a:extLst>
          </p:cNvPr>
          <p:cNvSpPr/>
          <p:nvPr/>
        </p:nvSpPr>
        <p:spPr>
          <a:xfrm>
            <a:off x="2842630" y="115908"/>
            <a:ext cx="3253370" cy="902995"/>
          </a:xfrm>
          <a:prstGeom prst="roundRect">
            <a:avLst/>
          </a:prstGeom>
          <a:solidFill>
            <a:schemeClr val="tx2"/>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PROGRAMA DE ESPACIOS PÚBLICOS</a:t>
            </a:r>
          </a:p>
        </p:txBody>
      </p:sp>
      <p:sp>
        <p:nvSpPr>
          <p:cNvPr id="2" name="Rectángulo 1">
            <a:extLst>
              <a:ext uri="{FF2B5EF4-FFF2-40B4-BE49-F238E27FC236}">
                <a16:creationId xmlns:a16="http://schemas.microsoft.com/office/drawing/2014/main" id="{D70ABDE4-D8DE-489E-8E16-2D407EE88A36}"/>
              </a:ext>
            </a:extLst>
          </p:cNvPr>
          <p:cNvSpPr/>
          <p:nvPr/>
        </p:nvSpPr>
        <p:spPr>
          <a:xfrm>
            <a:off x="2842630" y="1236278"/>
            <a:ext cx="9044570" cy="2215991"/>
          </a:xfrm>
          <a:prstGeom prst="rect">
            <a:avLst/>
          </a:prstGeom>
        </p:spPr>
        <p:txBody>
          <a:bodyPr wrap="square">
            <a:spAutoFit/>
          </a:bodyPr>
          <a:lstStyle/>
          <a:p>
            <a:pPr algn="just">
              <a:spcAft>
                <a:spcPts val="1200"/>
              </a:spcAft>
            </a:pPr>
            <a:r>
              <a:rPr lang="es-CL" b="1" dirty="0">
                <a:latin typeface="Calibri" panose="020F0502020204030204" pitchFamily="34" charset="0"/>
                <a:ea typeface="Times New Roman" panose="02020603050405020304" pitchFamily="18" charset="0"/>
                <a:cs typeface="Times New Roman" panose="02020603050405020304" pitchFamily="18" charset="0"/>
              </a:rPr>
              <a:t> El 2019, con una inversión de 512 millones de pesos, se dispuso de recursos sectoriales para el inicio de:</a:t>
            </a:r>
          </a:p>
          <a:p>
            <a:pPr marL="285750" indent="-285750" algn="just">
              <a:spcAft>
                <a:spcPts val="1200"/>
              </a:spcAft>
              <a:buFont typeface="Arial" panose="020B0604020202020204" pitchFamily="34" charset="0"/>
              <a:buChar char="•"/>
            </a:pPr>
            <a:r>
              <a:rPr lang="es-CL" b="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Diseño del proyecto “Mejoramiento Plaza Iquique Población Camilo Henríquez, Comuna de Arica”</a:t>
            </a:r>
          </a:p>
          <a:p>
            <a:pPr marL="285750" indent="-285750" algn="just">
              <a:spcAft>
                <a:spcPts val="1200"/>
              </a:spcAft>
              <a:buFont typeface="Arial" panose="020B0604020202020204" pitchFamily="34" charset="0"/>
              <a:buChar char="•"/>
            </a:pPr>
            <a:r>
              <a:rPr 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Ejecución de las obras del proyecto “Mejoramiento Plaza XI y XIV, Población Chile, Arica”</a:t>
            </a:r>
          </a:p>
          <a:p>
            <a:pPr algn="just">
              <a:spcAft>
                <a:spcPts val="1200"/>
              </a:spcAft>
            </a:pPr>
            <a:endParaRPr 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9088CF90-A99E-4651-9FEB-215235065B0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73492" y="3213737"/>
            <a:ext cx="4221580" cy="2638024"/>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BD945FFB-B1BC-4944-9D4C-E7480E3D55E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063152" y="3213738"/>
            <a:ext cx="4795089" cy="2638024"/>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7132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n 12">
            <a:extLst>
              <a:ext uri="{FF2B5EF4-FFF2-40B4-BE49-F238E27FC236}">
                <a16:creationId xmlns:a16="http://schemas.microsoft.com/office/drawing/2014/main" id="{B6E05E57-0496-4283-94C5-54A0A05222B3}"/>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304800" y="115909"/>
            <a:ext cx="2164900" cy="5879942"/>
          </a:xfrm>
          <a:prstGeom prst="rect">
            <a:avLst/>
          </a:prstGeom>
          <a:ln>
            <a:solidFill>
              <a:schemeClr val="accent1"/>
            </a:solid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C0A9E130-321F-4DD3-9104-759B02B33395}"/>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12" name="12 Rectángulo redondeado">
            <a:extLst>
              <a:ext uri="{FF2B5EF4-FFF2-40B4-BE49-F238E27FC236}">
                <a16:creationId xmlns:a16="http://schemas.microsoft.com/office/drawing/2014/main" id="{3768B950-73A8-4C25-AC20-D577ED980089}"/>
              </a:ext>
            </a:extLst>
          </p:cNvPr>
          <p:cNvSpPr/>
          <p:nvPr/>
        </p:nvSpPr>
        <p:spPr>
          <a:xfrm>
            <a:off x="2842630" y="115908"/>
            <a:ext cx="3414006" cy="946651"/>
          </a:xfrm>
          <a:prstGeom prst="roundRect">
            <a:avLst/>
          </a:prstGeom>
          <a:solidFill>
            <a:schemeClr val="tx2"/>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PROGRAMA DE ESPACIOS PÚBLICOS</a:t>
            </a:r>
          </a:p>
        </p:txBody>
      </p:sp>
      <p:sp>
        <p:nvSpPr>
          <p:cNvPr id="2" name="Rectángulo 1">
            <a:extLst>
              <a:ext uri="{FF2B5EF4-FFF2-40B4-BE49-F238E27FC236}">
                <a16:creationId xmlns:a16="http://schemas.microsoft.com/office/drawing/2014/main" id="{D70ABDE4-D8DE-489E-8E16-2D407EE88A36}"/>
              </a:ext>
            </a:extLst>
          </p:cNvPr>
          <p:cNvSpPr/>
          <p:nvPr/>
        </p:nvSpPr>
        <p:spPr>
          <a:xfrm>
            <a:off x="2842630" y="1236278"/>
            <a:ext cx="9044570" cy="1354217"/>
          </a:xfrm>
          <a:prstGeom prst="rect">
            <a:avLst/>
          </a:prstGeom>
        </p:spPr>
        <p:txBody>
          <a:bodyPr wrap="square">
            <a:spAutoFit/>
          </a:bodyPr>
          <a:lstStyle/>
          <a:p>
            <a:pPr algn="just">
              <a:spcAft>
                <a:spcPts val="600"/>
              </a:spcAft>
            </a:pPr>
            <a:r>
              <a:rPr lang="es-CL" b="1" dirty="0">
                <a:latin typeface="Calibri" panose="020F0502020204030204" pitchFamily="34" charset="0"/>
                <a:ea typeface="Times New Roman" panose="02020603050405020304" pitchFamily="18" charset="0"/>
                <a:cs typeface="Times New Roman" panose="02020603050405020304" pitchFamily="18" charset="0"/>
              </a:rPr>
              <a:t>Para el año 2020, con una inversión total de 114 millones de pesos, se cuenta con financiamiento sectorial para iniciar el diseño de 2 iniciativas, que corresponden a:</a:t>
            </a:r>
          </a:p>
          <a:p>
            <a:pPr marL="285750" indent="-285750" algn="just">
              <a:spcAft>
                <a:spcPts val="600"/>
              </a:spcAft>
              <a:buFont typeface="Arial" panose="020B0604020202020204" pitchFamily="34" charset="0"/>
              <a:buChar char="•"/>
            </a:pPr>
            <a:r>
              <a:rPr lang="es-CL" b="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“Mejoramiento EEPP Población Las Vizcachas, Arica”</a:t>
            </a:r>
          </a:p>
          <a:p>
            <a:pPr marL="285750" indent="-285750" algn="just">
              <a:spcAft>
                <a:spcPts val="600"/>
              </a:spcAft>
              <a:buFont typeface="Arial" panose="020B0604020202020204" pitchFamily="34" charset="0"/>
              <a:buChar char="•"/>
            </a:pPr>
            <a:r>
              <a:rPr 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“Mejoramiento Espacios Públicos Población Las Vicuñas, Arica”</a:t>
            </a:r>
          </a:p>
        </p:txBody>
      </p:sp>
      <p:pic>
        <p:nvPicPr>
          <p:cNvPr id="15" name="Imagen 14">
            <a:extLst>
              <a:ext uri="{FF2B5EF4-FFF2-40B4-BE49-F238E27FC236}">
                <a16:creationId xmlns:a16="http://schemas.microsoft.com/office/drawing/2014/main" id="{97D103D6-AD65-49D3-81C6-986E84ADC5A1}"/>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2742122" y="3791311"/>
            <a:ext cx="3023558" cy="2006168"/>
          </a:xfrm>
          <a:prstGeom prst="rect">
            <a:avLst/>
          </a:prstGeom>
          <a:ln>
            <a:solidFill>
              <a:srgbClr val="0070C0"/>
            </a:solidFill>
          </a:ln>
          <a:effectLst>
            <a:outerShdw blurRad="292100" dist="139700" dir="2700000" algn="tl" rotWithShape="0">
              <a:srgbClr val="333333">
                <a:alpha val="65000"/>
              </a:srgbClr>
            </a:outerShdw>
          </a:effectLst>
        </p:spPr>
      </p:pic>
      <p:pic>
        <p:nvPicPr>
          <p:cNvPr id="16" name="Imagen 15">
            <a:extLst>
              <a:ext uri="{FF2B5EF4-FFF2-40B4-BE49-F238E27FC236}">
                <a16:creationId xmlns:a16="http://schemas.microsoft.com/office/drawing/2014/main" id="{46B84D07-5B0C-4AF7-B8DD-196189459207}"/>
              </a:ext>
            </a:extLst>
          </p:cNvPr>
          <p:cNvPicPr/>
          <p:nvPr/>
        </p:nvPicPr>
        <p:blipFill>
          <a:blip r:embed="rId6" cstate="email">
            <a:extLst>
              <a:ext uri="{28A0092B-C50C-407E-A947-70E740481C1C}">
                <a14:useLocalDpi xmlns:a14="http://schemas.microsoft.com/office/drawing/2010/main"/>
              </a:ext>
            </a:extLst>
          </a:blip>
          <a:srcRect/>
          <a:stretch>
            <a:fillRect/>
          </a:stretch>
        </p:blipFill>
        <p:spPr bwMode="auto">
          <a:xfrm>
            <a:off x="6021376" y="3791310"/>
            <a:ext cx="2917814" cy="2006167"/>
          </a:xfrm>
          <a:prstGeom prst="rect">
            <a:avLst/>
          </a:prstGeom>
          <a:ln>
            <a:solidFill>
              <a:srgbClr val="0070C0"/>
            </a:solidFill>
          </a:ln>
          <a:effectLst>
            <a:outerShdw blurRad="292100" dist="139700" dir="2700000" algn="tl" rotWithShape="0">
              <a:srgbClr val="333333">
                <a:alpha val="65000"/>
              </a:srgbClr>
            </a:outerShdw>
          </a:effectLst>
        </p:spPr>
      </p:pic>
      <p:pic>
        <p:nvPicPr>
          <p:cNvPr id="17" name="Imagen 16">
            <a:extLst>
              <a:ext uri="{FF2B5EF4-FFF2-40B4-BE49-F238E27FC236}">
                <a16:creationId xmlns:a16="http://schemas.microsoft.com/office/drawing/2014/main" id="{3E65CADB-FED1-4171-ABE7-4A3068263AD8}"/>
              </a:ext>
            </a:extLst>
          </p:cNvPr>
          <p:cNvPicPr/>
          <p:nvPr/>
        </p:nvPicPr>
        <p:blipFill>
          <a:blip r:embed="rId7" cstate="email">
            <a:extLst>
              <a:ext uri="{28A0092B-C50C-407E-A947-70E740481C1C}">
                <a14:useLocalDpi xmlns:a14="http://schemas.microsoft.com/office/drawing/2010/main"/>
              </a:ext>
            </a:extLst>
          </a:blip>
          <a:srcRect/>
          <a:stretch>
            <a:fillRect/>
          </a:stretch>
        </p:blipFill>
        <p:spPr bwMode="auto">
          <a:xfrm>
            <a:off x="9194886" y="3784480"/>
            <a:ext cx="2917814" cy="2006167"/>
          </a:xfrm>
          <a:prstGeom prst="rect">
            <a:avLst/>
          </a:prstGeom>
          <a:ln>
            <a:solidFill>
              <a:srgbClr val="0070C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86905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n 12">
            <a:extLst>
              <a:ext uri="{FF2B5EF4-FFF2-40B4-BE49-F238E27FC236}">
                <a16:creationId xmlns:a16="http://schemas.microsoft.com/office/drawing/2014/main" id="{B6E05E57-0496-4283-94C5-54A0A05222B3}"/>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79300" y="115909"/>
            <a:ext cx="2311203" cy="5879942"/>
          </a:xfrm>
          <a:prstGeom prst="rect">
            <a:avLst/>
          </a:prstGeom>
          <a:ln>
            <a:solidFill>
              <a:schemeClr val="accent1"/>
            </a:solid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C0A9E130-321F-4DD3-9104-759B02B33395}"/>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12" name="12 Rectángulo redondeado">
            <a:extLst>
              <a:ext uri="{FF2B5EF4-FFF2-40B4-BE49-F238E27FC236}">
                <a16:creationId xmlns:a16="http://schemas.microsoft.com/office/drawing/2014/main" id="{3768B950-73A8-4C25-AC20-D577ED980089}"/>
              </a:ext>
            </a:extLst>
          </p:cNvPr>
          <p:cNvSpPr/>
          <p:nvPr/>
        </p:nvSpPr>
        <p:spPr>
          <a:xfrm>
            <a:off x="2842630" y="115908"/>
            <a:ext cx="3414006" cy="946651"/>
          </a:xfrm>
          <a:prstGeom prst="roundRect">
            <a:avLst/>
          </a:prstGeom>
          <a:solidFill>
            <a:schemeClr val="tx2"/>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PROGRAMA DE ESPACIOS PÚBLICOS</a:t>
            </a:r>
          </a:p>
        </p:txBody>
      </p:sp>
      <p:sp>
        <p:nvSpPr>
          <p:cNvPr id="2" name="Rectángulo 1">
            <a:extLst>
              <a:ext uri="{FF2B5EF4-FFF2-40B4-BE49-F238E27FC236}">
                <a16:creationId xmlns:a16="http://schemas.microsoft.com/office/drawing/2014/main" id="{D70ABDE4-D8DE-489E-8E16-2D407EE88A36}"/>
              </a:ext>
            </a:extLst>
          </p:cNvPr>
          <p:cNvSpPr/>
          <p:nvPr/>
        </p:nvSpPr>
        <p:spPr>
          <a:xfrm>
            <a:off x="2842630" y="1236278"/>
            <a:ext cx="9044570" cy="1508105"/>
          </a:xfrm>
          <a:prstGeom prst="rect">
            <a:avLst/>
          </a:prstGeom>
        </p:spPr>
        <p:txBody>
          <a:bodyPr wrap="square">
            <a:spAutoFit/>
          </a:bodyPr>
          <a:lstStyle/>
          <a:p>
            <a:pPr algn="just">
              <a:spcAft>
                <a:spcPts val="1200"/>
              </a:spcAft>
            </a:pPr>
            <a:r>
              <a:rPr lang="es-CL" b="1" dirty="0">
                <a:latin typeface="Calibri" panose="020F0502020204030204" pitchFamily="34" charset="0"/>
                <a:ea typeface="Times New Roman" panose="02020603050405020304" pitchFamily="18" charset="0"/>
                <a:cs typeface="Times New Roman" panose="02020603050405020304" pitchFamily="18" charset="0"/>
              </a:rPr>
              <a:t>Y, además, con financiamiento sectorial, de 523 millones de pesos, para iniciar las obras del proyecto:</a:t>
            </a:r>
          </a:p>
          <a:p>
            <a:pPr marL="285750" indent="-285750" algn="just">
              <a:spcAft>
                <a:spcPts val="1200"/>
              </a:spcAft>
              <a:buFont typeface="Arial" panose="020B0604020202020204" pitchFamily="34" charset="0"/>
              <a:buChar char="•"/>
            </a:pPr>
            <a:r>
              <a:rPr lang="es-CL" b="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“Construcción Plazas IV y V, Ampliación Chile Arica” </a:t>
            </a:r>
            <a:endParaRPr 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endParaRPr>
          </a:p>
          <a:p>
            <a:pPr marL="285750" indent="-285750" algn="just">
              <a:spcAft>
                <a:spcPts val="1200"/>
              </a:spcAft>
              <a:buFont typeface="Arial" panose="020B0604020202020204" pitchFamily="34" charset="0"/>
              <a:buChar char="•"/>
            </a:pPr>
            <a:endParaRPr 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Imagen 6" descr="cid:image001.jpg@01D5058A.0850DAC0">
            <a:extLst>
              <a:ext uri="{FF2B5EF4-FFF2-40B4-BE49-F238E27FC236}">
                <a16:creationId xmlns:a16="http://schemas.microsoft.com/office/drawing/2014/main" id="{A1651F43-1B3B-4609-A56B-962D894F7DEA}"/>
              </a:ext>
            </a:extLst>
          </p:cNvPr>
          <p:cNvPicPr/>
          <p:nvPr/>
        </p:nvPicPr>
        <p:blipFill>
          <a:blip r:embed="rId5" r:link="rId6">
            <a:extLst>
              <a:ext uri="{28A0092B-C50C-407E-A947-70E740481C1C}">
                <a14:useLocalDpi xmlns:a14="http://schemas.microsoft.com/office/drawing/2010/main"/>
              </a:ext>
            </a:extLst>
          </a:blip>
          <a:srcRect/>
          <a:stretch>
            <a:fillRect/>
          </a:stretch>
        </p:blipFill>
        <p:spPr bwMode="auto">
          <a:xfrm>
            <a:off x="2842630" y="2467384"/>
            <a:ext cx="4286250" cy="2019300"/>
          </a:xfrm>
          <a:prstGeom prst="rect">
            <a:avLst/>
          </a:prstGeom>
          <a:ln>
            <a:solidFill>
              <a:srgbClr val="C00000"/>
            </a:solidFill>
          </a:ln>
          <a:effectLst>
            <a:outerShdw blurRad="292100" dist="139700" dir="2700000" algn="tl" rotWithShape="0">
              <a:srgbClr val="333333">
                <a:alpha val="65000"/>
              </a:srgbClr>
            </a:outerShdw>
          </a:effectLst>
        </p:spPr>
      </p:pic>
      <p:pic>
        <p:nvPicPr>
          <p:cNvPr id="8" name="Imagen 7" descr="cid:image002.jpg@01D5058A.0850DAC0">
            <a:extLst>
              <a:ext uri="{FF2B5EF4-FFF2-40B4-BE49-F238E27FC236}">
                <a16:creationId xmlns:a16="http://schemas.microsoft.com/office/drawing/2014/main" id="{8C088601-07EA-4435-9E20-935B4C1EE38C}"/>
              </a:ext>
            </a:extLst>
          </p:cNvPr>
          <p:cNvPicPr/>
          <p:nvPr/>
        </p:nvPicPr>
        <p:blipFill>
          <a:blip r:embed="rId7" r:link="rId8">
            <a:extLst>
              <a:ext uri="{28A0092B-C50C-407E-A947-70E740481C1C}">
                <a14:useLocalDpi xmlns:a14="http://schemas.microsoft.com/office/drawing/2010/main"/>
              </a:ext>
            </a:extLst>
          </a:blip>
          <a:srcRect/>
          <a:stretch>
            <a:fillRect/>
          </a:stretch>
        </p:blipFill>
        <p:spPr bwMode="auto">
          <a:xfrm>
            <a:off x="7364915" y="2476909"/>
            <a:ext cx="4543425" cy="2009775"/>
          </a:xfrm>
          <a:prstGeom prst="rect">
            <a:avLst/>
          </a:prstGeom>
          <a:ln>
            <a:solidFill>
              <a:srgbClr val="C00000"/>
            </a:solidFill>
          </a:ln>
          <a:effectLst>
            <a:outerShdw blurRad="292100" dist="139700" dir="2700000" algn="tl" rotWithShape="0">
              <a:srgbClr val="333333">
                <a:alpha val="65000"/>
              </a:srgbClr>
            </a:outerShdw>
          </a:effectLst>
        </p:spPr>
      </p:pic>
      <p:sp>
        <p:nvSpPr>
          <p:cNvPr id="15" name="Rectángulo 14">
            <a:extLst>
              <a:ext uri="{FF2B5EF4-FFF2-40B4-BE49-F238E27FC236}">
                <a16:creationId xmlns:a16="http://schemas.microsoft.com/office/drawing/2014/main" id="{A1D48C9C-22CF-4F3C-93A1-DCF15CABCA55}"/>
              </a:ext>
            </a:extLst>
          </p:cNvPr>
          <p:cNvSpPr/>
          <p:nvPr/>
        </p:nvSpPr>
        <p:spPr>
          <a:xfrm>
            <a:off x="6516917" y="4032539"/>
            <a:ext cx="1372748" cy="369332"/>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r>
              <a:rPr lang="es-ES" b="1" dirty="0">
                <a:latin typeface="Calibri" panose="020F0502020204030204" pitchFamily="34" charset="0"/>
                <a:cs typeface="Times New Roman" panose="02020603050405020304" pitchFamily="18" charset="0"/>
              </a:rPr>
              <a:t>Plazas IV y V</a:t>
            </a:r>
            <a:endParaRPr lang="es-CL" b="1"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121537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n 12">
            <a:extLst>
              <a:ext uri="{FF2B5EF4-FFF2-40B4-BE49-F238E27FC236}">
                <a16:creationId xmlns:a16="http://schemas.microsoft.com/office/drawing/2014/main" id="{B6E05E57-0496-4283-94C5-54A0A05222B3}"/>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79300" y="115909"/>
            <a:ext cx="2167511" cy="5814628"/>
          </a:xfrm>
          <a:prstGeom prst="rect">
            <a:avLst/>
          </a:prstGeom>
          <a:ln>
            <a:solidFill>
              <a:schemeClr val="accent1"/>
            </a:solid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C0A9E130-321F-4DD3-9104-759B02B33395}"/>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12" name="12 Rectángulo redondeado">
            <a:extLst>
              <a:ext uri="{FF2B5EF4-FFF2-40B4-BE49-F238E27FC236}">
                <a16:creationId xmlns:a16="http://schemas.microsoft.com/office/drawing/2014/main" id="{3768B950-73A8-4C25-AC20-D577ED980089}"/>
              </a:ext>
            </a:extLst>
          </p:cNvPr>
          <p:cNvSpPr/>
          <p:nvPr/>
        </p:nvSpPr>
        <p:spPr>
          <a:xfrm>
            <a:off x="2842630" y="115908"/>
            <a:ext cx="3070074" cy="612813"/>
          </a:xfrm>
          <a:prstGeom prst="roundRect">
            <a:avLst/>
          </a:prstGeom>
          <a:solidFill>
            <a:schemeClr val="accent2">
              <a:lumMod val="75000"/>
            </a:schemeClr>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ESPACIOS PUBLICOS </a:t>
            </a:r>
          </a:p>
          <a:p>
            <a:pPr algn="ctr"/>
            <a:r>
              <a:rPr lang="es-CL" altLang="es-CL" sz="2000" b="1" dirty="0">
                <a:solidFill>
                  <a:schemeClr val="bg1"/>
                </a:solidFill>
              </a:rPr>
              <a:t>PEDZE</a:t>
            </a:r>
          </a:p>
        </p:txBody>
      </p:sp>
      <p:sp>
        <p:nvSpPr>
          <p:cNvPr id="2" name="Rectángulo 1">
            <a:extLst>
              <a:ext uri="{FF2B5EF4-FFF2-40B4-BE49-F238E27FC236}">
                <a16:creationId xmlns:a16="http://schemas.microsoft.com/office/drawing/2014/main" id="{C83F4A0C-5D19-4BE8-9A95-88262BCE3A48}"/>
              </a:ext>
            </a:extLst>
          </p:cNvPr>
          <p:cNvSpPr/>
          <p:nvPr/>
        </p:nvSpPr>
        <p:spPr>
          <a:xfrm>
            <a:off x="2842630" y="1377940"/>
            <a:ext cx="8987420" cy="1000274"/>
          </a:xfrm>
          <a:prstGeom prst="rect">
            <a:avLst/>
          </a:prstGeom>
        </p:spPr>
        <p:txBody>
          <a:bodyPr wrap="square">
            <a:spAutoFit/>
          </a:bodyPr>
          <a:lstStyle/>
          <a:p>
            <a:pPr algn="just">
              <a:spcAft>
                <a:spcPts val="600"/>
              </a:spcAft>
            </a:pPr>
            <a:r>
              <a:rPr lang="es-CL" b="1" dirty="0">
                <a:latin typeface="Calibri" panose="020F0502020204030204" pitchFamily="34" charset="0"/>
                <a:ea typeface="Cambria" panose="02040503050406030204" pitchFamily="18" charset="0"/>
                <a:cs typeface="Times New Roman" panose="02020603050405020304" pitchFamily="18" charset="0"/>
              </a:rPr>
              <a:t>El año 2019, totalizando una inversión de 1.363 millones de pesos, se terminaron las obras de 4 proyectos, que corresponden a:</a:t>
            </a:r>
          </a:p>
          <a:p>
            <a:pPr marL="285750" indent="-285750" algn="just">
              <a:spcAft>
                <a:spcPts val="600"/>
              </a:spcAft>
              <a:buFont typeface="Arial" panose="020B0604020202020204" pitchFamily="34" charset="0"/>
              <a:buChar char="•"/>
            </a:pPr>
            <a:r>
              <a:rPr lang="es-CL"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“Mejoramiento EE.PP. Junta Vecinal Jallalla, Arica”</a:t>
            </a:r>
          </a:p>
        </p:txBody>
      </p:sp>
      <p:sp>
        <p:nvSpPr>
          <p:cNvPr id="7" name="CuadroTexto 6">
            <a:extLst>
              <a:ext uri="{FF2B5EF4-FFF2-40B4-BE49-F238E27FC236}">
                <a16:creationId xmlns:a16="http://schemas.microsoft.com/office/drawing/2014/main" id="{CFEE5E60-FF54-46BF-9737-9853163A43FF}"/>
              </a:ext>
            </a:extLst>
          </p:cNvPr>
          <p:cNvSpPr txBox="1"/>
          <p:nvPr/>
        </p:nvSpPr>
        <p:spPr>
          <a:xfrm>
            <a:off x="6043276" y="423685"/>
            <a:ext cx="3618884" cy="40011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s-CL"/>
            </a:defPPr>
            <a:lvl1pPr>
              <a:defRPr sz="16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s-CL" sz="2000" dirty="0">
                <a:solidFill>
                  <a:srgbClr val="C00000"/>
                </a:solidFill>
              </a:rPr>
              <a:t>PROYECTOS TERMINADOS 2019</a:t>
            </a:r>
          </a:p>
        </p:txBody>
      </p:sp>
      <p:pic>
        <p:nvPicPr>
          <p:cNvPr id="8" name="Imagen 7">
            <a:extLst>
              <a:ext uri="{FF2B5EF4-FFF2-40B4-BE49-F238E27FC236}">
                <a16:creationId xmlns:a16="http://schemas.microsoft.com/office/drawing/2014/main" id="{14657796-CA9D-4C93-A75D-696CE27C04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04191" y="2932359"/>
            <a:ext cx="4331007" cy="2879659"/>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p:spPr>
      </p:pic>
      <p:pic>
        <p:nvPicPr>
          <p:cNvPr id="9" name="Imagen 8">
            <a:extLst>
              <a:ext uri="{FF2B5EF4-FFF2-40B4-BE49-F238E27FC236}">
                <a16:creationId xmlns:a16="http://schemas.microsoft.com/office/drawing/2014/main" id="{31CAFA77-FB46-4249-9238-BCED113B9EC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35198" y="2378214"/>
            <a:ext cx="4394852" cy="2922114"/>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0106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8">
            <a:extLst>
              <a:ext uri="{FF2B5EF4-FFF2-40B4-BE49-F238E27FC236}">
                <a16:creationId xmlns:a16="http://schemas.microsoft.com/office/drawing/2014/main" id="{4ACE7820-B847-4043-9714-658362B9A4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0989" y="115908"/>
            <a:ext cx="2186922" cy="5893005"/>
          </a:xfrm>
          <a:prstGeom prst="rect">
            <a:avLst/>
          </a:prstGeom>
          <a:ln>
            <a:solidFill>
              <a:schemeClr val="accent1">
                <a:lumMod val="50000"/>
              </a:schemeClr>
            </a:solidFill>
          </a:ln>
          <a:effectLst>
            <a:outerShdw blurRad="292100" dist="139700" dir="2700000" algn="tl" rotWithShape="0">
              <a:srgbClr val="333333">
                <a:alpha val="65000"/>
              </a:srgbClr>
            </a:outerShdw>
          </a:effectLst>
        </p:spPr>
      </p:pic>
      <p:sp>
        <p:nvSpPr>
          <p:cNvPr id="10" name="Rectángulo 9">
            <a:extLst>
              <a:ext uri="{FF2B5EF4-FFF2-40B4-BE49-F238E27FC236}">
                <a16:creationId xmlns:a16="http://schemas.microsoft.com/office/drawing/2014/main" id="{B9BD245C-830D-48F9-AE83-41F3F81CD242}"/>
              </a:ext>
            </a:extLst>
          </p:cNvPr>
          <p:cNvSpPr/>
          <p:nvPr/>
        </p:nvSpPr>
        <p:spPr>
          <a:xfrm>
            <a:off x="271574" y="115909"/>
            <a:ext cx="2045753" cy="707886"/>
          </a:xfrm>
          <a:prstGeom prst="rect">
            <a:avLst/>
          </a:prstGeom>
          <a:noFill/>
        </p:spPr>
        <p:txBody>
          <a:bodyPr wrap="none" lIns="91440" tIns="45720" rIns="91440" bIns="45720">
            <a:spAutoFit/>
          </a:bodyPr>
          <a:lstStyle/>
          <a:p>
            <a:pPr algn="ctr"/>
            <a:r>
              <a:rPr lang="es-ES" sz="4000" b="1" dirty="0">
                <a:ln w="0"/>
                <a:solidFill>
                  <a:schemeClr val="bg1"/>
                </a:solidFill>
                <a:effectLst>
                  <a:outerShdw blurRad="38100" dist="19050" dir="2700000" algn="tl" rotWithShape="0">
                    <a:schemeClr val="dk1">
                      <a:alpha val="40000"/>
                    </a:schemeClr>
                  </a:outerShdw>
                </a:effectLst>
              </a:rPr>
              <a:t>Vivienda</a:t>
            </a:r>
            <a:endParaRPr lang="es-ES" sz="4000" b="1" cap="none" spc="0" dirty="0">
              <a:ln w="0"/>
              <a:solidFill>
                <a:schemeClr val="bg1"/>
              </a:solidFill>
              <a:effectLst>
                <a:outerShdw blurRad="38100" dist="19050" dir="2700000" algn="tl" rotWithShape="0">
                  <a:schemeClr val="dk1">
                    <a:alpha val="40000"/>
                  </a:schemeClr>
                </a:outerShdw>
              </a:effectLst>
            </a:endParaRPr>
          </a:p>
        </p:txBody>
      </p:sp>
      <p:sp>
        <p:nvSpPr>
          <p:cNvPr id="11" name="12 Rectángulo redondeado">
            <a:extLst>
              <a:ext uri="{FF2B5EF4-FFF2-40B4-BE49-F238E27FC236}">
                <a16:creationId xmlns:a16="http://schemas.microsoft.com/office/drawing/2014/main" id="{D13DB9B9-A126-452A-82B9-F1B577FD2A22}"/>
              </a:ext>
            </a:extLst>
          </p:cNvPr>
          <p:cNvSpPr/>
          <p:nvPr/>
        </p:nvSpPr>
        <p:spPr>
          <a:xfrm>
            <a:off x="2842630" y="115908"/>
            <a:ext cx="3414006" cy="946651"/>
          </a:xfrm>
          <a:prstGeom prst="roundRect">
            <a:avLst/>
          </a:prstGeom>
          <a:solidFill>
            <a:schemeClr val="accent5">
              <a:lumMod val="75000"/>
            </a:schemeClr>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ASIGNACIÓN DE SUBSIDIOS HABITACIONALES</a:t>
            </a:r>
          </a:p>
        </p:txBody>
      </p:sp>
      <p:graphicFrame>
        <p:nvGraphicFramePr>
          <p:cNvPr id="8" name="Tabla 4">
            <a:extLst>
              <a:ext uri="{FF2B5EF4-FFF2-40B4-BE49-F238E27FC236}">
                <a16:creationId xmlns:a16="http://schemas.microsoft.com/office/drawing/2014/main" id="{8DC2D69D-B013-472D-9B16-B929604FC103}"/>
              </a:ext>
            </a:extLst>
          </p:cNvPr>
          <p:cNvGraphicFramePr>
            <a:graphicFrameLocks noGrp="1"/>
          </p:cNvGraphicFramePr>
          <p:nvPr>
            <p:extLst>
              <p:ext uri="{D42A27DB-BD31-4B8C-83A1-F6EECF244321}">
                <p14:modId xmlns:p14="http://schemas.microsoft.com/office/powerpoint/2010/main" val="299386490"/>
              </p:ext>
            </p:extLst>
          </p:nvPr>
        </p:nvGraphicFramePr>
        <p:xfrm>
          <a:off x="2842630" y="1197972"/>
          <a:ext cx="8820597" cy="4810941"/>
        </p:xfrm>
        <a:graphic>
          <a:graphicData uri="http://schemas.openxmlformats.org/drawingml/2006/table">
            <a:tbl>
              <a:tblPr firstRow="1" bandRow="1">
                <a:tableStyleId>{5C22544A-7EE6-4342-B048-85BDC9FD1C3A}</a:tableStyleId>
              </a:tblPr>
              <a:tblGrid>
                <a:gridCol w="1917541">
                  <a:extLst>
                    <a:ext uri="{9D8B030D-6E8A-4147-A177-3AD203B41FA5}">
                      <a16:colId xmlns:a16="http://schemas.microsoft.com/office/drawing/2014/main" val="269916898"/>
                    </a:ext>
                  </a:extLst>
                </a:gridCol>
                <a:gridCol w="1917541">
                  <a:extLst>
                    <a:ext uri="{9D8B030D-6E8A-4147-A177-3AD203B41FA5}">
                      <a16:colId xmlns:a16="http://schemas.microsoft.com/office/drawing/2014/main" val="4033379524"/>
                    </a:ext>
                  </a:extLst>
                </a:gridCol>
                <a:gridCol w="3387834">
                  <a:extLst>
                    <a:ext uri="{9D8B030D-6E8A-4147-A177-3AD203B41FA5}">
                      <a16:colId xmlns:a16="http://schemas.microsoft.com/office/drawing/2014/main" val="1069984989"/>
                    </a:ext>
                  </a:extLst>
                </a:gridCol>
                <a:gridCol w="1597681">
                  <a:extLst>
                    <a:ext uri="{9D8B030D-6E8A-4147-A177-3AD203B41FA5}">
                      <a16:colId xmlns:a16="http://schemas.microsoft.com/office/drawing/2014/main" val="3409923041"/>
                    </a:ext>
                  </a:extLst>
                </a:gridCol>
              </a:tblGrid>
              <a:tr h="745401">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2000" b="1" dirty="0">
                          <a:solidFill>
                            <a:schemeClr val="bg1"/>
                          </a:solidFill>
                        </a:rPr>
                        <a:t>El 2019 se asignaron  </a:t>
                      </a:r>
                      <a:r>
                        <a:rPr lang="es-CL" sz="2000" b="1" kern="1200" dirty="0">
                          <a:solidFill>
                            <a:schemeClr val="bg1"/>
                          </a:solidFill>
                          <a:latin typeface="+mn-lt"/>
                          <a:ea typeface="+mn-ea"/>
                          <a:cs typeface="+mn-cs"/>
                        </a:rPr>
                        <a:t>3.699 subsidios con UF 2.272.655</a:t>
                      </a:r>
                    </a:p>
                    <a:p>
                      <a:pPr algn="ctr"/>
                      <a:endParaRPr lang="es-CL" sz="1800" b="1" dirty="0">
                        <a:solidFill>
                          <a:schemeClr val="tx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lumMod val="75000"/>
                      </a:schemeClr>
                    </a:solidFill>
                  </a:tcPr>
                </a:tc>
                <a:tc rowSpan="5">
                  <a:txBody>
                    <a:bodyPr/>
                    <a:lstStyle/>
                    <a:p>
                      <a:pPr algn="ctr"/>
                      <a:r>
                        <a:rPr lang="es-CL" sz="1600" b="1" dirty="0">
                          <a:solidFill>
                            <a:schemeClr val="bg1"/>
                          </a:solidFill>
                        </a:rPr>
                        <a:t>DEFICIT CUANTITATIVO</a:t>
                      </a:r>
                    </a:p>
                    <a:p>
                      <a:pPr algn="ctr"/>
                      <a:endParaRPr lang="es-CL" sz="1600" b="1" dirty="0">
                        <a:solidFill>
                          <a:schemeClr val="bg1"/>
                        </a:solidFill>
                      </a:endParaRPr>
                    </a:p>
                    <a:p>
                      <a:pPr marL="0" algn="ctr" defTabSz="914400" rtl="0" eaLnBrk="1" latinLnBrk="0" hangingPunct="1"/>
                      <a:r>
                        <a:rPr lang="es-CL" sz="1600" b="1" kern="1200" dirty="0">
                          <a:solidFill>
                            <a:schemeClr val="bg1"/>
                          </a:solidFill>
                          <a:latin typeface="+mn-lt"/>
                          <a:ea typeface="+mn-ea"/>
                          <a:cs typeface="+mn-cs"/>
                        </a:rPr>
                        <a:t>2.378 unidades</a:t>
                      </a:r>
                    </a:p>
                    <a:p>
                      <a:pPr marL="0" algn="ctr" defTabSz="914400" rtl="0" eaLnBrk="1" latinLnBrk="0" hangingPunct="1"/>
                      <a:r>
                        <a:rPr lang="es-CL" sz="1600" b="1" kern="1200" dirty="0">
                          <a:solidFill>
                            <a:schemeClr val="bg1"/>
                          </a:solidFill>
                          <a:latin typeface="+mn-lt"/>
                          <a:ea typeface="+mn-ea"/>
                          <a:cs typeface="+mn-cs"/>
                        </a:rPr>
                        <a:t>UF 2.111.686</a:t>
                      </a:r>
                    </a:p>
                  </a:txBody>
                  <a:tcPr anchor="ctr">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tc>
                  <a:txBody>
                    <a:bodyPr/>
                    <a:lstStyle/>
                    <a:p>
                      <a:pPr algn="ctr" eaLnBrk="0" hangingPunct="0">
                        <a:defRPr/>
                      </a:pPr>
                      <a:r>
                        <a:rPr lang="es-ES" sz="1200" b="1" dirty="0">
                          <a:solidFill>
                            <a:schemeClr val="bg1"/>
                          </a:solidFill>
                          <a:ea typeface="ヒラギノ角ゴ Pro W3" charset="-128"/>
                          <a:cs typeface="+mn-cs"/>
                        </a:rPr>
                        <a:t>FONDO SOLIDARIO DE ELECCIÓN DE VIVIENDA</a:t>
                      </a:r>
                    </a:p>
                    <a:p>
                      <a:pPr algn="ctr" eaLnBrk="0" hangingPunct="0">
                        <a:defRPr/>
                      </a:pPr>
                      <a:r>
                        <a:rPr lang="es-ES" sz="1100" b="1" dirty="0">
                          <a:solidFill>
                            <a:schemeClr val="bg1"/>
                          </a:solidFill>
                          <a:ea typeface="ヒラギノ角ゴ Pro W3" charset="-128"/>
                          <a:cs typeface="+mn-cs"/>
                        </a:rPr>
                        <a:t>D. S. N° 49 (V. y U.) de 2011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tc>
                  <a:txBody>
                    <a:bodyPr/>
                    <a:lstStyle/>
                    <a:p>
                      <a:pPr marL="0" algn="ctr" defTabSz="914400" rtl="0" eaLnBrk="1" latinLnBrk="0" hangingPunct="1"/>
                      <a:r>
                        <a:rPr lang="es-CL" sz="1600" b="1" kern="1200" dirty="0">
                          <a:solidFill>
                            <a:schemeClr val="bg1"/>
                          </a:solidFill>
                          <a:latin typeface="+mn-lt"/>
                          <a:ea typeface="+mn-ea"/>
                          <a:cs typeface="+mn-cs"/>
                        </a:rPr>
                        <a:t>1201 unidades</a:t>
                      </a:r>
                    </a:p>
                    <a:p>
                      <a:pPr marL="0" algn="ctr" defTabSz="914400" rtl="0" eaLnBrk="1" latinLnBrk="0" hangingPunct="1"/>
                      <a:r>
                        <a:rPr lang="es-CL" sz="1600" b="1" kern="1200" dirty="0">
                          <a:solidFill>
                            <a:schemeClr val="bg1"/>
                          </a:solidFill>
                          <a:latin typeface="+mn-lt"/>
                          <a:ea typeface="+mn-ea"/>
                          <a:cs typeface="+mn-cs"/>
                        </a:rPr>
                        <a:t>UF 1.642.923</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375244508"/>
                  </a:ext>
                </a:extLst>
              </a:tr>
              <a:tr h="586095">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eaLnBrk="0" hangingPunct="0">
                        <a:defRPr/>
                      </a:pPr>
                      <a:r>
                        <a:rPr lang="es-ES" sz="1200" b="1" dirty="0">
                          <a:solidFill>
                            <a:schemeClr val="bg1"/>
                          </a:solidFill>
                          <a:ea typeface="ヒラギノ角ゴ Pro W3" charset="-128"/>
                          <a:cs typeface="+mn-cs"/>
                        </a:rPr>
                        <a:t>SISTEMA INTEGRADO DE SUBSIDIOS</a:t>
                      </a:r>
                    </a:p>
                    <a:p>
                      <a:pPr algn="ctr" eaLnBrk="0" hangingPunct="0">
                        <a:defRPr/>
                      </a:pPr>
                      <a:r>
                        <a:rPr lang="es-ES" sz="1100" b="1" dirty="0">
                          <a:solidFill>
                            <a:schemeClr val="bg1"/>
                          </a:solidFill>
                          <a:ea typeface="ヒラギノ角ゴ Pro W3" charset="-128"/>
                          <a:cs typeface="+mn-cs"/>
                        </a:rPr>
                        <a:t>D. S. N° 01 (V. y U.) de 2011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tc>
                  <a:txBody>
                    <a:bodyPr/>
                    <a:lstStyle/>
                    <a:p>
                      <a:pPr marL="0" algn="ctr" defTabSz="914400" rtl="0" eaLnBrk="1" latinLnBrk="0" hangingPunct="1"/>
                      <a:r>
                        <a:rPr lang="es-CL" sz="1600" b="1" kern="1200" dirty="0">
                          <a:solidFill>
                            <a:schemeClr val="bg1"/>
                          </a:solidFill>
                          <a:latin typeface="+mn-lt"/>
                          <a:ea typeface="+mn-ea"/>
                          <a:cs typeface="+mn-cs"/>
                        </a:rPr>
                        <a:t>154 unidades</a:t>
                      </a:r>
                    </a:p>
                    <a:p>
                      <a:pPr marL="0" algn="ctr" defTabSz="914400" rtl="0" eaLnBrk="1" latinLnBrk="0" hangingPunct="1"/>
                      <a:r>
                        <a:rPr lang="es-CL" sz="1600" b="1" kern="1200" dirty="0">
                          <a:solidFill>
                            <a:schemeClr val="bg1"/>
                          </a:solidFill>
                          <a:latin typeface="+mn-lt"/>
                          <a:ea typeface="+mn-ea"/>
                          <a:cs typeface="+mn-cs"/>
                        </a:rPr>
                        <a:t>UF 68.400</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80010292"/>
                  </a:ext>
                </a:extLst>
              </a:tr>
              <a:tr h="698237">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eaLnBrk="0" hangingPunct="0">
                        <a:defRPr/>
                      </a:pPr>
                      <a:r>
                        <a:rPr lang="es-ES" sz="1200" b="1" dirty="0">
                          <a:solidFill>
                            <a:schemeClr val="bg1"/>
                          </a:solidFill>
                          <a:ea typeface="ヒラギノ角ゴ Pro W3" charset="-128"/>
                          <a:cs typeface="+mn-cs"/>
                        </a:rPr>
                        <a:t>PROGRAMA DE INTEGRACIÓN SOCIAL Y TERRITORIAL</a:t>
                      </a:r>
                    </a:p>
                    <a:p>
                      <a:pPr algn="ctr" eaLnBrk="0" hangingPunct="0">
                        <a:defRPr/>
                      </a:pPr>
                      <a:r>
                        <a:rPr lang="es-ES" sz="1100" b="1" dirty="0">
                          <a:solidFill>
                            <a:schemeClr val="bg1"/>
                          </a:solidFill>
                          <a:ea typeface="ヒラギノ角ゴ Pro W3" charset="-128"/>
                          <a:cs typeface="+mn-cs"/>
                        </a:rPr>
                        <a:t>D. S. N° 19 (V. y U.) de 2016</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tc>
                  <a:txBody>
                    <a:bodyPr/>
                    <a:lstStyle/>
                    <a:p>
                      <a:pPr marL="0" algn="ctr" defTabSz="914400" rtl="0" eaLnBrk="1" latinLnBrk="0" hangingPunct="1"/>
                      <a:r>
                        <a:rPr lang="es-CL" sz="1600" b="1" kern="1200" dirty="0">
                          <a:solidFill>
                            <a:schemeClr val="bg1"/>
                          </a:solidFill>
                          <a:latin typeface="+mn-lt"/>
                          <a:ea typeface="+mn-ea"/>
                          <a:cs typeface="+mn-cs"/>
                        </a:rPr>
                        <a:t>700 unidades</a:t>
                      </a:r>
                    </a:p>
                    <a:p>
                      <a:pPr marL="0" algn="ctr" defTabSz="914400" rtl="0" eaLnBrk="1" latinLnBrk="0" hangingPunct="1"/>
                      <a:r>
                        <a:rPr lang="es-CL" sz="1600" b="1" kern="1200" dirty="0">
                          <a:solidFill>
                            <a:schemeClr val="bg1"/>
                          </a:solidFill>
                          <a:latin typeface="+mn-lt"/>
                          <a:ea typeface="+mn-ea"/>
                          <a:cs typeface="+mn-cs"/>
                        </a:rPr>
                        <a:t>UF 326.200</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589038061"/>
                  </a:ext>
                </a:extLst>
              </a:tr>
              <a:tr h="586095">
                <a:tc vMerge="1">
                  <a:txBody>
                    <a:bodyPr/>
                    <a:lstStyle/>
                    <a:p>
                      <a:endParaRPr lang="es-CL"/>
                    </a:p>
                  </a:txBody>
                  <a:tcPr/>
                </a:tc>
                <a:tc vMerge="1">
                  <a:txBody>
                    <a:bodyPr/>
                    <a:lstStyle/>
                    <a:p>
                      <a:endParaRPr lang="es-CL"/>
                    </a:p>
                  </a:txBody>
                  <a:tcPr/>
                </a:tc>
                <a:tc>
                  <a:txBody>
                    <a:bodyPr/>
                    <a:lstStyle/>
                    <a:p>
                      <a:pPr algn="ctr" eaLnBrk="0" hangingPunct="0">
                        <a:defRPr/>
                      </a:pPr>
                      <a:r>
                        <a:rPr lang="es-ES" sz="1200" b="1" dirty="0">
                          <a:solidFill>
                            <a:schemeClr val="bg1"/>
                          </a:solidFill>
                          <a:ea typeface="ヒラギノ角ゴ Pro W3" charset="-128"/>
                          <a:cs typeface="+mn-cs"/>
                        </a:rPr>
                        <a:t>PROGRAMA DE HABITABILIDAD RURAL</a:t>
                      </a:r>
                    </a:p>
                    <a:p>
                      <a:pPr algn="ctr" eaLnBrk="0" hangingPunct="0">
                        <a:defRPr/>
                      </a:pPr>
                      <a:r>
                        <a:rPr lang="es-ES" sz="1100" b="1" dirty="0">
                          <a:solidFill>
                            <a:schemeClr val="bg1"/>
                          </a:solidFill>
                          <a:ea typeface="ヒラギノ角ゴ Pro W3" charset="-128"/>
                          <a:cs typeface="+mn-cs"/>
                        </a:rPr>
                        <a:t>D.S. N°10 (V. y U.) de 2015</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tc>
                  <a:txBody>
                    <a:bodyPr/>
                    <a:lstStyle/>
                    <a:p>
                      <a:pPr marL="0" algn="ctr" defTabSz="914400" rtl="0" eaLnBrk="1" latinLnBrk="0" hangingPunct="1"/>
                      <a:r>
                        <a:rPr lang="es-CL" sz="1600" b="1" kern="1200" dirty="0">
                          <a:solidFill>
                            <a:schemeClr val="bg1"/>
                          </a:solidFill>
                          <a:latin typeface="+mn-lt"/>
                          <a:ea typeface="+mn-ea"/>
                          <a:cs typeface="+mn-cs"/>
                        </a:rPr>
                        <a:t>34 unidades</a:t>
                      </a:r>
                    </a:p>
                    <a:p>
                      <a:pPr marL="0" algn="ctr" defTabSz="914400" rtl="0" eaLnBrk="1" latinLnBrk="0" hangingPunct="1"/>
                      <a:r>
                        <a:rPr lang="es-CL" sz="1600" b="1" kern="1200" dirty="0">
                          <a:solidFill>
                            <a:schemeClr val="bg1"/>
                          </a:solidFill>
                          <a:latin typeface="+mn-lt"/>
                          <a:ea typeface="+mn-ea"/>
                          <a:cs typeface="+mn-cs"/>
                        </a:rPr>
                        <a:t>UF 25.254</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822213314"/>
                  </a:ext>
                </a:extLst>
              </a:tr>
              <a:tr h="586095">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0" latinLnBrk="0" hangingPunct="0">
                        <a:defRPr/>
                      </a:pPr>
                      <a:r>
                        <a:rPr lang="es-ES" sz="1200" b="1" kern="1200" dirty="0">
                          <a:solidFill>
                            <a:schemeClr val="bg1"/>
                          </a:solidFill>
                          <a:latin typeface="+mn-lt"/>
                          <a:ea typeface="ヒラギノ角ゴ Pro W3" charset="-128"/>
                          <a:cs typeface="+mn-cs"/>
                        </a:rPr>
                        <a:t>SUBSIDIO DE ARRIENDO</a:t>
                      </a:r>
                    </a:p>
                    <a:p>
                      <a:pPr algn="ctr" eaLnBrk="0" hangingPunct="0">
                        <a:defRPr/>
                      </a:pPr>
                      <a:r>
                        <a:rPr lang="es-ES" sz="1100" b="1" dirty="0">
                          <a:solidFill>
                            <a:schemeClr val="bg1"/>
                          </a:solidFill>
                          <a:ea typeface="ヒラギノ角ゴ Pro W3" charset="-128"/>
                          <a:cs typeface="+mn-cs"/>
                        </a:rPr>
                        <a:t>D. S. N° 52 (V. y U.) de 2013</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tc>
                  <a:txBody>
                    <a:bodyPr/>
                    <a:lstStyle/>
                    <a:p>
                      <a:pPr marL="0" algn="ctr" defTabSz="914400" rtl="0" eaLnBrk="1" latinLnBrk="0" hangingPunct="1"/>
                      <a:r>
                        <a:rPr lang="es-CL" sz="1600" b="1" kern="1200" dirty="0">
                          <a:solidFill>
                            <a:schemeClr val="bg1"/>
                          </a:solidFill>
                          <a:latin typeface="+mn-lt"/>
                          <a:ea typeface="+mn-ea"/>
                          <a:cs typeface="+mn-cs"/>
                        </a:rPr>
                        <a:t>289 unidades</a:t>
                      </a:r>
                    </a:p>
                    <a:p>
                      <a:pPr marL="0" algn="ctr" defTabSz="914400" rtl="0" eaLnBrk="1" latinLnBrk="0" hangingPunct="1"/>
                      <a:r>
                        <a:rPr lang="es-CL" sz="1600" b="1" kern="1200" dirty="0">
                          <a:solidFill>
                            <a:schemeClr val="bg1"/>
                          </a:solidFill>
                          <a:latin typeface="+mn-lt"/>
                          <a:ea typeface="+mn-ea"/>
                          <a:cs typeface="+mn-cs"/>
                        </a:rPr>
                        <a:t>UF 48.908,6</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2359818033"/>
                  </a:ext>
                </a:extLst>
              </a:tr>
              <a:tr h="698237">
                <a:tc vMerge="1">
                  <a:txBody>
                    <a:bodyPr/>
                    <a:lstStyle/>
                    <a:p>
                      <a:endParaRPr lang="es-CL"/>
                    </a:p>
                  </a:txBody>
                  <a:tcPr/>
                </a:tc>
                <a:tc rowSpan="2">
                  <a:txBody>
                    <a:bodyPr/>
                    <a:lstStyle/>
                    <a:p>
                      <a:pPr algn="ctr"/>
                      <a:r>
                        <a:rPr lang="es-CL" sz="1600" b="1" dirty="0">
                          <a:solidFill>
                            <a:schemeClr val="bg1"/>
                          </a:solidFill>
                        </a:rPr>
                        <a:t>DEFICIT CUALITATIVO</a:t>
                      </a:r>
                    </a:p>
                    <a:p>
                      <a:pPr marL="0" algn="ctr" defTabSz="914400" rtl="0" eaLnBrk="1" latinLnBrk="0" hangingPunct="1"/>
                      <a:endParaRPr lang="es-CL" sz="1600" b="1" kern="1200" dirty="0">
                        <a:solidFill>
                          <a:schemeClr val="bg1"/>
                        </a:solidFill>
                        <a:latin typeface="+mn-lt"/>
                        <a:ea typeface="+mn-ea"/>
                        <a:cs typeface="+mn-cs"/>
                      </a:endParaRPr>
                    </a:p>
                    <a:p>
                      <a:pPr marL="0" algn="ctr" defTabSz="914400" rtl="0" eaLnBrk="1" latinLnBrk="0" hangingPunct="1"/>
                      <a:r>
                        <a:rPr lang="es-CL" sz="1600" b="1" kern="1200" dirty="0">
                          <a:solidFill>
                            <a:schemeClr val="bg1"/>
                          </a:solidFill>
                          <a:latin typeface="+mn-lt"/>
                          <a:ea typeface="+mn-ea"/>
                          <a:cs typeface="+mn-cs"/>
                        </a:rPr>
                        <a:t>1.321 unidades</a:t>
                      </a:r>
                    </a:p>
                    <a:p>
                      <a:pPr marL="0" algn="ctr" defTabSz="914400" rtl="0" eaLnBrk="1" latinLnBrk="0" hangingPunct="1"/>
                      <a:r>
                        <a:rPr lang="es-CL" sz="1600" b="1" kern="1200" dirty="0">
                          <a:solidFill>
                            <a:schemeClr val="bg1"/>
                          </a:solidFill>
                          <a:latin typeface="+mn-lt"/>
                          <a:ea typeface="+mn-ea"/>
                          <a:cs typeface="+mn-cs"/>
                        </a:rPr>
                        <a:t>UF 160.969</a:t>
                      </a:r>
                    </a:p>
                  </a:txBody>
                  <a:tcPr anchor="ctr">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50000"/>
                      </a:schemeClr>
                    </a:solidFill>
                  </a:tcPr>
                </a:tc>
                <a:tc>
                  <a:txBody>
                    <a:bodyPr/>
                    <a:lstStyle/>
                    <a:p>
                      <a:pPr algn="ctr" eaLnBrk="0" hangingPunct="0">
                        <a:defRPr/>
                      </a:pPr>
                      <a:r>
                        <a:rPr lang="es-ES" sz="1200" b="1" dirty="0">
                          <a:solidFill>
                            <a:schemeClr val="bg1"/>
                          </a:solidFill>
                          <a:ea typeface="ヒラギノ角ゴ Pro W3" charset="-128"/>
                          <a:cs typeface="+mn-cs"/>
                        </a:rPr>
                        <a:t>PROGRAMA DE PROTECCIÓN DEL PATRIMONIO FAMILIAR</a:t>
                      </a:r>
                    </a:p>
                    <a:p>
                      <a:pPr algn="ctr" eaLnBrk="0" hangingPunct="0">
                        <a:defRPr/>
                      </a:pPr>
                      <a:r>
                        <a:rPr lang="es-ES" sz="1100" b="1" dirty="0">
                          <a:solidFill>
                            <a:schemeClr val="bg1"/>
                          </a:solidFill>
                          <a:ea typeface="ヒラギノ角ゴ Pro W3" charset="-128"/>
                          <a:cs typeface="+mn-cs"/>
                        </a:rPr>
                        <a:t>D. S. N° 255 (V. y U.) de 2006</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50000"/>
                      </a:schemeClr>
                    </a:solidFill>
                  </a:tcPr>
                </a:tc>
                <a:tc>
                  <a:txBody>
                    <a:bodyPr/>
                    <a:lstStyle/>
                    <a:p>
                      <a:pPr marL="0" algn="ctr" defTabSz="914400" rtl="0" eaLnBrk="1" latinLnBrk="0" hangingPunct="1"/>
                      <a:r>
                        <a:rPr lang="es-CL" sz="1600" b="1" kern="1200" dirty="0">
                          <a:solidFill>
                            <a:schemeClr val="bg1"/>
                          </a:solidFill>
                          <a:latin typeface="+mn-lt"/>
                          <a:ea typeface="+mn-ea"/>
                          <a:cs typeface="+mn-cs"/>
                        </a:rPr>
                        <a:t>1.252 unidades</a:t>
                      </a:r>
                    </a:p>
                    <a:p>
                      <a:pPr marL="0" algn="ctr" defTabSz="914400" rtl="0" eaLnBrk="1" latinLnBrk="0" hangingPunct="1"/>
                      <a:r>
                        <a:rPr lang="es-CL" sz="1600" b="1" kern="1200" dirty="0">
                          <a:solidFill>
                            <a:schemeClr val="bg1"/>
                          </a:solidFill>
                          <a:latin typeface="+mn-lt"/>
                          <a:ea typeface="+mn-ea"/>
                          <a:cs typeface="+mn-cs"/>
                        </a:rPr>
                        <a:t>UF 160.194</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2351499298"/>
                  </a:ext>
                </a:extLst>
              </a:tr>
              <a:tr h="910781">
                <a:tc vMerge="1">
                  <a:txBody>
                    <a:bodyPr/>
                    <a:lstStyle/>
                    <a:p>
                      <a:endParaRPr lang="es-CL"/>
                    </a:p>
                  </a:txBody>
                  <a:tcPr/>
                </a:tc>
                <a:tc vMerge="1">
                  <a:txBody>
                    <a:bodyPr/>
                    <a:lstStyle/>
                    <a:p>
                      <a:pPr algn="ctr"/>
                      <a:endParaRPr lang="es-CL" dirty="0">
                        <a:solidFill>
                          <a:schemeClr val="bg1"/>
                        </a:solidFill>
                      </a:endParaRPr>
                    </a:p>
                  </a:txBody>
                  <a:tcPr anchor="ctr">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50000"/>
                      </a:schemeClr>
                    </a:solidFill>
                  </a:tcPr>
                </a:tc>
                <a:tc>
                  <a:txBody>
                    <a:bodyPr/>
                    <a:lstStyle/>
                    <a:p>
                      <a:pPr algn="ctr" eaLnBrk="0" hangingPunct="0">
                        <a:defRPr/>
                      </a:pPr>
                      <a:r>
                        <a:rPr lang="es-ES" sz="1200" b="1" dirty="0">
                          <a:solidFill>
                            <a:schemeClr val="bg1"/>
                          </a:solidFill>
                          <a:ea typeface="ヒラギノ角ゴ Pro W3" charset="-128"/>
                          <a:cs typeface="+mn-cs"/>
                        </a:rPr>
                        <a:t>PROGRAMA DE MEJORAMIENTO DE VIVIENDAS Y BARRIOS</a:t>
                      </a:r>
                    </a:p>
                    <a:p>
                      <a:pPr algn="ctr" eaLnBrk="0" hangingPunct="0">
                        <a:defRPr/>
                      </a:pPr>
                      <a:r>
                        <a:rPr lang="es-ES" sz="1100" b="1" dirty="0">
                          <a:solidFill>
                            <a:schemeClr val="bg1"/>
                          </a:solidFill>
                          <a:ea typeface="ヒラギノ角ゴ Pro W3" charset="-128"/>
                          <a:cs typeface="+mn-cs"/>
                        </a:rPr>
                        <a:t>D. S. N° 27 (V. y U.) de 2016</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50000"/>
                      </a:schemeClr>
                    </a:solidFill>
                  </a:tcPr>
                </a:tc>
                <a:tc>
                  <a:txBody>
                    <a:bodyPr/>
                    <a:lstStyle/>
                    <a:p>
                      <a:pPr marL="0" algn="ctr" defTabSz="914400" rtl="0" eaLnBrk="1" latinLnBrk="0" hangingPunct="1"/>
                      <a:r>
                        <a:rPr lang="es-CL" sz="1600" b="1" kern="1200" dirty="0">
                          <a:solidFill>
                            <a:schemeClr val="bg1"/>
                          </a:solidFill>
                          <a:latin typeface="+mn-lt"/>
                          <a:ea typeface="+mn-ea"/>
                          <a:cs typeface="+mn-cs"/>
                        </a:rPr>
                        <a:t>69 unidades</a:t>
                      </a:r>
                    </a:p>
                    <a:p>
                      <a:pPr marL="0" algn="ctr" defTabSz="914400" rtl="0" eaLnBrk="1" latinLnBrk="0" hangingPunct="1"/>
                      <a:r>
                        <a:rPr lang="es-CL" sz="1600" b="1" kern="1200" dirty="0">
                          <a:solidFill>
                            <a:schemeClr val="bg1"/>
                          </a:solidFill>
                          <a:latin typeface="+mn-lt"/>
                          <a:ea typeface="+mn-ea"/>
                          <a:cs typeface="+mn-cs"/>
                        </a:rPr>
                        <a:t>UF 775</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3236961174"/>
                  </a:ext>
                </a:extLst>
              </a:tr>
            </a:tbl>
          </a:graphicData>
        </a:graphic>
      </p:graphicFrame>
    </p:spTree>
    <p:extLst>
      <p:ext uri="{BB962C8B-B14F-4D97-AF65-F5344CB8AC3E}">
        <p14:creationId xmlns:p14="http://schemas.microsoft.com/office/powerpoint/2010/main" val="19289811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n 12">
            <a:extLst>
              <a:ext uri="{FF2B5EF4-FFF2-40B4-BE49-F238E27FC236}">
                <a16:creationId xmlns:a16="http://schemas.microsoft.com/office/drawing/2014/main" id="{B6E05E57-0496-4283-94C5-54A0A05222B3}"/>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79300" y="115909"/>
            <a:ext cx="2409900" cy="5802754"/>
          </a:xfrm>
          <a:prstGeom prst="rect">
            <a:avLst/>
          </a:prstGeom>
          <a:ln>
            <a:solidFill>
              <a:schemeClr val="accent1"/>
            </a:solid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C0A9E130-321F-4DD3-9104-759B02B33395}"/>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2" name="Rectángulo 1">
            <a:extLst>
              <a:ext uri="{FF2B5EF4-FFF2-40B4-BE49-F238E27FC236}">
                <a16:creationId xmlns:a16="http://schemas.microsoft.com/office/drawing/2014/main" id="{C83F4A0C-5D19-4BE8-9A95-88262BCE3A48}"/>
              </a:ext>
            </a:extLst>
          </p:cNvPr>
          <p:cNvSpPr/>
          <p:nvPr/>
        </p:nvSpPr>
        <p:spPr>
          <a:xfrm>
            <a:off x="2842630" y="1377940"/>
            <a:ext cx="8987420" cy="1000274"/>
          </a:xfrm>
          <a:prstGeom prst="rect">
            <a:avLst/>
          </a:prstGeom>
        </p:spPr>
        <p:txBody>
          <a:bodyPr wrap="square">
            <a:spAutoFit/>
          </a:bodyPr>
          <a:lstStyle/>
          <a:p>
            <a:pPr algn="just">
              <a:spcAft>
                <a:spcPts val="600"/>
              </a:spcAft>
            </a:pPr>
            <a:r>
              <a:rPr lang="es-CL" b="1" dirty="0">
                <a:latin typeface="Calibri" panose="020F0502020204030204" pitchFamily="34" charset="0"/>
                <a:ea typeface="Cambria" panose="02040503050406030204" pitchFamily="18" charset="0"/>
                <a:cs typeface="Times New Roman" panose="02020603050405020304" pitchFamily="18" charset="0"/>
              </a:rPr>
              <a:t>El año 2019, totalizando una inversión de 1.363 millones de pesos, se terminaron las obras de 4 proyectos, que corresponden a:</a:t>
            </a:r>
          </a:p>
          <a:p>
            <a:pPr marL="285750" indent="-285750" algn="just">
              <a:spcAft>
                <a:spcPts val="600"/>
              </a:spcAft>
              <a:buFont typeface="Arial" panose="020B0604020202020204" pitchFamily="34" charset="0"/>
              <a:buChar char="•"/>
            </a:pPr>
            <a:r>
              <a:rPr lang="es-CL"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“Construcción EE.PP. Cerro La Cruz (Reñaca-San Antonio), Arica”</a:t>
            </a:r>
          </a:p>
        </p:txBody>
      </p:sp>
      <p:pic>
        <p:nvPicPr>
          <p:cNvPr id="8" name="Imagen 7">
            <a:extLst>
              <a:ext uri="{FF2B5EF4-FFF2-40B4-BE49-F238E27FC236}">
                <a16:creationId xmlns:a16="http://schemas.microsoft.com/office/drawing/2014/main" id="{70A93DAE-4BF7-43F1-A6EF-292CD4492D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99855" y="2632167"/>
            <a:ext cx="4381993" cy="3286496"/>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p:spPr>
      </p:pic>
      <p:pic>
        <p:nvPicPr>
          <p:cNvPr id="9" name="Imagen 8">
            <a:extLst>
              <a:ext uri="{FF2B5EF4-FFF2-40B4-BE49-F238E27FC236}">
                <a16:creationId xmlns:a16="http://schemas.microsoft.com/office/drawing/2014/main" id="{CC6483AE-0FDA-454D-AEBB-8BB05646010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39072" y="2378214"/>
            <a:ext cx="4474448" cy="3355836"/>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p:spPr>
      </p:pic>
      <p:sp>
        <p:nvSpPr>
          <p:cNvPr id="11" name="12 Rectángulo redondeado">
            <a:extLst>
              <a:ext uri="{FF2B5EF4-FFF2-40B4-BE49-F238E27FC236}">
                <a16:creationId xmlns:a16="http://schemas.microsoft.com/office/drawing/2014/main" id="{9E1D8CD1-1EAC-4D35-A76E-27207A3E3166}"/>
              </a:ext>
            </a:extLst>
          </p:cNvPr>
          <p:cNvSpPr/>
          <p:nvPr/>
        </p:nvSpPr>
        <p:spPr>
          <a:xfrm>
            <a:off x="2842630" y="115908"/>
            <a:ext cx="3070074" cy="612813"/>
          </a:xfrm>
          <a:prstGeom prst="roundRect">
            <a:avLst/>
          </a:prstGeom>
          <a:solidFill>
            <a:schemeClr val="accent2">
              <a:lumMod val="75000"/>
            </a:schemeClr>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ESPACIOS PUBLICOS </a:t>
            </a:r>
          </a:p>
          <a:p>
            <a:pPr algn="ctr"/>
            <a:r>
              <a:rPr lang="es-CL" altLang="es-CL" sz="2000" b="1" dirty="0">
                <a:solidFill>
                  <a:schemeClr val="bg1"/>
                </a:solidFill>
              </a:rPr>
              <a:t>PEDZE</a:t>
            </a:r>
          </a:p>
        </p:txBody>
      </p:sp>
      <p:sp>
        <p:nvSpPr>
          <p:cNvPr id="15" name="CuadroTexto 14">
            <a:extLst>
              <a:ext uri="{FF2B5EF4-FFF2-40B4-BE49-F238E27FC236}">
                <a16:creationId xmlns:a16="http://schemas.microsoft.com/office/drawing/2014/main" id="{E1D15578-4093-41D9-BB6C-9224B66FB8CA}"/>
              </a:ext>
            </a:extLst>
          </p:cNvPr>
          <p:cNvSpPr txBox="1"/>
          <p:nvPr/>
        </p:nvSpPr>
        <p:spPr>
          <a:xfrm>
            <a:off x="6043276" y="423685"/>
            <a:ext cx="3618884" cy="40011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s-CL"/>
            </a:defPPr>
            <a:lvl1pPr>
              <a:defRPr sz="16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s-CL" sz="2000" dirty="0">
                <a:solidFill>
                  <a:srgbClr val="C00000"/>
                </a:solidFill>
              </a:rPr>
              <a:t>PROYECTOS TERMINADOS 2019</a:t>
            </a:r>
          </a:p>
        </p:txBody>
      </p:sp>
    </p:spTree>
    <p:extLst>
      <p:ext uri="{BB962C8B-B14F-4D97-AF65-F5344CB8AC3E}">
        <p14:creationId xmlns:p14="http://schemas.microsoft.com/office/powerpoint/2010/main" val="36888609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n 12">
            <a:extLst>
              <a:ext uri="{FF2B5EF4-FFF2-40B4-BE49-F238E27FC236}">
                <a16:creationId xmlns:a16="http://schemas.microsoft.com/office/drawing/2014/main" id="{B6E05E57-0496-4283-94C5-54A0A05222B3}"/>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79300" y="115909"/>
            <a:ext cx="2141386" cy="6009547"/>
          </a:xfrm>
          <a:prstGeom prst="rect">
            <a:avLst/>
          </a:prstGeom>
          <a:ln>
            <a:solidFill>
              <a:schemeClr val="accent1"/>
            </a:solid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C0A9E130-321F-4DD3-9104-759B02B33395}"/>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2" name="Rectángulo 1">
            <a:extLst>
              <a:ext uri="{FF2B5EF4-FFF2-40B4-BE49-F238E27FC236}">
                <a16:creationId xmlns:a16="http://schemas.microsoft.com/office/drawing/2014/main" id="{C83F4A0C-5D19-4BE8-9A95-88262BCE3A48}"/>
              </a:ext>
            </a:extLst>
          </p:cNvPr>
          <p:cNvSpPr/>
          <p:nvPr/>
        </p:nvSpPr>
        <p:spPr>
          <a:xfrm>
            <a:off x="2842630" y="1377940"/>
            <a:ext cx="8987420" cy="1000274"/>
          </a:xfrm>
          <a:prstGeom prst="rect">
            <a:avLst/>
          </a:prstGeom>
        </p:spPr>
        <p:txBody>
          <a:bodyPr wrap="square">
            <a:spAutoFit/>
          </a:bodyPr>
          <a:lstStyle/>
          <a:p>
            <a:pPr algn="just">
              <a:spcAft>
                <a:spcPts val="600"/>
              </a:spcAft>
            </a:pPr>
            <a:r>
              <a:rPr lang="es-CL" b="1" dirty="0">
                <a:latin typeface="Calibri" panose="020F0502020204030204" pitchFamily="34" charset="0"/>
                <a:ea typeface="Cambria" panose="02040503050406030204" pitchFamily="18" charset="0"/>
                <a:cs typeface="Times New Roman" panose="02020603050405020304" pitchFamily="18" charset="0"/>
              </a:rPr>
              <a:t>El año 2019, totalizando una inversión de 1.363 millones de pesos, se terminaron las obras de 4 proyectos, que corresponden a:</a:t>
            </a:r>
          </a:p>
          <a:p>
            <a:pPr marL="285750" indent="-285750" algn="just">
              <a:spcAft>
                <a:spcPts val="600"/>
              </a:spcAft>
              <a:buFont typeface="Arial" panose="020B0604020202020204" pitchFamily="34" charset="0"/>
              <a:buChar char="•"/>
            </a:pPr>
            <a:r>
              <a:rPr lang="es-CL"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“Construcción Sombreaderos de Putre”</a:t>
            </a:r>
          </a:p>
        </p:txBody>
      </p:sp>
      <p:pic>
        <p:nvPicPr>
          <p:cNvPr id="8" name="Picture 3" descr="D:\Usuarios\rschulze\Desktop\Iniciativas Putre\Proyecto Localidad Putre\imagen antigua 04.jpg">
            <a:extLst>
              <a:ext uri="{FF2B5EF4-FFF2-40B4-BE49-F238E27FC236}">
                <a16:creationId xmlns:a16="http://schemas.microsoft.com/office/drawing/2014/main" id="{6A8A9579-B196-4C32-A8BF-5FECBE188AE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77902" y="4283942"/>
            <a:ext cx="2828885" cy="1841514"/>
          </a:xfrm>
          <a:prstGeom prst="rect">
            <a:avLst/>
          </a:prstGeom>
          <a:ln w="9525">
            <a:solidFill>
              <a:schemeClr val="accent6"/>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3">
            <a:extLst>
              <a:ext uri="{FF2B5EF4-FFF2-40B4-BE49-F238E27FC236}">
                <a16:creationId xmlns:a16="http://schemas.microsoft.com/office/drawing/2014/main" id="{F6FF219D-267B-4E84-AC65-8E3BD4AC4E9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58323" y="2608263"/>
            <a:ext cx="4895850" cy="1573213"/>
          </a:xfrm>
          <a:prstGeom prst="rect">
            <a:avLst/>
          </a:prstGeom>
          <a:ln w="9525">
            <a:solidFill>
              <a:schemeClr val="accent6"/>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 name="Picture 2" descr="D:\Usuarios\rschulze\Desktop\Iniciativas Putre\Proyecto Localidad Putre\imagen oficial .jpg">
            <a:extLst>
              <a:ext uri="{FF2B5EF4-FFF2-40B4-BE49-F238E27FC236}">
                <a16:creationId xmlns:a16="http://schemas.microsoft.com/office/drawing/2014/main" id="{E6FDB45E-689D-413A-B836-12AF6301AC25}"/>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3122022" y="2449850"/>
            <a:ext cx="3542785" cy="3463252"/>
          </a:xfrm>
          <a:prstGeom prst="rect">
            <a:avLst/>
          </a:prstGeom>
          <a:ln w="9525">
            <a:solidFill>
              <a:schemeClr val="accent6"/>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12 Rectángulo redondeado">
            <a:extLst>
              <a:ext uri="{FF2B5EF4-FFF2-40B4-BE49-F238E27FC236}">
                <a16:creationId xmlns:a16="http://schemas.microsoft.com/office/drawing/2014/main" id="{C848BDEF-1D25-425C-82F1-3CC91CA3DE14}"/>
              </a:ext>
            </a:extLst>
          </p:cNvPr>
          <p:cNvSpPr/>
          <p:nvPr/>
        </p:nvSpPr>
        <p:spPr>
          <a:xfrm>
            <a:off x="2842630" y="115908"/>
            <a:ext cx="3070074" cy="612813"/>
          </a:xfrm>
          <a:prstGeom prst="roundRect">
            <a:avLst/>
          </a:prstGeom>
          <a:solidFill>
            <a:schemeClr val="accent2">
              <a:lumMod val="75000"/>
            </a:schemeClr>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ESPACIOS PUBLICOS </a:t>
            </a:r>
          </a:p>
          <a:p>
            <a:pPr algn="ctr"/>
            <a:r>
              <a:rPr lang="es-CL" altLang="es-CL" sz="2000" b="1" dirty="0">
                <a:solidFill>
                  <a:schemeClr val="bg1"/>
                </a:solidFill>
              </a:rPr>
              <a:t>PEDZE</a:t>
            </a:r>
          </a:p>
        </p:txBody>
      </p:sp>
      <p:sp>
        <p:nvSpPr>
          <p:cNvPr id="16" name="CuadroTexto 15">
            <a:extLst>
              <a:ext uri="{FF2B5EF4-FFF2-40B4-BE49-F238E27FC236}">
                <a16:creationId xmlns:a16="http://schemas.microsoft.com/office/drawing/2014/main" id="{80A8B69A-5F42-47EA-A923-C5B1968AB192}"/>
              </a:ext>
            </a:extLst>
          </p:cNvPr>
          <p:cNvSpPr txBox="1"/>
          <p:nvPr/>
        </p:nvSpPr>
        <p:spPr>
          <a:xfrm>
            <a:off x="6043276" y="423685"/>
            <a:ext cx="3618884" cy="40011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s-CL"/>
            </a:defPPr>
            <a:lvl1pPr>
              <a:defRPr sz="16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s-CL" sz="2000" dirty="0">
                <a:solidFill>
                  <a:srgbClr val="C00000"/>
                </a:solidFill>
              </a:rPr>
              <a:t>PROYECTOS TERMINADOS 2019</a:t>
            </a:r>
          </a:p>
        </p:txBody>
      </p:sp>
    </p:spTree>
    <p:extLst>
      <p:ext uri="{BB962C8B-B14F-4D97-AF65-F5344CB8AC3E}">
        <p14:creationId xmlns:p14="http://schemas.microsoft.com/office/powerpoint/2010/main" val="35645513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n 12">
            <a:extLst>
              <a:ext uri="{FF2B5EF4-FFF2-40B4-BE49-F238E27FC236}">
                <a16:creationId xmlns:a16="http://schemas.microsoft.com/office/drawing/2014/main" id="{B6E05E57-0496-4283-94C5-54A0A05222B3}"/>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98800" y="115908"/>
            <a:ext cx="2026968" cy="5919132"/>
          </a:xfrm>
          <a:prstGeom prst="rect">
            <a:avLst/>
          </a:prstGeom>
          <a:ln>
            <a:solidFill>
              <a:schemeClr val="accent1"/>
            </a:solid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C0A9E130-321F-4DD3-9104-759B02B33395}"/>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15" name="Rectángulo 14">
            <a:extLst>
              <a:ext uri="{FF2B5EF4-FFF2-40B4-BE49-F238E27FC236}">
                <a16:creationId xmlns:a16="http://schemas.microsoft.com/office/drawing/2014/main" id="{2ACB3855-EC6C-4F2F-9080-BC2D311DC580}"/>
              </a:ext>
            </a:extLst>
          </p:cNvPr>
          <p:cNvSpPr/>
          <p:nvPr/>
        </p:nvSpPr>
        <p:spPr>
          <a:xfrm>
            <a:off x="2842630" y="1377940"/>
            <a:ext cx="8987420" cy="1000274"/>
          </a:xfrm>
          <a:prstGeom prst="rect">
            <a:avLst/>
          </a:prstGeom>
        </p:spPr>
        <p:txBody>
          <a:bodyPr wrap="square">
            <a:spAutoFit/>
          </a:bodyPr>
          <a:lstStyle/>
          <a:p>
            <a:pPr algn="just">
              <a:spcAft>
                <a:spcPts val="600"/>
              </a:spcAft>
            </a:pPr>
            <a:r>
              <a:rPr lang="es-CL" b="1" dirty="0">
                <a:latin typeface="Calibri" panose="020F0502020204030204" pitchFamily="34" charset="0"/>
                <a:ea typeface="Cambria" panose="02040503050406030204" pitchFamily="18" charset="0"/>
                <a:cs typeface="Times New Roman" panose="02020603050405020304" pitchFamily="18" charset="0"/>
              </a:rPr>
              <a:t>El año 2019, totalizando una inversión de 1.363 millones de pesos, se terminaron las obras de 4 proyectos, que corresponden a:</a:t>
            </a:r>
          </a:p>
          <a:p>
            <a:pPr marL="285750" indent="-285750" algn="just">
              <a:spcAft>
                <a:spcPts val="600"/>
              </a:spcAft>
              <a:buFont typeface="Arial" panose="020B0604020202020204" pitchFamily="34" charset="0"/>
              <a:buChar char="•"/>
            </a:pPr>
            <a:r>
              <a:rPr lang="es-CL"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“Mejoramiento Plaza Oscar Belmar, Pobl. Tarapacá Oriente, Arica”</a:t>
            </a:r>
          </a:p>
        </p:txBody>
      </p:sp>
      <p:sp>
        <p:nvSpPr>
          <p:cNvPr id="8" name="12 Rectángulo redondeado">
            <a:extLst>
              <a:ext uri="{FF2B5EF4-FFF2-40B4-BE49-F238E27FC236}">
                <a16:creationId xmlns:a16="http://schemas.microsoft.com/office/drawing/2014/main" id="{7B0328E9-4ECD-4B1E-9039-A030467B3AB6}"/>
              </a:ext>
            </a:extLst>
          </p:cNvPr>
          <p:cNvSpPr/>
          <p:nvPr/>
        </p:nvSpPr>
        <p:spPr>
          <a:xfrm>
            <a:off x="2842630" y="115908"/>
            <a:ext cx="3070074" cy="612813"/>
          </a:xfrm>
          <a:prstGeom prst="roundRect">
            <a:avLst/>
          </a:prstGeom>
          <a:solidFill>
            <a:schemeClr val="accent2">
              <a:lumMod val="75000"/>
            </a:schemeClr>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ESPACIOS PUBLICOS </a:t>
            </a:r>
          </a:p>
          <a:p>
            <a:pPr algn="ctr"/>
            <a:r>
              <a:rPr lang="es-CL" altLang="es-CL" sz="2000" b="1" dirty="0">
                <a:solidFill>
                  <a:schemeClr val="bg1"/>
                </a:solidFill>
              </a:rPr>
              <a:t>PEDZE</a:t>
            </a:r>
          </a:p>
        </p:txBody>
      </p:sp>
      <p:sp>
        <p:nvSpPr>
          <p:cNvPr id="9" name="CuadroTexto 8">
            <a:extLst>
              <a:ext uri="{FF2B5EF4-FFF2-40B4-BE49-F238E27FC236}">
                <a16:creationId xmlns:a16="http://schemas.microsoft.com/office/drawing/2014/main" id="{30914BCB-1BD3-4AE9-B3EB-5142D82324A4}"/>
              </a:ext>
            </a:extLst>
          </p:cNvPr>
          <p:cNvSpPr txBox="1"/>
          <p:nvPr/>
        </p:nvSpPr>
        <p:spPr>
          <a:xfrm>
            <a:off x="6043276" y="423685"/>
            <a:ext cx="3618884" cy="40011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s-CL"/>
            </a:defPPr>
            <a:lvl1pPr>
              <a:defRPr sz="16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s-CL" sz="2000" dirty="0">
                <a:solidFill>
                  <a:srgbClr val="C00000"/>
                </a:solidFill>
              </a:rPr>
              <a:t>PROYECTOS TERMINADOS 2019</a:t>
            </a:r>
          </a:p>
        </p:txBody>
      </p:sp>
    </p:spTree>
    <p:extLst>
      <p:ext uri="{BB962C8B-B14F-4D97-AF65-F5344CB8AC3E}">
        <p14:creationId xmlns:p14="http://schemas.microsoft.com/office/powerpoint/2010/main" val="6014618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n 12">
            <a:extLst>
              <a:ext uri="{FF2B5EF4-FFF2-40B4-BE49-F238E27FC236}">
                <a16:creationId xmlns:a16="http://schemas.microsoft.com/office/drawing/2014/main" id="{B6E05E57-0496-4283-94C5-54A0A05222B3}"/>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79300" y="115909"/>
            <a:ext cx="2104375" cy="5897332"/>
          </a:xfrm>
          <a:prstGeom prst="rect">
            <a:avLst/>
          </a:prstGeom>
          <a:ln>
            <a:solidFill>
              <a:schemeClr val="accent1"/>
            </a:solid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C0A9E130-321F-4DD3-9104-759B02B33395}"/>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12" name="12 Rectángulo redondeado">
            <a:extLst>
              <a:ext uri="{FF2B5EF4-FFF2-40B4-BE49-F238E27FC236}">
                <a16:creationId xmlns:a16="http://schemas.microsoft.com/office/drawing/2014/main" id="{3768B950-73A8-4C25-AC20-D577ED980089}"/>
              </a:ext>
            </a:extLst>
          </p:cNvPr>
          <p:cNvSpPr/>
          <p:nvPr/>
        </p:nvSpPr>
        <p:spPr>
          <a:xfrm>
            <a:off x="2842630" y="115909"/>
            <a:ext cx="3033786" cy="728928"/>
          </a:xfrm>
          <a:prstGeom prst="roundRect">
            <a:avLst/>
          </a:prstGeom>
          <a:solidFill>
            <a:schemeClr val="accent2">
              <a:lumMod val="75000"/>
            </a:schemeClr>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ESPACIOS PUBLICOS </a:t>
            </a:r>
          </a:p>
          <a:p>
            <a:pPr algn="ctr"/>
            <a:r>
              <a:rPr lang="es-CL" altLang="es-CL" sz="2000" b="1" dirty="0">
                <a:solidFill>
                  <a:schemeClr val="bg1"/>
                </a:solidFill>
              </a:rPr>
              <a:t>PEDZE</a:t>
            </a:r>
          </a:p>
        </p:txBody>
      </p:sp>
      <p:pic>
        <p:nvPicPr>
          <p:cNvPr id="11" name="Imagen 10" descr="MM_JUEGOS">
            <a:extLst>
              <a:ext uri="{FF2B5EF4-FFF2-40B4-BE49-F238E27FC236}">
                <a16:creationId xmlns:a16="http://schemas.microsoft.com/office/drawing/2014/main" id="{70B09F92-12AE-49D0-A175-902049CA1FA0}"/>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7759337" y="5159830"/>
            <a:ext cx="2104375" cy="853412"/>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p:spPr>
      </p:pic>
      <p:sp>
        <p:nvSpPr>
          <p:cNvPr id="17" name="Rectángulo 16">
            <a:extLst>
              <a:ext uri="{FF2B5EF4-FFF2-40B4-BE49-F238E27FC236}">
                <a16:creationId xmlns:a16="http://schemas.microsoft.com/office/drawing/2014/main" id="{212D58CE-DA3C-4CB2-8138-A50D45C3EB6F}"/>
              </a:ext>
            </a:extLst>
          </p:cNvPr>
          <p:cNvSpPr/>
          <p:nvPr/>
        </p:nvSpPr>
        <p:spPr>
          <a:xfrm>
            <a:off x="8656017" y="6013241"/>
            <a:ext cx="1207695" cy="261610"/>
          </a:xfrm>
          <a:prstGeom prst="rect">
            <a:avLst/>
          </a:prstGeom>
          <a:solidFill>
            <a:schemeClr val="bg1"/>
          </a:solidFill>
        </p:spPr>
        <p:txBody>
          <a:bodyPr wrap="square">
            <a:spAutoFit/>
          </a:bodyPr>
          <a:lstStyle/>
          <a:p>
            <a:r>
              <a:rPr lang="es-ES" sz="1100" b="1" dirty="0">
                <a:latin typeface="Calibri" panose="020F0502020204030204" pitchFamily="34" charset="0"/>
                <a:ea typeface="Calibri" panose="020F0502020204030204" pitchFamily="34" charset="0"/>
                <a:cs typeface="Times New Roman" panose="02020603050405020304" pitchFamily="18" charset="0"/>
              </a:rPr>
              <a:t>MIRAMAR SUR II</a:t>
            </a:r>
            <a:endParaRPr lang="es-CL" sz="1100" dirty="0"/>
          </a:p>
        </p:txBody>
      </p:sp>
      <p:pic>
        <p:nvPicPr>
          <p:cNvPr id="18" name="Picture 3" descr="D:\Usuarios\rschulze.MINVU_NT\Desktop\FORMULACIÓN INVERSIONES\EEPP LOS INDUSTRIALES I\EJECUCIÓN\1.jpg">
            <a:extLst>
              <a:ext uri="{FF2B5EF4-FFF2-40B4-BE49-F238E27FC236}">
                <a16:creationId xmlns:a16="http://schemas.microsoft.com/office/drawing/2014/main" id="{AC77B8E9-5970-4FA1-BAF9-6F350B75C4AA}"/>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r="14593"/>
          <a:stretch/>
        </p:blipFill>
        <p:spPr bwMode="auto">
          <a:xfrm>
            <a:off x="8847409" y="2998573"/>
            <a:ext cx="3145689" cy="1692000"/>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 name="Rectángulo 18">
            <a:extLst>
              <a:ext uri="{FF2B5EF4-FFF2-40B4-BE49-F238E27FC236}">
                <a16:creationId xmlns:a16="http://schemas.microsoft.com/office/drawing/2014/main" id="{EA52C363-EFF9-49AC-9CE0-575C868CF407}"/>
              </a:ext>
            </a:extLst>
          </p:cNvPr>
          <p:cNvSpPr/>
          <p:nvPr/>
        </p:nvSpPr>
        <p:spPr>
          <a:xfrm>
            <a:off x="8925223" y="4321241"/>
            <a:ext cx="1675780" cy="369332"/>
          </a:xfrm>
          <a:prstGeom prst="rect">
            <a:avLst/>
          </a:prstGeom>
          <a:solidFill>
            <a:schemeClr val="bg1"/>
          </a:solidFill>
        </p:spPr>
        <p:txBody>
          <a:bodyPr wrap="none">
            <a:spAutoFit/>
          </a:bodyPr>
          <a:lstStyle/>
          <a:p>
            <a:r>
              <a:rPr lang="es-ES" b="1" dirty="0">
                <a:latin typeface="Calibri" panose="020F0502020204030204" pitchFamily="34" charset="0"/>
                <a:ea typeface="Calibri" panose="020F0502020204030204" pitchFamily="34" charset="0"/>
                <a:cs typeface="Times New Roman" panose="02020603050405020304" pitchFamily="18" charset="0"/>
              </a:rPr>
              <a:t>INDUSTRIALES I</a:t>
            </a:r>
            <a:endParaRPr lang="es-CL" dirty="0"/>
          </a:p>
        </p:txBody>
      </p:sp>
      <p:sp>
        <p:nvSpPr>
          <p:cNvPr id="15" name="Rectángulo 14">
            <a:extLst>
              <a:ext uri="{FF2B5EF4-FFF2-40B4-BE49-F238E27FC236}">
                <a16:creationId xmlns:a16="http://schemas.microsoft.com/office/drawing/2014/main" id="{9DE608AD-F808-4AF7-8875-7A069C5AB9F8}"/>
              </a:ext>
            </a:extLst>
          </p:cNvPr>
          <p:cNvSpPr/>
          <p:nvPr/>
        </p:nvSpPr>
        <p:spPr>
          <a:xfrm>
            <a:off x="2842630" y="1242536"/>
            <a:ext cx="9006470" cy="1708160"/>
          </a:xfrm>
          <a:prstGeom prst="rect">
            <a:avLst/>
          </a:prstGeom>
        </p:spPr>
        <p:txBody>
          <a:bodyPr wrap="square">
            <a:spAutoFit/>
          </a:bodyPr>
          <a:lstStyle/>
          <a:p>
            <a:pPr algn="just">
              <a:spcAft>
                <a:spcPts val="600"/>
              </a:spcAft>
            </a:pPr>
            <a:r>
              <a:rPr lang="es-CL" b="1" dirty="0">
                <a:latin typeface="Calibri" panose="020F0502020204030204" pitchFamily="34" charset="0"/>
                <a:ea typeface="Cambria" panose="02040503050406030204" pitchFamily="18" charset="0"/>
                <a:cs typeface="Times New Roman" panose="02020603050405020304" pitchFamily="18" charset="0"/>
              </a:rPr>
              <a:t>Totalizando una inversión de 1.540 millones de pesos, se encuentran en ejecución 3 proyectos:</a:t>
            </a:r>
          </a:p>
          <a:p>
            <a:pPr marL="285750" indent="-285750" algn="just">
              <a:spcAft>
                <a:spcPts val="600"/>
              </a:spcAft>
              <a:buFont typeface="Arial" panose="020B0604020202020204" pitchFamily="34" charset="0"/>
              <a:buChar char="•"/>
            </a:pPr>
            <a:r>
              <a:rPr lang="es-CL"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“Mejoramiento Calle Bolognesi (Calle El Morro - 7 de junio), Arica”.</a:t>
            </a:r>
          </a:p>
          <a:p>
            <a:pPr marL="285750" indent="-285750" algn="just">
              <a:spcAft>
                <a:spcPts val="600"/>
              </a:spcAft>
              <a:buFont typeface="Arial" panose="020B0604020202020204" pitchFamily="34" charset="0"/>
              <a:buChar char="•"/>
            </a:pPr>
            <a:r>
              <a:rPr lang="es-CL"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“Mejoramiento Calle El Morro (Bolognesi - Arteaga), Arica”.</a:t>
            </a:r>
          </a:p>
          <a:p>
            <a:pPr marL="285750" indent="-285750" algn="just">
              <a:spcAft>
                <a:spcPts val="600"/>
              </a:spcAft>
              <a:buFont typeface="Arial" panose="020B0604020202020204" pitchFamily="34" charset="0"/>
              <a:buChar char="•"/>
            </a:pPr>
            <a:r>
              <a:rPr lang="es-CL"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“Mejoramiento EEPP Los Industriales I, Arica”. </a:t>
            </a:r>
            <a:endParaRPr lang="es-CL" b="1" dirty="0">
              <a:solidFill>
                <a:srgbClr val="C00000"/>
              </a:solidFill>
              <a:highlight>
                <a:srgbClr val="FFFF00"/>
              </a:highlight>
              <a:latin typeface="Calibri" panose="020F0502020204030204" pitchFamily="34" charset="0"/>
              <a:ea typeface="Cambria" panose="02040503050406030204" pitchFamily="18" charset="0"/>
              <a:cs typeface="Times New Roman" panose="02020603050405020304" pitchFamily="18" charset="0"/>
            </a:endParaRPr>
          </a:p>
        </p:txBody>
      </p:sp>
      <p:sp>
        <p:nvSpPr>
          <p:cNvPr id="16" name="CuadroTexto 15">
            <a:extLst>
              <a:ext uri="{FF2B5EF4-FFF2-40B4-BE49-F238E27FC236}">
                <a16:creationId xmlns:a16="http://schemas.microsoft.com/office/drawing/2014/main" id="{9B803E48-7B76-49C3-85EA-4D3271B722A3}"/>
              </a:ext>
            </a:extLst>
          </p:cNvPr>
          <p:cNvSpPr txBox="1"/>
          <p:nvPr/>
        </p:nvSpPr>
        <p:spPr>
          <a:xfrm>
            <a:off x="6315585" y="444726"/>
            <a:ext cx="3092734" cy="40011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s-CL"/>
            </a:defPPr>
            <a:lvl1pPr>
              <a:defRPr sz="16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s-CL" sz="2000" dirty="0">
                <a:solidFill>
                  <a:srgbClr val="FFFF00"/>
                </a:solidFill>
              </a:rPr>
              <a:t>PROYECTOS EN EJECUCIÓN</a:t>
            </a:r>
          </a:p>
        </p:txBody>
      </p:sp>
      <p:pic>
        <p:nvPicPr>
          <p:cNvPr id="20" name="Picture 2">
            <a:extLst>
              <a:ext uri="{FF2B5EF4-FFF2-40B4-BE49-F238E27FC236}">
                <a16:creationId xmlns:a16="http://schemas.microsoft.com/office/drawing/2014/main" id="{D9402FD2-E4E1-406B-80C2-AE3CA8E95B4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020768" y="3004014"/>
            <a:ext cx="2568129" cy="1691903"/>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1" name="Rectángulo 20">
            <a:extLst>
              <a:ext uri="{FF2B5EF4-FFF2-40B4-BE49-F238E27FC236}">
                <a16:creationId xmlns:a16="http://schemas.microsoft.com/office/drawing/2014/main" id="{81CF443E-49DF-4C38-9EDD-6539A2B4E8D9}"/>
              </a:ext>
            </a:extLst>
          </p:cNvPr>
          <p:cNvSpPr/>
          <p:nvPr/>
        </p:nvSpPr>
        <p:spPr>
          <a:xfrm>
            <a:off x="3020768" y="4321241"/>
            <a:ext cx="1217962" cy="369332"/>
          </a:xfrm>
          <a:prstGeom prst="rect">
            <a:avLst/>
          </a:prstGeom>
          <a:solidFill>
            <a:schemeClr val="bg1"/>
          </a:solidFill>
        </p:spPr>
        <p:txBody>
          <a:bodyPr wrap="none">
            <a:spAutoFit/>
          </a:bodyPr>
          <a:lstStyle/>
          <a:p>
            <a:r>
              <a:rPr lang="es-ES" b="1" dirty="0">
                <a:latin typeface="Calibri" panose="020F0502020204030204" pitchFamily="34" charset="0"/>
                <a:ea typeface="Calibri" panose="020F0502020204030204" pitchFamily="34" charset="0"/>
                <a:cs typeface="Times New Roman" panose="02020603050405020304" pitchFamily="18" charset="0"/>
              </a:rPr>
              <a:t>EL MORRO</a:t>
            </a:r>
            <a:endParaRPr lang="es-CL" dirty="0"/>
          </a:p>
        </p:txBody>
      </p:sp>
      <p:pic>
        <p:nvPicPr>
          <p:cNvPr id="22" name="Picture 2">
            <a:extLst>
              <a:ext uri="{FF2B5EF4-FFF2-40B4-BE49-F238E27FC236}">
                <a16:creationId xmlns:a16="http://schemas.microsoft.com/office/drawing/2014/main" id="{81A45C37-5CEB-4B8B-A241-D44D75414CF2}"/>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5915940" y="2998669"/>
            <a:ext cx="2682240" cy="1691904"/>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3" name="Rectángulo 22">
            <a:extLst>
              <a:ext uri="{FF2B5EF4-FFF2-40B4-BE49-F238E27FC236}">
                <a16:creationId xmlns:a16="http://schemas.microsoft.com/office/drawing/2014/main" id="{B5F438FD-D31E-46F8-9A00-3ACED3BBCB3F}"/>
              </a:ext>
            </a:extLst>
          </p:cNvPr>
          <p:cNvSpPr/>
          <p:nvPr/>
        </p:nvSpPr>
        <p:spPr>
          <a:xfrm>
            <a:off x="5953664" y="4321241"/>
            <a:ext cx="1298882" cy="369332"/>
          </a:xfrm>
          <a:prstGeom prst="rect">
            <a:avLst/>
          </a:prstGeom>
          <a:solidFill>
            <a:schemeClr val="bg1"/>
          </a:solidFill>
        </p:spPr>
        <p:txBody>
          <a:bodyPr wrap="none">
            <a:spAutoFit/>
          </a:bodyPr>
          <a:lstStyle/>
          <a:p>
            <a:r>
              <a:rPr lang="es-ES" b="1" dirty="0">
                <a:latin typeface="Calibri" panose="020F0502020204030204" pitchFamily="34" charset="0"/>
                <a:ea typeface="Calibri" panose="020F0502020204030204" pitchFamily="34" charset="0"/>
                <a:cs typeface="Times New Roman" panose="02020603050405020304" pitchFamily="18" charset="0"/>
              </a:rPr>
              <a:t>BOLOGNESI</a:t>
            </a:r>
            <a:endParaRPr lang="es-CL" dirty="0"/>
          </a:p>
        </p:txBody>
      </p:sp>
      <p:sp>
        <p:nvSpPr>
          <p:cNvPr id="24" name="Rectángulo 23">
            <a:extLst>
              <a:ext uri="{FF2B5EF4-FFF2-40B4-BE49-F238E27FC236}">
                <a16:creationId xmlns:a16="http://schemas.microsoft.com/office/drawing/2014/main" id="{501E040D-EB90-45CE-9EFE-6E97C287C4AF}"/>
              </a:ext>
            </a:extLst>
          </p:cNvPr>
          <p:cNvSpPr/>
          <p:nvPr/>
        </p:nvSpPr>
        <p:spPr>
          <a:xfrm>
            <a:off x="3015250" y="5087533"/>
            <a:ext cx="3450864" cy="738664"/>
          </a:xfrm>
          <a:prstGeom prst="rect">
            <a:avLst/>
          </a:prstGeom>
        </p:spPr>
        <p:txBody>
          <a:bodyPr wrap="square">
            <a:spAutoFit/>
          </a:bodyPr>
          <a:lstStyle/>
          <a:p>
            <a:pPr algn="just">
              <a:spcAft>
                <a:spcPts val="600"/>
              </a:spcAft>
            </a:pPr>
            <a:r>
              <a:rPr lang="es-CL" sz="1400" b="1" dirty="0">
                <a:latin typeface="Calibri" panose="020F0502020204030204" pitchFamily="34" charset="0"/>
                <a:ea typeface="Cambria" panose="02040503050406030204" pitchFamily="18" charset="0"/>
                <a:cs typeface="Times New Roman" panose="02020603050405020304" pitchFamily="18" charset="0"/>
              </a:rPr>
              <a:t>Y próximo a iniciar, con una inversión de 777 millones de pesos, está el proyecto </a:t>
            </a:r>
            <a:r>
              <a:rPr lang="es-CL" sz="1400"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“Construcción EEPP. Miramar Sur II, Arica”.</a:t>
            </a:r>
          </a:p>
        </p:txBody>
      </p:sp>
    </p:spTree>
    <p:extLst>
      <p:ext uri="{BB962C8B-B14F-4D97-AF65-F5344CB8AC3E}">
        <p14:creationId xmlns:p14="http://schemas.microsoft.com/office/powerpoint/2010/main" val="30699606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n 12">
            <a:extLst>
              <a:ext uri="{FF2B5EF4-FFF2-40B4-BE49-F238E27FC236}">
                <a16:creationId xmlns:a16="http://schemas.microsoft.com/office/drawing/2014/main" id="{B6E05E57-0496-4283-94C5-54A0A05222B3}"/>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79300" y="115909"/>
            <a:ext cx="2046468" cy="5906068"/>
          </a:xfrm>
          <a:prstGeom prst="rect">
            <a:avLst/>
          </a:prstGeom>
          <a:ln>
            <a:solidFill>
              <a:schemeClr val="accent1"/>
            </a:solid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C0A9E130-321F-4DD3-9104-759B02B33395}"/>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12" name="12 Rectángulo redondeado">
            <a:extLst>
              <a:ext uri="{FF2B5EF4-FFF2-40B4-BE49-F238E27FC236}">
                <a16:creationId xmlns:a16="http://schemas.microsoft.com/office/drawing/2014/main" id="{3768B950-73A8-4C25-AC20-D577ED980089}"/>
              </a:ext>
            </a:extLst>
          </p:cNvPr>
          <p:cNvSpPr/>
          <p:nvPr/>
        </p:nvSpPr>
        <p:spPr>
          <a:xfrm>
            <a:off x="2842630" y="115908"/>
            <a:ext cx="3414006" cy="946651"/>
          </a:xfrm>
          <a:prstGeom prst="roundRect">
            <a:avLst/>
          </a:prstGeom>
          <a:solidFill>
            <a:schemeClr val="accent2">
              <a:lumMod val="75000"/>
            </a:schemeClr>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ESPACIOS PUBLICOS </a:t>
            </a:r>
          </a:p>
          <a:p>
            <a:pPr algn="ctr"/>
            <a:r>
              <a:rPr lang="es-CL" altLang="es-CL" sz="2000" b="1" dirty="0">
                <a:solidFill>
                  <a:schemeClr val="bg1"/>
                </a:solidFill>
              </a:rPr>
              <a:t>PEDZE</a:t>
            </a:r>
          </a:p>
        </p:txBody>
      </p:sp>
      <p:sp>
        <p:nvSpPr>
          <p:cNvPr id="8" name="CuadroTexto 7">
            <a:extLst>
              <a:ext uri="{FF2B5EF4-FFF2-40B4-BE49-F238E27FC236}">
                <a16:creationId xmlns:a16="http://schemas.microsoft.com/office/drawing/2014/main" id="{84EFB0BE-7CC0-45EC-A218-89CBB5413513}"/>
              </a:ext>
            </a:extLst>
          </p:cNvPr>
          <p:cNvSpPr txBox="1"/>
          <p:nvPr/>
        </p:nvSpPr>
        <p:spPr>
          <a:xfrm>
            <a:off x="5279827" y="623740"/>
            <a:ext cx="3828344" cy="40011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s-CL"/>
            </a:defPPr>
            <a:lvl1pPr>
              <a:defRPr sz="16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s-CL" sz="2000" dirty="0">
                <a:solidFill>
                  <a:srgbClr val="C00000"/>
                </a:solidFill>
              </a:rPr>
              <a:t>PROYECTOS EN DISEÑO</a:t>
            </a:r>
          </a:p>
        </p:txBody>
      </p:sp>
      <p:sp>
        <p:nvSpPr>
          <p:cNvPr id="2" name="Rectángulo 1">
            <a:extLst>
              <a:ext uri="{FF2B5EF4-FFF2-40B4-BE49-F238E27FC236}">
                <a16:creationId xmlns:a16="http://schemas.microsoft.com/office/drawing/2014/main" id="{3725EDE9-F664-4841-AEEC-425737D84D2E}"/>
              </a:ext>
            </a:extLst>
          </p:cNvPr>
          <p:cNvSpPr/>
          <p:nvPr/>
        </p:nvSpPr>
        <p:spPr>
          <a:xfrm>
            <a:off x="2842630" y="1202889"/>
            <a:ext cx="9082670" cy="3754874"/>
          </a:xfrm>
          <a:prstGeom prst="rect">
            <a:avLst/>
          </a:prstGeom>
        </p:spPr>
        <p:txBody>
          <a:bodyPr wrap="square">
            <a:spAutoFit/>
          </a:bodyPr>
          <a:lstStyle/>
          <a:p>
            <a:pPr algn="just">
              <a:spcAft>
                <a:spcPts val="600"/>
              </a:spcAft>
            </a:pPr>
            <a:r>
              <a:rPr lang="es-CL" b="1" dirty="0">
                <a:latin typeface="Calibri" panose="020F0502020204030204" pitchFamily="34" charset="0"/>
                <a:ea typeface="Cambria" panose="02040503050406030204" pitchFamily="18" charset="0"/>
                <a:cs typeface="Times New Roman" panose="02020603050405020304" pitchFamily="18" charset="0"/>
              </a:rPr>
              <a:t>Además, se debe concluir el diseño de las últimas iniciativas, para iniciar sus obras, correspondientes a los proyectos:</a:t>
            </a:r>
          </a:p>
          <a:p>
            <a:pPr algn="just">
              <a:spcAft>
                <a:spcPts val="600"/>
              </a:spcAft>
            </a:pPr>
            <a:endParaRPr lang="es-CL" b="1" dirty="0">
              <a:latin typeface="Calibri" panose="020F0502020204030204" pitchFamily="34" charset="0"/>
              <a:ea typeface="Cambria" panose="02040503050406030204" pitchFamily="18" charset="0"/>
              <a:cs typeface="Times New Roman" panose="02020603050405020304" pitchFamily="18" charset="0"/>
            </a:endParaRPr>
          </a:p>
          <a:p>
            <a:pPr marL="285750" indent="-285750" algn="just">
              <a:spcAft>
                <a:spcPts val="600"/>
              </a:spcAft>
              <a:buFont typeface="Arial" panose="020B0604020202020204" pitchFamily="34" charset="0"/>
              <a:buChar char="•"/>
            </a:pPr>
            <a:r>
              <a:rPr lang="es-CL"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“Mejoramiento Plaza Poconchile, Arica”</a:t>
            </a:r>
          </a:p>
          <a:p>
            <a:pPr marL="285750" indent="-285750" algn="just">
              <a:spcAft>
                <a:spcPts val="600"/>
              </a:spcAft>
              <a:buFont typeface="Arial" panose="020B0604020202020204" pitchFamily="34" charset="0"/>
              <a:buChar char="•"/>
            </a:pPr>
            <a:r>
              <a:rPr lang="es-CL"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“Construcción Plaza Fuerte Bulnes, Población Raúl Silva Henríquez, Arica”</a:t>
            </a:r>
          </a:p>
          <a:p>
            <a:pPr marL="285750" indent="-285750" algn="just">
              <a:spcAft>
                <a:spcPts val="600"/>
              </a:spcAft>
              <a:buFont typeface="Arial" panose="020B0604020202020204" pitchFamily="34" charset="0"/>
              <a:buChar char="•"/>
            </a:pPr>
            <a:r>
              <a:rPr lang="es-CL"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“Construcción Plaza Tambo Quemado, Panamericana Sur, Arica”</a:t>
            </a:r>
          </a:p>
          <a:p>
            <a:pPr marL="285750" indent="-285750" algn="just">
              <a:spcAft>
                <a:spcPts val="600"/>
              </a:spcAft>
              <a:buFont typeface="Arial" panose="020B0604020202020204" pitchFamily="34" charset="0"/>
              <a:buChar char="•"/>
            </a:pPr>
            <a:r>
              <a:rPr lang="es-CL"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“Mejoramiento Parque Héroes de la Concepción, Población Eduardo Frei, Arica”</a:t>
            </a:r>
          </a:p>
          <a:p>
            <a:pPr marL="285750" indent="-285750" algn="just">
              <a:spcAft>
                <a:spcPts val="600"/>
              </a:spcAft>
              <a:buFont typeface="Arial" panose="020B0604020202020204" pitchFamily="34" charset="0"/>
              <a:buChar char="•"/>
            </a:pPr>
            <a:r>
              <a:rPr lang="es-CL"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“Reposición Sede Social Los Industriales III, Arica”</a:t>
            </a:r>
          </a:p>
          <a:p>
            <a:pPr algn="just">
              <a:spcAft>
                <a:spcPts val="600"/>
              </a:spcAft>
            </a:pPr>
            <a:endParaRPr lang="es-CL" b="1" dirty="0">
              <a:latin typeface="Calibri" panose="020F0502020204030204" pitchFamily="34" charset="0"/>
              <a:ea typeface="Cambria" panose="02040503050406030204" pitchFamily="18" charset="0"/>
              <a:cs typeface="Times New Roman" panose="02020603050405020304" pitchFamily="18" charset="0"/>
            </a:endParaRPr>
          </a:p>
          <a:p>
            <a:pPr algn="just">
              <a:spcAft>
                <a:spcPts val="600"/>
              </a:spcAft>
            </a:pPr>
            <a:r>
              <a:rPr lang="es-CL" b="1" dirty="0">
                <a:latin typeface="Calibri" panose="020F0502020204030204" pitchFamily="34" charset="0"/>
                <a:ea typeface="Cambria" panose="02040503050406030204" pitchFamily="18" charset="0"/>
                <a:cs typeface="Times New Roman" panose="02020603050405020304" pitchFamily="18" charset="0"/>
              </a:rPr>
              <a:t> Con una inversión, en ejecución de obras, proyectada de 3.460 millones de pesos, las cuales debieran iniciar el 2020.</a:t>
            </a:r>
          </a:p>
        </p:txBody>
      </p:sp>
    </p:spTree>
    <p:extLst>
      <p:ext uri="{BB962C8B-B14F-4D97-AF65-F5344CB8AC3E}">
        <p14:creationId xmlns:p14="http://schemas.microsoft.com/office/powerpoint/2010/main" val="26799208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n 12">
            <a:extLst>
              <a:ext uri="{FF2B5EF4-FFF2-40B4-BE49-F238E27FC236}">
                <a16:creationId xmlns:a16="http://schemas.microsoft.com/office/drawing/2014/main" id="{B6E05E57-0496-4283-94C5-54A0A05222B3}"/>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79300" y="115909"/>
            <a:ext cx="2046468" cy="5919131"/>
          </a:xfrm>
          <a:prstGeom prst="rect">
            <a:avLst/>
          </a:prstGeom>
          <a:ln>
            <a:solidFill>
              <a:schemeClr val="accent1"/>
            </a:solid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C0A9E130-321F-4DD3-9104-759B02B33395}"/>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12" name="12 Rectángulo redondeado">
            <a:extLst>
              <a:ext uri="{FF2B5EF4-FFF2-40B4-BE49-F238E27FC236}">
                <a16:creationId xmlns:a16="http://schemas.microsoft.com/office/drawing/2014/main" id="{3768B950-73A8-4C25-AC20-D577ED980089}"/>
              </a:ext>
            </a:extLst>
          </p:cNvPr>
          <p:cNvSpPr/>
          <p:nvPr/>
        </p:nvSpPr>
        <p:spPr>
          <a:xfrm>
            <a:off x="2842630" y="115908"/>
            <a:ext cx="3414006" cy="946651"/>
          </a:xfrm>
          <a:prstGeom prst="roundRect">
            <a:avLst/>
          </a:prstGeom>
          <a:solidFill>
            <a:schemeClr val="accent1"/>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ESPACIOS PUBLICOS </a:t>
            </a:r>
          </a:p>
          <a:p>
            <a:pPr algn="ctr"/>
            <a:r>
              <a:rPr lang="es-CL" altLang="es-CL" sz="2000" b="1" dirty="0">
                <a:solidFill>
                  <a:schemeClr val="bg1"/>
                </a:solidFill>
              </a:rPr>
              <a:t>FNDR</a:t>
            </a:r>
          </a:p>
        </p:txBody>
      </p:sp>
      <p:sp>
        <p:nvSpPr>
          <p:cNvPr id="3" name="Rectángulo 2">
            <a:extLst>
              <a:ext uri="{FF2B5EF4-FFF2-40B4-BE49-F238E27FC236}">
                <a16:creationId xmlns:a16="http://schemas.microsoft.com/office/drawing/2014/main" id="{81DE5C23-1EC2-41B1-932C-D157D78397FD}"/>
              </a:ext>
            </a:extLst>
          </p:cNvPr>
          <p:cNvSpPr/>
          <p:nvPr/>
        </p:nvSpPr>
        <p:spPr>
          <a:xfrm>
            <a:off x="2842629" y="1062559"/>
            <a:ext cx="9156865" cy="1708160"/>
          </a:xfrm>
          <a:prstGeom prst="rect">
            <a:avLst/>
          </a:prstGeom>
        </p:spPr>
        <p:txBody>
          <a:bodyPr wrap="square">
            <a:spAutoFit/>
          </a:bodyPr>
          <a:lstStyle/>
          <a:p>
            <a:pPr algn="just">
              <a:spcAft>
                <a:spcPts val="600"/>
              </a:spcAft>
            </a:pPr>
            <a:r>
              <a:rPr lang="es-CL" b="1" dirty="0">
                <a:latin typeface="Calibri" panose="020F0502020204030204" pitchFamily="34" charset="0"/>
                <a:cs typeface="Times New Roman" panose="02020603050405020304" pitchFamily="18" charset="0"/>
              </a:rPr>
              <a:t>El GORE, totalizando una inversión de 1.913 millones de pesos, está financiando desde el año 2019 las obras de 3 iniciativas de inversión ubicadas en distintos espacios públicos:</a:t>
            </a:r>
          </a:p>
          <a:p>
            <a:pPr algn="just">
              <a:spcAft>
                <a:spcPts val="600"/>
              </a:spcAft>
            </a:pPr>
            <a:r>
              <a:rPr lang="es-CL" b="1" dirty="0">
                <a:solidFill>
                  <a:srgbClr val="0070C0"/>
                </a:solidFill>
                <a:latin typeface="Calibri" panose="020F0502020204030204" pitchFamily="34" charset="0"/>
                <a:cs typeface="Times New Roman" panose="02020603050405020304" pitchFamily="18" charset="0"/>
              </a:rPr>
              <a:t>”Construcción Plaza Integrada Llacolen, Arica”</a:t>
            </a:r>
          </a:p>
          <a:p>
            <a:pPr algn="just">
              <a:spcAft>
                <a:spcPts val="600"/>
              </a:spcAft>
            </a:pPr>
            <a:r>
              <a:rPr lang="es-CL" b="1" dirty="0">
                <a:solidFill>
                  <a:srgbClr val="C00000"/>
                </a:solidFill>
                <a:latin typeface="Calibri" panose="020F0502020204030204" pitchFamily="34" charset="0"/>
                <a:cs typeface="Times New Roman" panose="02020603050405020304" pitchFamily="18" charset="0"/>
              </a:rPr>
              <a:t>“Construcción Plaza Integrada Santiago Arata, Arica”</a:t>
            </a:r>
          </a:p>
          <a:p>
            <a:pPr algn="just">
              <a:spcAft>
                <a:spcPts val="600"/>
              </a:spcAft>
            </a:pPr>
            <a:r>
              <a:rPr lang="es-CL" b="1" dirty="0">
                <a:solidFill>
                  <a:srgbClr val="C00000"/>
                </a:solidFill>
                <a:latin typeface="Calibri" panose="020F0502020204030204" pitchFamily="34" charset="0"/>
                <a:cs typeface="Times New Roman" panose="02020603050405020304" pitchFamily="18" charset="0"/>
              </a:rPr>
              <a:t>“Construcción Espacio Público Plaza Las Terrazas, Arica”</a:t>
            </a:r>
          </a:p>
        </p:txBody>
      </p:sp>
      <p:pic>
        <p:nvPicPr>
          <p:cNvPr id="9" name="Imagen 8">
            <a:extLst>
              <a:ext uri="{FF2B5EF4-FFF2-40B4-BE49-F238E27FC236}">
                <a16:creationId xmlns:a16="http://schemas.microsoft.com/office/drawing/2014/main" id="{B472EAA0-EBE7-4628-9B4C-DDC1079C004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107403" y="2874154"/>
            <a:ext cx="4542319" cy="1109692"/>
          </a:xfrm>
          <a:prstGeom prst="rect">
            <a:avLst/>
          </a:prstGeom>
          <a:ln>
            <a:solidFill>
              <a:schemeClr val="accent1"/>
            </a:solid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E3D31435-07F4-430A-8B59-64AF8343C50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81267" y="4087282"/>
            <a:ext cx="3449678" cy="1947758"/>
          </a:xfrm>
          <a:prstGeom prst="rect">
            <a:avLst/>
          </a:prstGeom>
          <a:ln>
            <a:solidFill>
              <a:schemeClr val="accent1"/>
            </a:solidFill>
          </a:ln>
          <a:effectLst>
            <a:outerShdw blurRad="292100" dist="139700" dir="2700000" algn="tl" rotWithShape="0">
              <a:srgbClr val="333333">
                <a:alpha val="65000"/>
              </a:srgbClr>
            </a:outerShdw>
          </a:effectLst>
        </p:spPr>
      </p:pic>
      <p:pic>
        <p:nvPicPr>
          <p:cNvPr id="11" name="Imagen 10">
            <a:extLst>
              <a:ext uri="{FF2B5EF4-FFF2-40B4-BE49-F238E27FC236}">
                <a16:creationId xmlns:a16="http://schemas.microsoft.com/office/drawing/2014/main" id="{94AFB698-E718-469A-888C-6FEA59A5688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96684" y="2287277"/>
            <a:ext cx="3803297" cy="2076577"/>
          </a:xfrm>
          <a:prstGeom prst="rect">
            <a:avLst/>
          </a:prstGeom>
          <a:ln>
            <a:solidFill>
              <a:schemeClr val="accent1"/>
            </a:solidFill>
          </a:ln>
          <a:effectLst>
            <a:outerShdw blurRad="292100" dist="139700" dir="2700000" algn="tl" rotWithShape="0">
              <a:srgbClr val="333333">
                <a:alpha val="65000"/>
              </a:srgbClr>
            </a:outerShdw>
          </a:effectLst>
        </p:spPr>
      </p:pic>
      <p:pic>
        <p:nvPicPr>
          <p:cNvPr id="15" name="Imagen 14">
            <a:extLst>
              <a:ext uri="{FF2B5EF4-FFF2-40B4-BE49-F238E27FC236}">
                <a16:creationId xmlns:a16="http://schemas.microsoft.com/office/drawing/2014/main" id="{B3598DEC-5F29-4E5B-9881-DF8955DE967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078686" y="4447514"/>
            <a:ext cx="3034014" cy="1808065"/>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86465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n 12">
            <a:extLst>
              <a:ext uri="{FF2B5EF4-FFF2-40B4-BE49-F238E27FC236}">
                <a16:creationId xmlns:a16="http://schemas.microsoft.com/office/drawing/2014/main" id="{B6E05E57-0496-4283-94C5-54A0A05222B3}"/>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192506" y="115909"/>
            <a:ext cx="2277194" cy="5958320"/>
          </a:xfrm>
          <a:prstGeom prst="rect">
            <a:avLst/>
          </a:prstGeom>
          <a:ln>
            <a:solidFill>
              <a:schemeClr val="accent1"/>
            </a:solid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C0A9E130-321F-4DD3-9104-759B02B33395}"/>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12" name="12 Rectángulo redondeado">
            <a:extLst>
              <a:ext uri="{FF2B5EF4-FFF2-40B4-BE49-F238E27FC236}">
                <a16:creationId xmlns:a16="http://schemas.microsoft.com/office/drawing/2014/main" id="{3768B950-73A8-4C25-AC20-D577ED980089}"/>
              </a:ext>
            </a:extLst>
          </p:cNvPr>
          <p:cNvSpPr/>
          <p:nvPr/>
        </p:nvSpPr>
        <p:spPr>
          <a:xfrm>
            <a:off x="2842630" y="115908"/>
            <a:ext cx="3414006" cy="946651"/>
          </a:xfrm>
          <a:prstGeom prst="roundRect">
            <a:avLst/>
          </a:prstGeom>
          <a:solidFill>
            <a:schemeClr val="accent1"/>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ESPACIOS PUBLICOS </a:t>
            </a:r>
          </a:p>
          <a:p>
            <a:pPr algn="ctr"/>
            <a:r>
              <a:rPr lang="es-CL" altLang="es-CL" sz="2000" b="1" dirty="0">
                <a:solidFill>
                  <a:schemeClr val="bg1"/>
                </a:solidFill>
              </a:rPr>
              <a:t>FNDR</a:t>
            </a:r>
          </a:p>
        </p:txBody>
      </p:sp>
      <p:sp>
        <p:nvSpPr>
          <p:cNvPr id="3" name="Rectángulo 2">
            <a:extLst>
              <a:ext uri="{FF2B5EF4-FFF2-40B4-BE49-F238E27FC236}">
                <a16:creationId xmlns:a16="http://schemas.microsoft.com/office/drawing/2014/main" id="{81DE5C23-1EC2-41B1-932C-D157D78397FD}"/>
              </a:ext>
            </a:extLst>
          </p:cNvPr>
          <p:cNvSpPr/>
          <p:nvPr/>
        </p:nvSpPr>
        <p:spPr>
          <a:xfrm>
            <a:off x="2842629" y="1062559"/>
            <a:ext cx="9156865" cy="1708160"/>
          </a:xfrm>
          <a:prstGeom prst="rect">
            <a:avLst/>
          </a:prstGeom>
        </p:spPr>
        <p:txBody>
          <a:bodyPr wrap="square">
            <a:spAutoFit/>
          </a:bodyPr>
          <a:lstStyle/>
          <a:p>
            <a:pPr algn="just">
              <a:spcAft>
                <a:spcPts val="600"/>
              </a:spcAft>
            </a:pPr>
            <a:r>
              <a:rPr lang="es-CL" b="1" dirty="0">
                <a:latin typeface="Calibri" panose="020F0502020204030204" pitchFamily="34" charset="0"/>
                <a:cs typeface="Times New Roman" panose="02020603050405020304" pitchFamily="18" charset="0"/>
              </a:rPr>
              <a:t>El GORE, totalizando una inversión de 1.913 millones de pesos, está financiando desde el año 2019 las obras de 3 iniciativas de inversión ubicadas en distintos espacios públicos:</a:t>
            </a:r>
          </a:p>
          <a:p>
            <a:pPr algn="just">
              <a:spcAft>
                <a:spcPts val="600"/>
              </a:spcAft>
            </a:pPr>
            <a:r>
              <a:rPr lang="es-CL" b="1" dirty="0">
                <a:solidFill>
                  <a:srgbClr val="C00000"/>
                </a:solidFill>
                <a:latin typeface="Calibri" panose="020F0502020204030204" pitchFamily="34" charset="0"/>
                <a:cs typeface="Times New Roman" panose="02020603050405020304" pitchFamily="18" charset="0"/>
              </a:rPr>
              <a:t>”Construcción Plaza Integrada Llacolen, Arica”</a:t>
            </a:r>
          </a:p>
          <a:p>
            <a:pPr algn="just">
              <a:spcAft>
                <a:spcPts val="600"/>
              </a:spcAft>
            </a:pPr>
            <a:r>
              <a:rPr lang="es-CL" b="1" dirty="0">
                <a:solidFill>
                  <a:srgbClr val="C00000"/>
                </a:solidFill>
                <a:latin typeface="Calibri" panose="020F0502020204030204" pitchFamily="34" charset="0"/>
                <a:cs typeface="Times New Roman" panose="02020603050405020304" pitchFamily="18" charset="0"/>
              </a:rPr>
              <a:t>“Construcción Plaza Integrada Santiago Arata, Arica”</a:t>
            </a:r>
          </a:p>
          <a:p>
            <a:pPr algn="just">
              <a:spcAft>
                <a:spcPts val="600"/>
              </a:spcAft>
            </a:pPr>
            <a:r>
              <a:rPr lang="es-CL" b="1" dirty="0">
                <a:solidFill>
                  <a:srgbClr val="0070C0"/>
                </a:solidFill>
                <a:latin typeface="Calibri" panose="020F0502020204030204" pitchFamily="34" charset="0"/>
                <a:cs typeface="Times New Roman" panose="02020603050405020304" pitchFamily="18" charset="0"/>
              </a:rPr>
              <a:t>“Construcción Espacio Público Plaza Las Terrazas, Arica”</a:t>
            </a:r>
          </a:p>
        </p:txBody>
      </p:sp>
      <p:pic>
        <p:nvPicPr>
          <p:cNvPr id="7" name="Imagen 6">
            <a:extLst>
              <a:ext uri="{FF2B5EF4-FFF2-40B4-BE49-F238E27FC236}">
                <a16:creationId xmlns:a16="http://schemas.microsoft.com/office/drawing/2014/main" id="{CA78869E-52F9-4BC3-BD11-347E0E64099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49464" y="2826206"/>
            <a:ext cx="3158508" cy="1708160"/>
          </a:xfrm>
          <a:prstGeom prst="rect">
            <a:avLst/>
          </a:prstGeom>
          <a:ln>
            <a:solidFill>
              <a:schemeClr val="accent1"/>
            </a:solid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68D9BEC1-1D3F-4E2B-A989-48F538C76C5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32319" y="2788559"/>
            <a:ext cx="3482511" cy="1783454"/>
          </a:xfrm>
          <a:prstGeom prst="rect">
            <a:avLst/>
          </a:prstGeom>
          <a:ln>
            <a:solidFill>
              <a:schemeClr val="accent1"/>
            </a:solidFill>
          </a:ln>
          <a:effectLst>
            <a:outerShdw blurRad="292100" dist="139700" dir="2700000" algn="tl" rotWithShape="0">
              <a:srgbClr val="333333">
                <a:alpha val="65000"/>
              </a:srgbClr>
            </a:outerShdw>
          </a:effectLst>
        </p:spPr>
      </p:pic>
      <p:pic>
        <p:nvPicPr>
          <p:cNvPr id="9" name="Imagen 2">
            <a:extLst>
              <a:ext uri="{FF2B5EF4-FFF2-40B4-BE49-F238E27FC236}">
                <a16:creationId xmlns:a16="http://schemas.microsoft.com/office/drawing/2014/main" id="{AD2CB787-70DC-4E6F-9303-46BBE3F535A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49633" y="4650699"/>
            <a:ext cx="3077563" cy="1585825"/>
          </a:xfrm>
          <a:prstGeom prst="rect">
            <a:avLst/>
          </a:prstGeom>
          <a:ln>
            <a:solidFill>
              <a:schemeClr val="accent1"/>
            </a:solid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B0E6AE2C-B5BC-4634-873F-AE094DFB3CC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30490" y="4650699"/>
            <a:ext cx="3077563" cy="1576073"/>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05046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n 12">
            <a:extLst>
              <a:ext uri="{FF2B5EF4-FFF2-40B4-BE49-F238E27FC236}">
                <a16:creationId xmlns:a16="http://schemas.microsoft.com/office/drawing/2014/main" id="{B6E05E57-0496-4283-94C5-54A0A05222B3}"/>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79300" y="115909"/>
            <a:ext cx="2046468" cy="5893005"/>
          </a:xfrm>
          <a:prstGeom prst="rect">
            <a:avLst/>
          </a:prstGeom>
          <a:ln>
            <a:solidFill>
              <a:schemeClr val="accent1"/>
            </a:solid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C0A9E130-321F-4DD3-9104-759B02B33395}"/>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12" name="12 Rectángulo redondeado">
            <a:extLst>
              <a:ext uri="{FF2B5EF4-FFF2-40B4-BE49-F238E27FC236}">
                <a16:creationId xmlns:a16="http://schemas.microsoft.com/office/drawing/2014/main" id="{3768B950-73A8-4C25-AC20-D577ED980089}"/>
              </a:ext>
            </a:extLst>
          </p:cNvPr>
          <p:cNvSpPr/>
          <p:nvPr/>
        </p:nvSpPr>
        <p:spPr>
          <a:xfrm>
            <a:off x="2842630" y="115908"/>
            <a:ext cx="9146170" cy="421121"/>
          </a:xfrm>
          <a:prstGeom prst="roundRect">
            <a:avLst/>
          </a:prstGeom>
          <a:solidFill>
            <a:schemeClr val="tx2"/>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SUPERFICIES DE ESPACIOS PUBLICOS</a:t>
            </a:r>
          </a:p>
        </p:txBody>
      </p:sp>
      <p:pic>
        <p:nvPicPr>
          <p:cNvPr id="10" name="Imagen 9">
            <a:extLst>
              <a:ext uri="{FF2B5EF4-FFF2-40B4-BE49-F238E27FC236}">
                <a16:creationId xmlns:a16="http://schemas.microsoft.com/office/drawing/2014/main" id="{2F6F9CA0-8EE5-4026-A0A9-2311DF047E0A}"/>
              </a:ext>
            </a:extLst>
          </p:cNvPr>
          <p:cNvPicPr>
            <a:picLocks noChangeAspect="1"/>
          </p:cNvPicPr>
          <p:nvPr/>
        </p:nvPicPr>
        <p:blipFill>
          <a:blip r:embed="rId5"/>
          <a:stretch>
            <a:fillRect/>
          </a:stretch>
        </p:blipFill>
        <p:spPr>
          <a:xfrm>
            <a:off x="2659381" y="694768"/>
            <a:ext cx="6257343" cy="5026763"/>
          </a:xfrm>
          <a:prstGeom prst="rect">
            <a:avLst/>
          </a:prstGeom>
        </p:spPr>
      </p:pic>
      <p:pic>
        <p:nvPicPr>
          <p:cNvPr id="17" name="Imagen 16">
            <a:extLst>
              <a:ext uri="{FF2B5EF4-FFF2-40B4-BE49-F238E27FC236}">
                <a16:creationId xmlns:a16="http://schemas.microsoft.com/office/drawing/2014/main" id="{E9EB4875-12A9-4115-B22F-D05A2F355747}"/>
              </a:ext>
            </a:extLst>
          </p:cNvPr>
          <p:cNvPicPr>
            <a:picLocks noChangeAspect="1"/>
          </p:cNvPicPr>
          <p:nvPr/>
        </p:nvPicPr>
        <p:blipFill>
          <a:blip r:embed="rId6"/>
          <a:stretch>
            <a:fillRect/>
          </a:stretch>
        </p:blipFill>
        <p:spPr>
          <a:xfrm>
            <a:off x="7653289" y="3576839"/>
            <a:ext cx="3943832" cy="2144692"/>
          </a:xfrm>
          <a:prstGeom prst="rect">
            <a:avLst/>
          </a:prstGeom>
        </p:spPr>
      </p:pic>
    </p:spTree>
    <p:extLst>
      <p:ext uri="{BB962C8B-B14F-4D97-AF65-F5344CB8AC3E}">
        <p14:creationId xmlns:p14="http://schemas.microsoft.com/office/powerpoint/2010/main" val="29238284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n 12">
            <a:extLst>
              <a:ext uri="{FF2B5EF4-FFF2-40B4-BE49-F238E27FC236}">
                <a16:creationId xmlns:a16="http://schemas.microsoft.com/office/drawing/2014/main" id="{B6E05E57-0496-4283-94C5-54A0A05222B3}"/>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214102" y="115908"/>
            <a:ext cx="2275097" cy="5788503"/>
          </a:xfrm>
          <a:prstGeom prst="rect">
            <a:avLst/>
          </a:prstGeom>
          <a:ln>
            <a:solidFill>
              <a:schemeClr val="accent1"/>
            </a:solid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C0A9E130-321F-4DD3-9104-759B02B33395}"/>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12" name="12 Rectángulo redondeado">
            <a:extLst>
              <a:ext uri="{FF2B5EF4-FFF2-40B4-BE49-F238E27FC236}">
                <a16:creationId xmlns:a16="http://schemas.microsoft.com/office/drawing/2014/main" id="{3768B950-73A8-4C25-AC20-D577ED980089}"/>
              </a:ext>
            </a:extLst>
          </p:cNvPr>
          <p:cNvSpPr/>
          <p:nvPr/>
        </p:nvSpPr>
        <p:spPr>
          <a:xfrm>
            <a:off x="2842630" y="115908"/>
            <a:ext cx="6549564" cy="445795"/>
          </a:xfrm>
          <a:prstGeom prst="roundRect">
            <a:avLst/>
          </a:prstGeom>
          <a:solidFill>
            <a:schemeClr val="tx2"/>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SUPERFICIES DE ESPACIOS PUBLICOS</a:t>
            </a:r>
          </a:p>
        </p:txBody>
      </p:sp>
      <p:pic>
        <p:nvPicPr>
          <p:cNvPr id="6" name="Imagen 5">
            <a:extLst>
              <a:ext uri="{FF2B5EF4-FFF2-40B4-BE49-F238E27FC236}">
                <a16:creationId xmlns:a16="http://schemas.microsoft.com/office/drawing/2014/main" id="{C1A8E2F5-5EB6-4DBE-9ED5-116DB23B42B9}"/>
              </a:ext>
            </a:extLst>
          </p:cNvPr>
          <p:cNvPicPr>
            <a:picLocks noChangeAspect="1"/>
          </p:cNvPicPr>
          <p:nvPr/>
        </p:nvPicPr>
        <p:blipFill>
          <a:blip r:embed="rId5"/>
          <a:stretch>
            <a:fillRect/>
          </a:stretch>
        </p:blipFill>
        <p:spPr>
          <a:xfrm>
            <a:off x="2738128" y="1036758"/>
            <a:ext cx="9135267" cy="4907676"/>
          </a:xfrm>
          <a:prstGeom prst="rect">
            <a:avLst/>
          </a:prstGeom>
        </p:spPr>
      </p:pic>
    </p:spTree>
    <p:extLst>
      <p:ext uri="{BB962C8B-B14F-4D97-AF65-F5344CB8AC3E}">
        <p14:creationId xmlns:p14="http://schemas.microsoft.com/office/powerpoint/2010/main" val="12792088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n 12">
            <a:extLst>
              <a:ext uri="{FF2B5EF4-FFF2-40B4-BE49-F238E27FC236}">
                <a16:creationId xmlns:a16="http://schemas.microsoft.com/office/drawing/2014/main" id="{B6E05E57-0496-4283-94C5-54A0A05222B3}"/>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98800" y="115908"/>
            <a:ext cx="2026968" cy="6154263"/>
          </a:xfrm>
          <a:prstGeom prst="rect">
            <a:avLst/>
          </a:prstGeom>
          <a:ln>
            <a:solidFill>
              <a:schemeClr val="accent1"/>
            </a:solid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C0A9E130-321F-4DD3-9104-759B02B33395}"/>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12" name="12 Rectángulo redondeado">
            <a:extLst>
              <a:ext uri="{FF2B5EF4-FFF2-40B4-BE49-F238E27FC236}">
                <a16:creationId xmlns:a16="http://schemas.microsoft.com/office/drawing/2014/main" id="{3768B950-73A8-4C25-AC20-D577ED980089}"/>
              </a:ext>
            </a:extLst>
          </p:cNvPr>
          <p:cNvSpPr/>
          <p:nvPr/>
        </p:nvSpPr>
        <p:spPr>
          <a:xfrm>
            <a:off x="2842630" y="115908"/>
            <a:ext cx="6706319" cy="380481"/>
          </a:xfrm>
          <a:prstGeom prst="roundRect">
            <a:avLst/>
          </a:prstGeom>
          <a:solidFill>
            <a:schemeClr val="tx2"/>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SUPERFICIES DE ESPACIOS PUBLICOS</a:t>
            </a:r>
          </a:p>
        </p:txBody>
      </p:sp>
      <p:pic>
        <p:nvPicPr>
          <p:cNvPr id="5" name="Imagen 4">
            <a:extLst>
              <a:ext uri="{FF2B5EF4-FFF2-40B4-BE49-F238E27FC236}">
                <a16:creationId xmlns:a16="http://schemas.microsoft.com/office/drawing/2014/main" id="{F450074F-D861-4573-AF63-1B99E2926D82}"/>
              </a:ext>
            </a:extLst>
          </p:cNvPr>
          <p:cNvPicPr>
            <a:picLocks noChangeAspect="1"/>
          </p:cNvPicPr>
          <p:nvPr/>
        </p:nvPicPr>
        <p:blipFill>
          <a:blip r:embed="rId5"/>
          <a:stretch>
            <a:fillRect/>
          </a:stretch>
        </p:blipFill>
        <p:spPr>
          <a:xfrm>
            <a:off x="2735967" y="1083854"/>
            <a:ext cx="8466725" cy="4898935"/>
          </a:xfrm>
          <a:prstGeom prst="rect">
            <a:avLst/>
          </a:prstGeom>
        </p:spPr>
      </p:pic>
    </p:spTree>
    <p:extLst>
      <p:ext uri="{BB962C8B-B14F-4D97-AF65-F5344CB8AC3E}">
        <p14:creationId xmlns:p14="http://schemas.microsoft.com/office/powerpoint/2010/main" val="4052287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8">
            <a:extLst>
              <a:ext uri="{FF2B5EF4-FFF2-40B4-BE49-F238E27FC236}">
                <a16:creationId xmlns:a16="http://schemas.microsoft.com/office/drawing/2014/main" id="{4ACE7820-B847-4043-9714-658362B9A4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240" y="115909"/>
            <a:ext cx="2150960" cy="5796100"/>
          </a:xfrm>
          <a:prstGeom prst="rect">
            <a:avLst/>
          </a:prstGeom>
          <a:ln>
            <a:solidFill>
              <a:schemeClr val="accent1">
                <a:lumMod val="50000"/>
              </a:schemeClr>
            </a:solidFill>
          </a:ln>
          <a:effectLst>
            <a:outerShdw blurRad="292100" dist="139700" dir="2700000" algn="tl" rotWithShape="0">
              <a:srgbClr val="333333">
                <a:alpha val="65000"/>
              </a:srgbClr>
            </a:outerShdw>
          </a:effectLst>
        </p:spPr>
      </p:pic>
      <p:sp>
        <p:nvSpPr>
          <p:cNvPr id="10" name="Rectángulo 9">
            <a:extLst>
              <a:ext uri="{FF2B5EF4-FFF2-40B4-BE49-F238E27FC236}">
                <a16:creationId xmlns:a16="http://schemas.microsoft.com/office/drawing/2014/main" id="{B9BD245C-830D-48F9-AE83-41F3F81CD242}"/>
              </a:ext>
            </a:extLst>
          </p:cNvPr>
          <p:cNvSpPr/>
          <p:nvPr/>
        </p:nvSpPr>
        <p:spPr>
          <a:xfrm>
            <a:off x="271574" y="115909"/>
            <a:ext cx="2045753" cy="707886"/>
          </a:xfrm>
          <a:prstGeom prst="rect">
            <a:avLst/>
          </a:prstGeom>
          <a:noFill/>
        </p:spPr>
        <p:txBody>
          <a:bodyPr wrap="none" lIns="91440" tIns="45720" rIns="91440" bIns="45720">
            <a:spAutoFit/>
          </a:bodyPr>
          <a:lstStyle/>
          <a:p>
            <a:pPr algn="ctr"/>
            <a:r>
              <a:rPr lang="es-ES" sz="4000" b="1" dirty="0">
                <a:ln w="0"/>
                <a:solidFill>
                  <a:schemeClr val="bg1"/>
                </a:solidFill>
                <a:effectLst>
                  <a:outerShdw blurRad="38100" dist="19050" dir="2700000" algn="tl" rotWithShape="0">
                    <a:schemeClr val="dk1">
                      <a:alpha val="40000"/>
                    </a:schemeClr>
                  </a:outerShdw>
                </a:effectLst>
              </a:rPr>
              <a:t>Vivienda</a:t>
            </a:r>
            <a:endParaRPr lang="es-ES" sz="4000" b="1" cap="none" spc="0" dirty="0">
              <a:ln w="0"/>
              <a:solidFill>
                <a:schemeClr val="bg1"/>
              </a:solidFill>
              <a:effectLst>
                <a:outerShdw blurRad="38100" dist="19050" dir="2700000" algn="tl" rotWithShape="0">
                  <a:schemeClr val="dk1">
                    <a:alpha val="40000"/>
                  </a:schemeClr>
                </a:outerShdw>
              </a:effectLst>
            </a:endParaRPr>
          </a:p>
        </p:txBody>
      </p:sp>
      <p:graphicFrame>
        <p:nvGraphicFramePr>
          <p:cNvPr id="4" name="Tabla 4">
            <a:extLst>
              <a:ext uri="{FF2B5EF4-FFF2-40B4-BE49-F238E27FC236}">
                <a16:creationId xmlns:a16="http://schemas.microsoft.com/office/drawing/2014/main" id="{69444802-E607-44E5-9B74-F7E3F2F9D226}"/>
              </a:ext>
            </a:extLst>
          </p:cNvPr>
          <p:cNvGraphicFramePr>
            <a:graphicFrameLocks noGrp="1"/>
          </p:cNvGraphicFramePr>
          <p:nvPr>
            <p:extLst>
              <p:ext uri="{D42A27DB-BD31-4B8C-83A1-F6EECF244321}">
                <p14:modId xmlns:p14="http://schemas.microsoft.com/office/powerpoint/2010/main" val="376105543"/>
              </p:ext>
            </p:extLst>
          </p:nvPr>
        </p:nvGraphicFramePr>
        <p:xfrm>
          <a:off x="2842630" y="1276350"/>
          <a:ext cx="9230618" cy="4635658"/>
        </p:xfrm>
        <a:graphic>
          <a:graphicData uri="http://schemas.openxmlformats.org/drawingml/2006/table">
            <a:tbl>
              <a:tblPr firstRow="1" bandRow="1">
                <a:tableStyleId>{5C22544A-7EE6-4342-B048-85BDC9FD1C3A}</a:tableStyleId>
              </a:tblPr>
              <a:tblGrid>
                <a:gridCol w="2006677">
                  <a:extLst>
                    <a:ext uri="{9D8B030D-6E8A-4147-A177-3AD203B41FA5}">
                      <a16:colId xmlns:a16="http://schemas.microsoft.com/office/drawing/2014/main" val="269916898"/>
                    </a:ext>
                  </a:extLst>
                </a:gridCol>
                <a:gridCol w="2006677">
                  <a:extLst>
                    <a:ext uri="{9D8B030D-6E8A-4147-A177-3AD203B41FA5}">
                      <a16:colId xmlns:a16="http://schemas.microsoft.com/office/drawing/2014/main" val="4033379524"/>
                    </a:ext>
                  </a:extLst>
                </a:gridCol>
                <a:gridCol w="3545316">
                  <a:extLst>
                    <a:ext uri="{9D8B030D-6E8A-4147-A177-3AD203B41FA5}">
                      <a16:colId xmlns:a16="http://schemas.microsoft.com/office/drawing/2014/main" val="1069984989"/>
                    </a:ext>
                  </a:extLst>
                </a:gridCol>
                <a:gridCol w="1671948">
                  <a:extLst>
                    <a:ext uri="{9D8B030D-6E8A-4147-A177-3AD203B41FA5}">
                      <a16:colId xmlns:a16="http://schemas.microsoft.com/office/drawing/2014/main" val="3409923041"/>
                    </a:ext>
                  </a:extLst>
                </a:gridCol>
              </a:tblGrid>
              <a:tr h="449419">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b="1" dirty="0">
                          <a:solidFill>
                            <a:schemeClr val="bg1"/>
                          </a:solidFill>
                        </a:rPr>
                        <a:t>El 2020 cuenta con un programa de  2.878 subsidios con UF 1.449.261</a:t>
                      </a:r>
                    </a:p>
                    <a:p>
                      <a:pPr algn="ctr"/>
                      <a:endParaRPr lang="es-CL" sz="1600" b="1"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lumMod val="75000"/>
                      </a:schemeClr>
                    </a:solidFill>
                  </a:tcPr>
                </a:tc>
                <a:tc rowSpan="5">
                  <a:txBody>
                    <a:bodyPr/>
                    <a:lstStyle/>
                    <a:p>
                      <a:pPr algn="ctr"/>
                      <a:r>
                        <a:rPr lang="es-CL" sz="1400" b="1" dirty="0">
                          <a:solidFill>
                            <a:schemeClr val="bg1"/>
                          </a:solidFill>
                        </a:rPr>
                        <a:t>DEFICIT CUANTITATIVO</a:t>
                      </a:r>
                    </a:p>
                    <a:p>
                      <a:pPr algn="ctr"/>
                      <a:endParaRPr lang="es-CL" sz="1400" b="1" dirty="0">
                        <a:solidFill>
                          <a:schemeClr val="bg1"/>
                        </a:solidFill>
                      </a:endParaRPr>
                    </a:p>
                    <a:p>
                      <a:pPr algn="ctr"/>
                      <a:r>
                        <a:rPr lang="es-CL" sz="1400" b="1" dirty="0">
                          <a:solidFill>
                            <a:schemeClr val="bg1"/>
                          </a:solidFill>
                        </a:rPr>
                        <a:t>1.899 unidades</a:t>
                      </a:r>
                    </a:p>
                    <a:p>
                      <a:pPr algn="ctr"/>
                      <a:r>
                        <a:rPr lang="es-CL" sz="1400" b="1" dirty="0">
                          <a:solidFill>
                            <a:schemeClr val="bg1"/>
                          </a:solidFill>
                        </a:rPr>
                        <a:t>UF 1.279.418</a:t>
                      </a:r>
                    </a:p>
                  </a:txBody>
                  <a:tcPr anchor="ctr">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tc>
                  <a:txBody>
                    <a:bodyPr/>
                    <a:lstStyle/>
                    <a:p>
                      <a:pPr algn="ctr" eaLnBrk="0" hangingPunct="0">
                        <a:defRPr/>
                      </a:pPr>
                      <a:r>
                        <a:rPr lang="es-ES" sz="1100" b="1" dirty="0">
                          <a:solidFill>
                            <a:schemeClr val="bg1"/>
                          </a:solidFill>
                          <a:ea typeface="ヒラギノ角ゴ Pro W3" charset="-128"/>
                          <a:cs typeface="+mn-cs"/>
                        </a:rPr>
                        <a:t>FONDO SOLIDARIO DE ELECCIÓN DE VIVIENDA</a:t>
                      </a:r>
                    </a:p>
                    <a:p>
                      <a:pPr algn="ctr" eaLnBrk="0" hangingPunct="0">
                        <a:defRPr/>
                      </a:pPr>
                      <a:r>
                        <a:rPr lang="es-ES" sz="1050" b="1" dirty="0">
                          <a:solidFill>
                            <a:schemeClr val="bg1"/>
                          </a:solidFill>
                          <a:ea typeface="ヒラギノ角ゴ Pro W3" charset="-128"/>
                          <a:cs typeface="+mn-cs"/>
                        </a:rPr>
                        <a:t>D. S. N° 49 (V. y U.) de 2011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schemeClr val="bg1"/>
                          </a:solidFill>
                          <a:effectLst/>
                          <a:uLnTx/>
                          <a:uFillTx/>
                          <a:latin typeface="Calibri" panose="020F0502020204030204"/>
                          <a:ea typeface="+mn-ea"/>
                          <a:cs typeface="+mn-cs"/>
                        </a:rPr>
                        <a:t>698 unidades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schemeClr val="bg1"/>
                          </a:solidFill>
                          <a:effectLst/>
                          <a:uLnTx/>
                          <a:uFillTx/>
                          <a:latin typeface="Calibri" panose="020F0502020204030204"/>
                          <a:ea typeface="+mn-ea"/>
                          <a:cs typeface="+mn-cs"/>
                        </a:rPr>
                        <a:t>UF 799.754</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375244508"/>
                  </a:ext>
                </a:extLst>
              </a:tr>
              <a:tr h="530471">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eaLnBrk="0" hangingPunct="0">
                        <a:defRPr/>
                      </a:pPr>
                      <a:r>
                        <a:rPr lang="es-ES" sz="1100" b="1" dirty="0">
                          <a:solidFill>
                            <a:schemeClr val="bg1"/>
                          </a:solidFill>
                          <a:ea typeface="ヒラギノ角ゴ Pro W3" charset="-128"/>
                          <a:cs typeface="+mn-cs"/>
                        </a:rPr>
                        <a:t>SISTEMA INTEGRADO DE SUBSIDIOS</a:t>
                      </a:r>
                    </a:p>
                    <a:p>
                      <a:pPr algn="ctr" eaLnBrk="0" hangingPunct="0">
                        <a:defRPr/>
                      </a:pPr>
                      <a:r>
                        <a:rPr lang="es-ES" sz="1050" b="1" dirty="0">
                          <a:solidFill>
                            <a:schemeClr val="bg1"/>
                          </a:solidFill>
                          <a:ea typeface="ヒラギノ角ゴ Pro W3" charset="-128"/>
                          <a:cs typeface="+mn-cs"/>
                        </a:rPr>
                        <a:t>D. S. N° 01 (V. y U.) de 2011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schemeClr val="bg1"/>
                          </a:solidFill>
                          <a:effectLst/>
                          <a:uLnTx/>
                          <a:uFillTx/>
                          <a:latin typeface="Calibri" panose="020F0502020204030204"/>
                          <a:ea typeface="+mn-ea"/>
                          <a:cs typeface="+mn-cs"/>
                        </a:rPr>
                        <a:t>211 unidades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schemeClr val="bg1"/>
                          </a:solidFill>
                          <a:effectLst/>
                          <a:uLnTx/>
                          <a:uFillTx/>
                          <a:latin typeface="Calibri" panose="020F0502020204030204"/>
                          <a:ea typeface="+mn-ea"/>
                          <a:cs typeface="+mn-cs"/>
                        </a:rPr>
                        <a:t>UF 91.944</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80010292"/>
                  </a:ext>
                </a:extLst>
              </a:tr>
              <a:tr h="762552">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eaLnBrk="0" hangingPunct="0">
                        <a:defRPr/>
                      </a:pPr>
                      <a:r>
                        <a:rPr lang="es-ES" sz="1100" b="1" dirty="0">
                          <a:solidFill>
                            <a:schemeClr val="bg1"/>
                          </a:solidFill>
                          <a:ea typeface="ヒラギノ角ゴ Pro W3" charset="-128"/>
                          <a:cs typeface="+mn-cs"/>
                        </a:rPr>
                        <a:t>PROGRAMA DE INTEGRACIÓN SOCIAL Y TERRITORIAL</a:t>
                      </a:r>
                    </a:p>
                    <a:p>
                      <a:pPr algn="ctr" eaLnBrk="0" hangingPunct="0">
                        <a:defRPr/>
                      </a:pPr>
                      <a:r>
                        <a:rPr lang="es-ES" sz="1050" b="1" dirty="0">
                          <a:solidFill>
                            <a:schemeClr val="bg1"/>
                          </a:solidFill>
                          <a:ea typeface="ヒラギノ角ゴ Pro W3" charset="-128"/>
                          <a:cs typeface="+mn-cs"/>
                        </a:rPr>
                        <a:t>D. S. N° 19 (V. y U.) de 2016</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schemeClr val="bg1"/>
                          </a:solidFill>
                          <a:effectLst/>
                          <a:uLnTx/>
                          <a:uFillTx/>
                          <a:latin typeface="Calibri" panose="020F0502020204030204"/>
                          <a:ea typeface="+mn-ea"/>
                          <a:cs typeface="+mn-cs"/>
                        </a:rPr>
                        <a:t>670 unidades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schemeClr val="bg1"/>
                          </a:solidFill>
                          <a:effectLst/>
                          <a:uLnTx/>
                          <a:uFillTx/>
                          <a:latin typeface="Calibri" panose="020F0502020204030204"/>
                          <a:ea typeface="+mn-ea"/>
                          <a:cs typeface="+mn-cs"/>
                        </a:rPr>
                        <a:t>UF 312.220</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589038061"/>
                  </a:ext>
                </a:extLst>
              </a:tr>
              <a:tr h="0">
                <a:tc vMerge="1">
                  <a:txBody>
                    <a:bodyPr/>
                    <a:lstStyle/>
                    <a:p>
                      <a:endParaRPr lang="es-CL"/>
                    </a:p>
                  </a:txBody>
                  <a:tcPr/>
                </a:tc>
                <a:tc vMerge="1">
                  <a:txBody>
                    <a:bodyPr/>
                    <a:lstStyle/>
                    <a:p>
                      <a:endParaRPr lang="es-CL"/>
                    </a:p>
                  </a:txBody>
                  <a:tcPr/>
                </a:tc>
                <a:tc>
                  <a:txBody>
                    <a:bodyPr/>
                    <a:lstStyle/>
                    <a:p>
                      <a:pPr algn="ctr" eaLnBrk="0" hangingPunct="0">
                        <a:defRPr/>
                      </a:pPr>
                      <a:r>
                        <a:rPr lang="es-ES" sz="1100" b="1" dirty="0">
                          <a:solidFill>
                            <a:schemeClr val="bg1"/>
                          </a:solidFill>
                          <a:ea typeface="ヒラギノ角ゴ Pro W3" charset="-128"/>
                          <a:cs typeface="+mn-cs"/>
                        </a:rPr>
                        <a:t>PROGRAMA DE HABITABILIDAD RURAL</a:t>
                      </a:r>
                    </a:p>
                    <a:p>
                      <a:pPr algn="ctr" eaLnBrk="0" hangingPunct="0">
                        <a:defRPr/>
                      </a:pPr>
                      <a:r>
                        <a:rPr lang="es-ES" sz="1050" b="1" dirty="0">
                          <a:solidFill>
                            <a:schemeClr val="bg1"/>
                          </a:solidFill>
                          <a:ea typeface="ヒラギノ角ゴ Pro W3" charset="-128"/>
                          <a:cs typeface="+mn-cs"/>
                        </a:rPr>
                        <a:t>D.S. N°10 (V. y U.) de 2015</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schemeClr val="bg1"/>
                          </a:solidFill>
                          <a:effectLst/>
                          <a:uLnTx/>
                          <a:uFillTx/>
                          <a:latin typeface="Calibri" panose="020F0502020204030204"/>
                          <a:ea typeface="+mn-ea"/>
                          <a:cs typeface="+mn-cs"/>
                        </a:rPr>
                        <a:t>20 unidades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schemeClr val="bg1"/>
                          </a:solidFill>
                          <a:effectLst/>
                          <a:uLnTx/>
                          <a:uFillTx/>
                          <a:latin typeface="Calibri" panose="020F0502020204030204"/>
                          <a:ea typeface="+mn-ea"/>
                          <a:cs typeface="+mn-cs"/>
                        </a:rPr>
                        <a:t>UF 20.000</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822213314"/>
                  </a:ext>
                </a:extLst>
              </a:tr>
              <a:tr h="0">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0" latinLnBrk="0" hangingPunct="0">
                        <a:defRPr/>
                      </a:pPr>
                      <a:r>
                        <a:rPr lang="es-ES" sz="1100" b="1" kern="1200" dirty="0">
                          <a:solidFill>
                            <a:schemeClr val="bg1"/>
                          </a:solidFill>
                          <a:latin typeface="+mn-lt"/>
                          <a:ea typeface="ヒラギノ角ゴ Pro W3" charset="-128"/>
                          <a:cs typeface="+mn-cs"/>
                        </a:rPr>
                        <a:t>SUBSIDIO DE ARRIENDO</a:t>
                      </a:r>
                    </a:p>
                    <a:p>
                      <a:pPr algn="ctr" eaLnBrk="0" hangingPunct="0">
                        <a:defRPr/>
                      </a:pPr>
                      <a:r>
                        <a:rPr lang="es-ES" sz="1050" b="1" dirty="0">
                          <a:solidFill>
                            <a:schemeClr val="bg1"/>
                          </a:solidFill>
                          <a:ea typeface="ヒラギノ角ゴ Pro W3" charset="-128"/>
                          <a:cs typeface="+mn-cs"/>
                        </a:rPr>
                        <a:t>D. S. N° 52 (V. y U.) de 2013</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schemeClr val="bg1"/>
                          </a:solidFill>
                          <a:effectLst/>
                          <a:uLnTx/>
                          <a:uFillTx/>
                          <a:latin typeface="Calibri" panose="020F0502020204030204"/>
                          <a:ea typeface="+mn-ea"/>
                          <a:cs typeface="+mn-cs"/>
                        </a:rPr>
                        <a:t>300 unidades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schemeClr val="bg1"/>
                          </a:solidFill>
                          <a:effectLst/>
                          <a:uLnTx/>
                          <a:uFillTx/>
                          <a:latin typeface="Calibri" panose="020F0502020204030204"/>
                          <a:ea typeface="+mn-ea"/>
                          <a:cs typeface="+mn-cs"/>
                        </a:rPr>
                        <a:t>UF 55.500</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2359818033"/>
                  </a:ext>
                </a:extLst>
              </a:tr>
              <a:tr h="751835">
                <a:tc vMerge="1">
                  <a:txBody>
                    <a:bodyPr/>
                    <a:lstStyle/>
                    <a:p>
                      <a:endParaRPr lang="es-CL"/>
                    </a:p>
                  </a:txBody>
                  <a:tcPr>
                    <a:lnT w="38100" cap="flat" cmpd="sng" algn="ctr">
                      <a:solidFill>
                        <a:schemeClr val="bg1"/>
                      </a:solidFill>
                      <a:prstDash val="solid"/>
                      <a:round/>
                      <a:headEnd type="none" w="med" len="med"/>
                      <a:tailEnd type="none" w="med" len="med"/>
                    </a:lnT>
                  </a:tcPr>
                </a:tc>
                <a:tc rowSpan="3">
                  <a:txBody>
                    <a:bodyPr/>
                    <a:lstStyle/>
                    <a:p>
                      <a:pPr algn="ctr"/>
                      <a:r>
                        <a:rPr lang="es-CL" sz="1400" b="1" dirty="0">
                          <a:solidFill>
                            <a:schemeClr val="bg1"/>
                          </a:solidFill>
                        </a:rPr>
                        <a:t>DEFICIT CUALITATIVO</a:t>
                      </a:r>
                    </a:p>
                    <a:p>
                      <a:pPr algn="ctr"/>
                      <a:endParaRPr lang="es-CL" sz="1400" b="1" dirty="0">
                        <a:solidFill>
                          <a:schemeClr val="bg1"/>
                        </a:solidFill>
                      </a:endParaRPr>
                    </a:p>
                    <a:p>
                      <a:pPr algn="ctr"/>
                      <a:r>
                        <a:rPr lang="es-CL" sz="1400" b="1" dirty="0">
                          <a:solidFill>
                            <a:schemeClr val="bg1"/>
                          </a:solidFill>
                        </a:rPr>
                        <a:t>979 unidades</a:t>
                      </a:r>
                    </a:p>
                    <a:p>
                      <a:pPr algn="ctr"/>
                      <a:r>
                        <a:rPr lang="es-CL" sz="1400" b="1" dirty="0">
                          <a:solidFill>
                            <a:schemeClr val="bg1"/>
                          </a:solidFill>
                        </a:rPr>
                        <a:t>UF 169.843</a:t>
                      </a:r>
                    </a:p>
                    <a:p>
                      <a:pPr algn="ctr"/>
                      <a:endParaRPr lang="es-CL" sz="1400" b="1" dirty="0">
                        <a:solidFill>
                          <a:schemeClr val="bg1"/>
                        </a:solidFill>
                      </a:endParaRPr>
                    </a:p>
                  </a:txBody>
                  <a:tcPr anchor="ctr">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50000"/>
                      </a:schemeClr>
                    </a:solidFill>
                  </a:tcPr>
                </a:tc>
                <a:tc>
                  <a:txBody>
                    <a:bodyPr/>
                    <a:lstStyle/>
                    <a:p>
                      <a:pPr algn="ctr" eaLnBrk="0" hangingPunct="0">
                        <a:defRPr/>
                      </a:pPr>
                      <a:r>
                        <a:rPr lang="es-ES" sz="1100" b="1" dirty="0">
                          <a:solidFill>
                            <a:schemeClr val="bg1"/>
                          </a:solidFill>
                          <a:ea typeface="ヒラギノ角ゴ Pro W3" charset="-128"/>
                          <a:cs typeface="+mn-cs"/>
                        </a:rPr>
                        <a:t>PROGRAMA DE MEJORAMIENTO DE VIVIENDAS Y BARRIOS</a:t>
                      </a:r>
                    </a:p>
                    <a:p>
                      <a:pPr algn="ctr" eaLnBrk="0" hangingPunct="0">
                        <a:defRPr/>
                      </a:pPr>
                      <a:r>
                        <a:rPr lang="es-ES" sz="1050" b="1" dirty="0">
                          <a:solidFill>
                            <a:schemeClr val="bg1"/>
                          </a:solidFill>
                          <a:ea typeface="ヒラギノ角ゴ Pro W3" charset="-128"/>
                          <a:cs typeface="+mn-cs"/>
                        </a:rPr>
                        <a:t>D. S. N° 27 (V. y U.) de 2016</a:t>
                      </a:r>
                      <a:endParaRPr lang="es-CL" sz="1400" dirty="0">
                        <a:solidFill>
                          <a:schemeClr val="bg1"/>
                        </a:solidFill>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schemeClr val="bg1"/>
                          </a:solidFill>
                          <a:effectLst/>
                          <a:uLnTx/>
                          <a:uFillTx/>
                          <a:latin typeface="Calibri" panose="020F0502020204030204"/>
                          <a:ea typeface="+mn-ea"/>
                          <a:cs typeface="+mn-cs"/>
                        </a:rPr>
                        <a:t>805 unidades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schemeClr val="bg1"/>
                          </a:solidFill>
                          <a:effectLst/>
                          <a:uLnTx/>
                          <a:uFillTx/>
                          <a:latin typeface="Calibri" panose="020F0502020204030204"/>
                          <a:ea typeface="+mn-ea"/>
                          <a:cs typeface="+mn-cs"/>
                        </a:rPr>
                        <a:t>UF 140.568</a:t>
                      </a:r>
                      <a:endParaRPr lang="es-CL" sz="1400" dirty="0">
                        <a:solidFill>
                          <a:schemeClr val="bg1"/>
                        </a:solidFill>
                      </a:endParaRP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131599321"/>
                  </a:ext>
                </a:extLst>
              </a:tr>
              <a:tr h="296214">
                <a:tc vMerge="1">
                  <a:txBody>
                    <a:bodyPr/>
                    <a:lstStyle/>
                    <a:p>
                      <a:endParaRPr lang="es-CL"/>
                    </a:p>
                  </a:txBody>
                  <a:tcPr/>
                </a:tc>
                <a:tc vMerge="1">
                  <a:txBody>
                    <a:bodyPr/>
                    <a:lstStyle/>
                    <a:p>
                      <a:endParaRPr lang="es-CL"/>
                    </a:p>
                  </a:txBody>
                  <a:tcPr/>
                </a:tc>
                <a:tc>
                  <a:txBody>
                    <a:bodyPr/>
                    <a:lstStyle/>
                    <a:p>
                      <a:pPr marL="0" algn="ctr" defTabSz="914400" rtl="0" eaLnBrk="0" latinLnBrk="0" hangingPunct="0">
                        <a:defRPr/>
                      </a:pPr>
                      <a:r>
                        <a:rPr lang="es-ES" sz="1100" b="1" kern="1200" dirty="0">
                          <a:solidFill>
                            <a:schemeClr val="bg1"/>
                          </a:solidFill>
                          <a:latin typeface="+mn-lt"/>
                          <a:ea typeface="ヒラギノ角ゴ Pro W3" charset="-128"/>
                          <a:cs typeface="+mn-cs"/>
                        </a:rPr>
                        <a:t>PROGRAMA DE PROTECCIÓN DEL PATRIMONIO FAMILIAR</a:t>
                      </a:r>
                    </a:p>
                    <a:p>
                      <a:pPr marL="0" algn="ctr" defTabSz="914400" rtl="0" eaLnBrk="0" latinLnBrk="0" hangingPunct="0">
                        <a:defRPr/>
                      </a:pPr>
                      <a:r>
                        <a:rPr lang="es-ES" sz="1050" b="1" kern="1200" dirty="0">
                          <a:solidFill>
                            <a:schemeClr val="bg1"/>
                          </a:solidFill>
                          <a:latin typeface="+mn-lt"/>
                          <a:ea typeface="ヒラギノ角ゴ Pro W3" charset="-128"/>
                          <a:cs typeface="+mn-cs"/>
                        </a:rPr>
                        <a:t>D. S. N° 255 (V. y U.) de 2006</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schemeClr val="bg1"/>
                          </a:solidFill>
                          <a:effectLst/>
                          <a:uLnTx/>
                          <a:uFillTx/>
                          <a:latin typeface="+mn-lt"/>
                          <a:ea typeface="+mn-ea"/>
                          <a:cs typeface="+mn-cs"/>
                        </a:rPr>
                        <a:t>143 unidades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schemeClr val="bg1"/>
                          </a:solidFill>
                          <a:effectLst/>
                          <a:uLnTx/>
                          <a:uFillTx/>
                          <a:latin typeface="+mn-lt"/>
                          <a:ea typeface="+mn-ea"/>
                          <a:cs typeface="+mn-cs"/>
                        </a:rPr>
                        <a:t>UF 19.975</a:t>
                      </a:r>
                      <a:endParaRPr lang="es-CL" sz="1400" dirty="0">
                        <a:solidFill>
                          <a:schemeClr val="bg1"/>
                        </a:solidFill>
                      </a:endParaRP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650603248"/>
                  </a:ext>
                </a:extLst>
              </a:tr>
              <a:tr h="0">
                <a:tc vMerge="1">
                  <a:txBody>
                    <a:bodyPr/>
                    <a:lstStyle/>
                    <a:p>
                      <a:endParaRPr lang="es-C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s-CL" dirty="0">
                        <a:solidFill>
                          <a:schemeClr val="bg1"/>
                        </a:solidFill>
                      </a:endParaRPr>
                    </a:p>
                  </a:txBody>
                  <a:tcPr anchor="ctr">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50000"/>
                      </a:schemeClr>
                    </a:solidFill>
                  </a:tcPr>
                </a:tc>
                <a:tc>
                  <a:txBody>
                    <a:bodyPr/>
                    <a:lstStyle/>
                    <a:p>
                      <a:pPr algn="ctr" eaLnBrk="0" hangingPunct="0">
                        <a:defRPr/>
                      </a:pPr>
                      <a:r>
                        <a:rPr lang="es-ES" sz="1100" b="1" dirty="0">
                          <a:solidFill>
                            <a:schemeClr val="bg1"/>
                          </a:solidFill>
                          <a:ea typeface="ヒラギノ角ゴ Pro W3" charset="-128"/>
                          <a:cs typeface="+mn-cs"/>
                        </a:rPr>
                        <a:t>PROGRAMA DE HABITABILIDAD RURAL</a:t>
                      </a:r>
                    </a:p>
                    <a:p>
                      <a:pPr algn="ctr" eaLnBrk="0" hangingPunct="0">
                        <a:defRPr/>
                      </a:pPr>
                      <a:r>
                        <a:rPr lang="es-ES" sz="1000" b="1" dirty="0">
                          <a:solidFill>
                            <a:schemeClr val="bg1"/>
                          </a:solidFill>
                          <a:ea typeface="ヒラギノ角ゴ Pro W3" charset="-128"/>
                          <a:cs typeface="+mn-cs"/>
                        </a:rPr>
                        <a:t>D.S. N°10 (V. y U.) de 2015</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schemeClr val="bg1"/>
                          </a:solidFill>
                          <a:effectLst/>
                          <a:uLnTx/>
                          <a:uFillTx/>
                          <a:latin typeface="Calibri" panose="020F0502020204030204"/>
                          <a:ea typeface="+mn-ea"/>
                          <a:cs typeface="+mn-cs"/>
                        </a:rPr>
                        <a:t>31 unidades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schemeClr val="bg1"/>
                          </a:solidFill>
                          <a:effectLst/>
                          <a:uLnTx/>
                          <a:uFillTx/>
                          <a:latin typeface="Calibri" panose="020F0502020204030204"/>
                          <a:ea typeface="+mn-ea"/>
                          <a:cs typeface="+mn-cs"/>
                        </a:rPr>
                        <a:t>UF 9.300</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2995969281"/>
                  </a:ext>
                </a:extLst>
              </a:tr>
            </a:tbl>
          </a:graphicData>
        </a:graphic>
      </p:graphicFrame>
      <p:sp>
        <p:nvSpPr>
          <p:cNvPr id="11" name="12 Rectángulo redondeado">
            <a:extLst>
              <a:ext uri="{FF2B5EF4-FFF2-40B4-BE49-F238E27FC236}">
                <a16:creationId xmlns:a16="http://schemas.microsoft.com/office/drawing/2014/main" id="{D13DB9B9-A126-452A-82B9-F1B577FD2A22}"/>
              </a:ext>
            </a:extLst>
          </p:cNvPr>
          <p:cNvSpPr/>
          <p:nvPr/>
        </p:nvSpPr>
        <p:spPr>
          <a:xfrm>
            <a:off x="2842630" y="115908"/>
            <a:ext cx="3414006" cy="946651"/>
          </a:xfrm>
          <a:prstGeom prst="roundRect">
            <a:avLst/>
          </a:prstGeom>
          <a:solidFill>
            <a:schemeClr val="accent5">
              <a:lumMod val="75000"/>
            </a:schemeClr>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ASIGNACIÓN DE SUBSIDIOS HABITACIONALES</a:t>
            </a:r>
          </a:p>
        </p:txBody>
      </p:sp>
    </p:spTree>
    <p:extLst>
      <p:ext uri="{BB962C8B-B14F-4D97-AF65-F5344CB8AC3E}">
        <p14:creationId xmlns:p14="http://schemas.microsoft.com/office/powerpoint/2010/main" val="41901496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n 12">
            <a:extLst>
              <a:ext uri="{FF2B5EF4-FFF2-40B4-BE49-F238E27FC236}">
                <a16:creationId xmlns:a16="http://schemas.microsoft.com/office/drawing/2014/main" id="{B6E05E57-0496-4283-94C5-54A0A05222B3}"/>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79300" y="115909"/>
            <a:ext cx="2409900" cy="6154262"/>
          </a:xfrm>
          <a:prstGeom prst="rect">
            <a:avLst/>
          </a:prstGeom>
          <a:ln>
            <a:solidFill>
              <a:schemeClr val="accent1"/>
            </a:solid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C0A9E130-321F-4DD3-9104-759B02B33395}"/>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12" name="12 Rectángulo redondeado">
            <a:extLst>
              <a:ext uri="{FF2B5EF4-FFF2-40B4-BE49-F238E27FC236}">
                <a16:creationId xmlns:a16="http://schemas.microsoft.com/office/drawing/2014/main" id="{3768B950-73A8-4C25-AC20-D577ED980089}"/>
              </a:ext>
            </a:extLst>
          </p:cNvPr>
          <p:cNvSpPr/>
          <p:nvPr/>
        </p:nvSpPr>
        <p:spPr>
          <a:xfrm>
            <a:off x="3691716" y="469441"/>
            <a:ext cx="5831107" cy="367418"/>
          </a:xfrm>
          <a:prstGeom prst="roundRect">
            <a:avLst/>
          </a:prstGeom>
          <a:solidFill>
            <a:schemeClr val="tx2"/>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SUPERFICIES DE ESPACIOS PUBLICOS</a:t>
            </a:r>
          </a:p>
        </p:txBody>
      </p:sp>
      <p:pic>
        <p:nvPicPr>
          <p:cNvPr id="8" name="Imagen 7">
            <a:extLst>
              <a:ext uri="{FF2B5EF4-FFF2-40B4-BE49-F238E27FC236}">
                <a16:creationId xmlns:a16="http://schemas.microsoft.com/office/drawing/2014/main" id="{619F43B3-E07C-4DDA-AD22-5CEC6A5531AC}"/>
              </a:ext>
            </a:extLst>
          </p:cNvPr>
          <p:cNvPicPr>
            <a:picLocks noChangeAspect="1"/>
          </p:cNvPicPr>
          <p:nvPr/>
        </p:nvPicPr>
        <p:blipFill>
          <a:blip r:embed="rId5"/>
          <a:stretch>
            <a:fillRect/>
          </a:stretch>
        </p:blipFill>
        <p:spPr>
          <a:xfrm>
            <a:off x="2848523" y="1144692"/>
            <a:ext cx="7952377" cy="1310055"/>
          </a:xfrm>
          <a:prstGeom prst="rect">
            <a:avLst/>
          </a:prstGeom>
        </p:spPr>
      </p:pic>
      <p:pic>
        <p:nvPicPr>
          <p:cNvPr id="9" name="Imagen 8">
            <a:extLst>
              <a:ext uri="{FF2B5EF4-FFF2-40B4-BE49-F238E27FC236}">
                <a16:creationId xmlns:a16="http://schemas.microsoft.com/office/drawing/2014/main" id="{B019A747-11ED-4781-8E44-C635524DEF29}"/>
              </a:ext>
            </a:extLst>
          </p:cNvPr>
          <p:cNvPicPr>
            <a:picLocks noChangeAspect="1"/>
          </p:cNvPicPr>
          <p:nvPr/>
        </p:nvPicPr>
        <p:blipFill>
          <a:blip r:embed="rId6"/>
          <a:stretch>
            <a:fillRect/>
          </a:stretch>
        </p:blipFill>
        <p:spPr>
          <a:xfrm>
            <a:off x="2848523" y="5382691"/>
            <a:ext cx="7952377" cy="980928"/>
          </a:xfrm>
          <a:prstGeom prst="rect">
            <a:avLst/>
          </a:prstGeom>
        </p:spPr>
      </p:pic>
      <p:pic>
        <p:nvPicPr>
          <p:cNvPr id="10" name="Imagen 9">
            <a:extLst>
              <a:ext uri="{FF2B5EF4-FFF2-40B4-BE49-F238E27FC236}">
                <a16:creationId xmlns:a16="http://schemas.microsoft.com/office/drawing/2014/main" id="{868FFA27-59FB-44A8-9218-0FDCBF9ACF8C}"/>
              </a:ext>
            </a:extLst>
          </p:cNvPr>
          <p:cNvPicPr>
            <a:picLocks noChangeAspect="1"/>
          </p:cNvPicPr>
          <p:nvPr/>
        </p:nvPicPr>
        <p:blipFill>
          <a:blip r:embed="rId7"/>
          <a:stretch>
            <a:fillRect/>
          </a:stretch>
        </p:blipFill>
        <p:spPr>
          <a:xfrm>
            <a:off x="2848523" y="2427000"/>
            <a:ext cx="7952377" cy="2955691"/>
          </a:xfrm>
          <a:prstGeom prst="rect">
            <a:avLst/>
          </a:prstGeom>
        </p:spPr>
      </p:pic>
    </p:spTree>
    <p:extLst>
      <p:ext uri="{BB962C8B-B14F-4D97-AF65-F5344CB8AC3E}">
        <p14:creationId xmlns:p14="http://schemas.microsoft.com/office/powerpoint/2010/main" val="35068426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n 12">
            <a:extLst>
              <a:ext uri="{FF2B5EF4-FFF2-40B4-BE49-F238E27FC236}">
                <a16:creationId xmlns:a16="http://schemas.microsoft.com/office/drawing/2014/main" id="{B6E05E57-0496-4283-94C5-54A0A05222B3}"/>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79300" y="115909"/>
            <a:ext cx="2390400" cy="6440400"/>
          </a:xfrm>
          <a:prstGeom prst="rect">
            <a:avLst/>
          </a:prstGeom>
          <a:ln>
            <a:solidFill>
              <a:schemeClr val="accent1"/>
            </a:solid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C0A9E130-321F-4DD3-9104-759B02B33395}"/>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12" name="12 Rectángulo redondeado">
            <a:extLst>
              <a:ext uri="{FF2B5EF4-FFF2-40B4-BE49-F238E27FC236}">
                <a16:creationId xmlns:a16="http://schemas.microsoft.com/office/drawing/2014/main" id="{3768B950-73A8-4C25-AC20-D577ED980089}"/>
              </a:ext>
            </a:extLst>
          </p:cNvPr>
          <p:cNvSpPr/>
          <p:nvPr/>
        </p:nvSpPr>
        <p:spPr>
          <a:xfrm>
            <a:off x="2842630" y="115908"/>
            <a:ext cx="9146170" cy="421121"/>
          </a:xfrm>
          <a:prstGeom prst="roundRect">
            <a:avLst/>
          </a:prstGeom>
          <a:solidFill>
            <a:schemeClr val="tx2"/>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SUPERFICIES DE ESPACIOS PUBLICOS</a:t>
            </a:r>
          </a:p>
        </p:txBody>
      </p:sp>
      <p:pic>
        <p:nvPicPr>
          <p:cNvPr id="3" name="Imagen 2">
            <a:extLst>
              <a:ext uri="{FF2B5EF4-FFF2-40B4-BE49-F238E27FC236}">
                <a16:creationId xmlns:a16="http://schemas.microsoft.com/office/drawing/2014/main" id="{CBF81F76-7238-492F-8D39-B4F43337AE5A}"/>
              </a:ext>
            </a:extLst>
          </p:cNvPr>
          <p:cNvPicPr>
            <a:picLocks noChangeAspect="1"/>
          </p:cNvPicPr>
          <p:nvPr/>
        </p:nvPicPr>
        <p:blipFill>
          <a:blip r:embed="rId5"/>
          <a:stretch>
            <a:fillRect/>
          </a:stretch>
        </p:blipFill>
        <p:spPr>
          <a:xfrm>
            <a:off x="2842630" y="600529"/>
            <a:ext cx="9146170" cy="6049139"/>
          </a:xfrm>
          <a:prstGeom prst="rect">
            <a:avLst/>
          </a:prstGeom>
        </p:spPr>
      </p:pic>
    </p:spTree>
    <p:extLst>
      <p:ext uri="{BB962C8B-B14F-4D97-AF65-F5344CB8AC3E}">
        <p14:creationId xmlns:p14="http://schemas.microsoft.com/office/powerpoint/2010/main" val="16119324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n 12">
            <a:extLst>
              <a:ext uri="{FF2B5EF4-FFF2-40B4-BE49-F238E27FC236}">
                <a16:creationId xmlns:a16="http://schemas.microsoft.com/office/drawing/2014/main" id="{29EFABE7-05E1-4C84-BB1B-7EE6D2C7C508}"/>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0" y="115909"/>
            <a:ext cx="2469700" cy="5984445"/>
          </a:xfrm>
          <a:prstGeom prst="rect">
            <a:avLst/>
          </a:prstGeom>
          <a:ln>
            <a:solidFill>
              <a:schemeClr val="accent1"/>
            </a:solid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9E53EF92-4873-4184-8DAE-EE7CF797E62A}"/>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16" name="12 Rectángulo redondeado">
            <a:extLst>
              <a:ext uri="{FF2B5EF4-FFF2-40B4-BE49-F238E27FC236}">
                <a16:creationId xmlns:a16="http://schemas.microsoft.com/office/drawing/2014/main" id="{FE9C1117-2274-4CC5-BB3A-1C2322149593}"/>
              </a:ext>
            </a:extLst>
          </p:cNvPr>
          <p:cNvSpPr/>
          <p:nvPr/>
        </p:nvSpPr>
        <p:spPr>
          <a:xfrm>
            <a:off x="3526970" y="115908"/>
            <a:ext cx="2729665" cy="721227"/>
          </a:xfrm>
          <a:prstGeom prst="roundRect">
            <a:avLst/>
          </a:prstGeom>
          <a:solidFill>
            <a:schemeClr val="accent3"/>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VIALIDAD</a:t>
            </a:r>
          </a:p>
        </p:txBody>
      </p:sp>
      <p:sp>
        <p:nvSpPr>
          <p:cNvPr id="2" name="Rectángulo 1">
            <a:extLst>
              <a:ext uri="{FF2B5EF4-FFF2-40B4-BE49-F238E27FC236}">
                <a16:creationId xmlns:a16="http://schemas.microsoft.com/office/drawing/2014/main" id="{AE3492FD-BBD7-4053-9703-A13AA1B531D2}"/>
              </a:ext>
            </a:extLst>
          </p:cNvPr>
          <p:cNvSpPr/>
          <p:nvPr/>
        </p:nvSpPr>
        <p:spPr>
          <a:xfrm>
            <a:off x="2842630" y="1214959"/>
            <a:ext cx="9006470" cy="2616101"/>
          </a:xfrm>
          <a:prstGeom prst="rect">
            <a:avLst/>
          </a:prstGeom>
        </p:spPr>
        <p:txBody>
          <a:bodyPr wrap="square">
            <a:spAutoFit/>
          </a:bodyPr>
          <a:lstStyle/>
          <a:p>
            <a:pPr algn="just">
              <a:spcAft>
                <a:spcPts val="600"/>
              </a:spcAft>
            </a:pPr>
            <a:r>
              <a:rPr lang="es-CL" b="1" dirty="0">
                <a:latin typeface="Calibri" panose="020F0502020204030204" pitchFamily="34" charset="0"/>
                <a:ea typeface="Times New Roman" panose="02020603050405020304" pitchFamily="18" charset="0"/>
                <a:cs typeface="Times New Roman" panose="02020603050405020304" pitchFamily="18" charset="0"/>
              </a:rPr>
              <a:t>Actualmente en ejecución se encuentran 4 proyectos, correspondientes a los diseños:</a:t>
            </a:r>
          </a:p>
          <a:p>
            <a:pPr marL="285750" indent="-285750" algn="just">
              <a:spcAft>
                <a:spcPts val="600"/>
              </a:spcAft>
              <a:buFont typeface="Arial" panose="020B0604020202020204" pitchFamily="34" charset="0"/>
              <a:buChar char="•"/>
            </a:pPr>
            <a:r>
              <a:rPr lang="es-CL" b="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“Mejoramiento Avda. Linderos (Antártica – Capitán Avalos), Arica” (Inversión FNDR 140 millones)</a:t>
            </a:r>
          </a:p>
          <a:p>
            <a:pPr marL="285750" indent="-285750" algn="just">
              <a:spcAft>
                <a:spcPts val="600"/>
              </a:spcAft>
              <a:buFont typeface="Arial" panose="020B0604020202020204" pitchFamily="34" charset="0"/>
              <a:buChar char="•"/>
            </a:pPr>
            <a:r>
              <a:rPr 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”Mejoramiento Avda. Tucapel (Diego Portales – 18 de septiembre), Arica” (Inversión FNDR 153 millones)</a:t>
            </a:r>
          </a:p>
          <a:p>
            <a:pPr marL="285750" indent="-285750" algn="just">
              <a:spcAft>
                <a:spcPts val="600"/>
              </a:spcAft>
              <a:buFont typeface="Arial" panose="020B0604020202020204" pitchFamily="34" charset="0"/>
              <a:buChar char="•"/>
            </a:pPr>
            <a:r>
              <a:rPr 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“Mejoramiento Par Vial Juan Noé – Chacabuco, Arica (Inversión Sectorial 175 millones)</a:t>
            </a:r>
          </a:p>
          <a:p>
            <a:pPr marL="285750" indent="-285750" algn="just">
              <a:spcAft>
                <a:spcPts val="600"/>
              </a:spcAft>
              <a:buFont typeface="Arial" panose="020B0604020202020204" pitchFamily="34" charset="0"/>
              <a:buChar char="•"/>
            </a:pPr>
            <a:r>
              <a:rPr 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“Mejoramiento y Ampliación Juan Antonio Ríos, I Etapa, Arica (Inversión FNDR 67 millones)</a:t>
            </a:r>
          </a:p>
        </p:txBody>
      </p:sp>
      <p:pic>
        <p:nvPicPr>
          <p:cNvPr id="7" name="22 Imagen">
            <a:extLst>
              <a:ext uri="{FF2B5EF4-FFF2-40B4-BE49-F238E27FC236}">
                <a16:creationId xmlns:a16="http://schemas.microsoft.com/office/drawing/2014/main" id="{172AE629-3276-4678-B98C-1F21B1FB5E2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323"/>
          <a:stretch/>
        </p:blipFill>
        <p:spPr>
          <a:xfrm>
            <a:off x="3135228" y="3831060"/>
            <a:ext cx="2004889" cy="2000604"/>
          </a:xfrm>
          <a:prstGeom prst="rect">
            <a:avLst/>
          </a:prstGeom>
          <a:ln>
            <a:noFill/>
          </a:ln>
          <a:effectLst>
            <a:outerShdw blurRad="292100" dist="139700" dir="2700000" algn="tl" rotWithShape="0">
              <a:srgbClr val="333333">
                <a:alpha val="65000"/>
              </a:srgbClr>
            </a:outerShdw>
          </a:effectLst>
        </p:spPr>
      </p:pic>
      <p:pic>
        <p:nvPicPr>
          <p:cNvPr id="3" name="Imagen 2">
            <a:extLst>
              <a:ext uri="{FF2B5EF4-FFF2-40B4-BE49-F238E27FC236}">
                <a16:creationId xmlns:a16="http://schemas.microsoft.com/office/drawing/2014/main" id="{6A3BF55E-B323-4ACD-B7FF-0E6A31D9F28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374419" y="3831060"/>
            <a:ext cx="6240379" cy="2189805"/>
          </a:xfrm>
          <a:prstGeom prst="rect">
            <a:avLst/>
          </a:prstGeom>
        </p:spPr>
      </p:pic>
    </p:spTree>
    <p:extLst>
      <p:ext uri="{BB962C8B-B14F-4D97-AF65-F5344CB8AC3E}">
        <p14:creationId xmlns:p14="http://schemas.microsoft.com/office/powerpoint/2010/main" val="18968846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n 12">
            <a:extLst>
              <a:ext uri="{FF2B5EF4-FFF2-40B4-BE49-F238E27FC236}">
                <a16:creationId xmlns:a16="http://schemas.microsoft.com/office/drawing/2014/main" id="{29EFABE7-05E1-4C84-BB1B-7EE6D2C7C508}"/>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79300" y="115909"/>
            <a:ext cx="2046468" cy="5893005"/>
          </a:xfrm>
          <a:prstGeom prst="rect">
            <a:avLst/>
          </a:prstGeom>
          <a:ln>
            <a:solidFill>
              <a:schemeClr val="accent1"/>
            </a:solid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9E53EF92-4873-4184-8DAE-EE7CF797E62A}"/>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2" name="Rectángulo 1">
            <a:extLst>
              <a:ext uri="{FF2B5EF4-FFF2-40B4-BE49-F238E27FC236}">
                <a16:creationId xmlns:a16="http://schemas.microsoft.com/office/drawing/2014/main" id="{AE3492FD-BBD7-4053-9703-A13AA1B531D2}"/>
              </a:ext>
            </a:extLst>
          </p:cNvPr>
          <p:cNvSpPr/>
          <p:nvPr/>
        </p:nvSpPr>
        <p:spPr>
          <a:xfrm>
            <a:off x="2842630" y="1214959"/>
            <a:ext cx="9006470" cy="2616101"/>
          </a:xfrm>
          <a:prstGeom prst="rect">
            <a:avLst/>
          </a:prstGeom>
        </p:spPr>
        <p:txBody>
          <a:bodyPr wrap="square">
            <a:spAutoFit/>
          </a:bodyPr>
          <a:lstStyle/>
          <a:p>
            <a:pPr algn="just">
              <a:spcAft>
                <a:spcPts val="600"/>
              </a:spcAft>
            </a:pPr>
            <a:r>
              <a:rPr lang="es-CL" b="1" dirty="0">
                <a:latin typeface="Calibri" panose="020F0502020204030204" pitchFamily="34" charset="0"/>
                <a:ea typeface="Times New Roman" panose="02020603050405020304" pitchFamily="18" charset="0"/>
                <a:cs typeface="Times New Roman" panose="02020603050405020304" pitchFamily="18" charset="0"/>
              </a:rPr>
              <a:t>Actualmente en ejecución se encuentran 4 proyectos, correspondientes a los diseños:</a:t>
            </a:r>
          </a:p>
          <a:p>
            <a:pPr marL="285750" indent="-285750" algn="just">
              <a:spcAft>
                <a:spcPts val="600"/>
              </a:spcAft>
              <a:buFont typeface="Arial" panose="020B0604020202020204" pitchFamily="34" charset="0"/>
              <a:buChar char="•"/>
            </a:pPr>
            <a:r>
              <a:rPr 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“Mejoramiento Avda. Linderos (Antártica – Capitán Avalos), Arica” (Inversión FNDR 140 millones)</a:t>
            </a:r>
          </a:p>
          <a:p>
            <a:pPr marL="285750" indent="-285750" algn="just">
              <a:spcAft>
                <a:spcPts val="600"/>
              </a:spcAft>
              <a:buFont typeface="Arial" panose="020B0604020202020204" pitchFamily="34" charset="0"/>
              <a:buChar char="•"/>
            </a:pPr>
            <a:r>
              <a:rPr lang="es-CL" b="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”Mejoramiento Avda. Tucapel (Diego Portales – 18 de septiembre), Arica” (Inversión FNDR 153 millones)</a:t>
            </a:r>
          </a:p>
          <a:p>
            <a:pPr marL="285750" indent="-285750" algn="just">
              <a:spcAft>
                <a:spcPts val="600"/>
              </a:spcAft>
              <a:buFont typeface="Arial" panose="020B0604020202020204" pitchFamily="34" charset="0"/>
              <a:buChar char="•"/>
            </a:pPr>
            <a:r>
              <a:rPr 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“Mejoramiento Par Vial Juan Noé – Chacabuco, Arica (Inversión Sectorial 175 millones)</a:t>
            </a:r>
          </a:p>
          <a:p>
            <a:pPr marL="285750" indent="-285750" algn="just">
              <a:spcAft>
                <a:spcPts val="600"/>
              </a:spcAft>
              <a:buFont typeface="Arial" panose="020B0604020202020204" pitchFamily="34" charset="0"/>
              <a:buChar char="•"/>
            </a:pPr>
            <a:r>
              <a:rPr 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“Mejoramiento y Ampliación Juan Antonio Ríos, I Etapa, Arica (Inversión FNDR 67 millones)</a:t>
            </a:r>
          </a:p>
        </p:txBody>
      </p:sp>
      <p:pic>
        <p:nvPicPr>
          <p:cNvPr id="8" name="Imagen 1">
            <a:extLst>
              <a:ext uri="{FF2B5EF4-FFF2-40B4-BE49-F238E27FC236}">
                <a16:creationId xmlns:a16="http://schemas.microsoft.com/office/drawing/2014/main" id="{10B8AF6D-4947-41CA-8CFE-661FD8A96F5D}"/>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rot="16200000">
            <a:off x="3574853" y="4374693"/>
            <a:ext cx="1969791" cy="1220272"/>
          </a:xfrm>
          <a:prstGeom prst="rect">
            <a:avLst/>
          </a:prstGeom>
          <a:ln>
            <a:solidFill>
              <a:schemeClr val="accent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Forma libre 3">
            <a:extLst>
              <a:ext uri="{FF2B5EF4-FFF2-40B4-BE49-F238E27FC236}">
                <a16:creationId xmlns:a16="http://schemas.microsoft.com/office/drawing/2014/main" id="{AF621EA8-C41B-4A37-9FCD-42219F4B9582}"/>
              </a:ext>
            </a:extLst>
          </p:cNvPr>
          <p:cNvSpPr/>
          <p:nvPr/>
        </p:nvSpPr>
        <p:spPr>
          <a:xfrm rot="16482589">
            <a:off x="4106260" y="4631201"/>
            <a:ext cx="1063772" cy="685801"/>
          </a:xfrm>
          <a:custGeom>
            <a:avLst/>
            <a:gdLst>
              <a:gd name="connsiteX0" fmla="*/ 0 w 3257628"/>
              <a:gd name="connsiteY0" fmla="*/ 2212876 h 2219125"/>
              <a:gd name="connsiteX1" fmla="*/ 152400 w 3257628"/>
              <a:gd name="connsiteY1" fmla="*/ 2200176 h 2219125"/>
              <a:gd name="connsiteX2" fmla="*/ 444500 w 3257628"/>
              <a:gd name="connsiteY2" fmla="*/ 2054126 h 2219125"/>
              <a:gd name="connsiteX3" fmla="*/ 882650 w 3257628"/>
              <a:gd name="connsiteY3" fmla="*/ 1704876 h 2219125"/>
              <a:gd name="connsiteX4" fmla="*/ 1308100 w 3257628"/>
              <a:gd name="connsiteY4" fmla="*/ 1387376 h 2219125"/>
              <a:gd name="connsiteX5" fmla="*/ 1803400 w 3257628"/>
              <a:gd name="connsiteY5" fmla="*/ 993676 h 2219125"/>
              <a:gd name="connsiteX6" fmla="*/ 2355850 w 3257628"/>
              <a:gd name="connsiteY6" fmla="*/ 555526 h 2219125"/>
              <a:gd name="connsiteX7" fmla="*/ 2641600 w 3257628"/>
              <a:gd name="connsiteY7" fmla="*/ 390426 h 2219125"/>
              <a:gd name="connsiteX8" fmla="*/ 3003550 w 3257628"/>
              <a:gd name="connsiteY8" fmla="*/ 130076 h 2219125"/>
              <a:gd name="connsiteX9" fmla="*/ 3124200 w 3257628"/>
              <a:gd name="connsiteY9" fmla="*/ 9426 h 2219125"/>
              <a:gd name="connsiteX10" fmla="*/ 3257550 w 3257628"/>
              <a:gd name="connsiteY10" fmla="*/ 9426 h 2219125"/>
              <a:gd name="connsiteX11" fmla="*/ 3105150 w 3257628"/>
              <a:gd name="connsiteY11" fmla="*/ 22126 h 2219125"/>
              <a:gd name="connsiteX12" fmla="*/ 3028950 w 3257628"/>
              <a:gd name="connsiteY12" fmla="*/ 117376 h 2219125"/>
              <a:gd name="connsiteX13" fmla="*/ 2990850 w 3257628"/>
              <a:gd name="connsiteY13" fmla="*/ 231676 h 2219125"/>
              <a:gd name="connsiteX14" fmla="*/ 3067050 w 3257628"/>
              <a:gd name="connsiteY14" fmla="*/ 365026 h 2219125"/>
              <a:gd name="connsiteX15" fmla="*/ 3187700 w 3257628"/>
              <a:gd name="connsiteY15" fmla="*/ 422176 h 2219125"/>
              <a:gd name="connsiteX16" fmla="*/ 3060700 w 3257628"/>
              <a:gd name="connsiteY16" fmla="*/ 371376 h 2219125"/>
              <a:gd name="connsiteX17" fmla="*/ 2914650 w 3257628"/>
              <a:gd name="connsiteY17" fmla="*/ 333276 h 2219125"/>
              <a:gd name="connsiteX18" fmla="*/ 2679700 w 3257628"/>
              <a:gd name="connsiteY18" fmla="*/ 352326 h 2219125"/>
              <a:gd name="connsiteX19" fmla="*/ 2654300 w 3257628"/>
              <a:gd name="connsiteY19" fmla="*/ 358676 h 22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57628" h="2219125">
                <a:moveTo>
                  <a:pt x="0" y="2212876"/>
                </a:moveTo>
                <a:cubicBezTo>
                  <a:pt x="39158" y="2219755"/>
                  <a:pt x="78317" y="2226634"/>
                  <a:pt x="152400" y="2200176"/>
                </a:cubicBezTo>
                <a:cubicBezTo>
                  <a:pt x="226483" y="2173718"/>
                  <a:pt x="322792" y="2136676"/>
                  <a:pt x="444500" y="2054126"/>
                </a:cubicBezTo>
                <a:cubicBezTo>
                  <a:pt x="566208" y="1971576"/>
                  <a:pt x="738717" y="1816001"/>
                  <a:pt x="882650" y="1704876"/>
                </a:cubicBezTo>
                <a:cubicBezTo>
                  <a:pt x="1026583" y="1593751"/>
                  <a:pt x="1154642" y="1505909"/>
                  <a:pt x="1308100" y="1387376"/>
                </a:cubicBezTo>
                <a:cubicBezTo>
                  <a:pt x="1461558" y="1268843"/>
                  <a:pt x="1803400" y="993676"/>
                  <a:pt x="1803400" y="993676"/>
                </a:cubicBezTo>
                <a:cubicBezTo>
                  <a:pt x="1978025" y="855034"/>
                  <a:pt x="2216150" y="656068"/>
                  <a:pt x="2355850" y="555526"/>
                </a:cubicBezTo>
                <a:cubicBezTo>
                  <a:pt x="2495550" y="454984"/>
                  <a:pt x="2533650" y="461334"/>
                  <a:pt x="2641600" y="390426"/>
                </a:cubicBezTo>
                <a:cubicBezTo>
                  <a:pt x="2749550" y="319518"/>
                  <a:pt x="2923117" y="193576"/>
                  <a:pt x="3003550" y="130076"/>
                </a:cubicBezTo>
                <a:cubicBezTo>
                  <a:pt x="3083983" y="66576"/>
                  <a:pt x="3081867" y="29534"/>
                  <a:pt x="3124200" y="9426"/>
                </a:cubicBezTo>
                <a:cubicBezTo>
                  <a:pt x="3166533" y="-10682"/>
                  <a:pt x="3260725" y="7309"/>
                  <a:pt x="3257550" y="9426"/>
                </a:cubicBezTo>
                <a:cubicBezTo>
                  <a:pt x="3254375" y="11543"/>
                  <a:pt x="3143250" y="4134"/>
                  <a:pt x="3105150" y="22126"/>
                </a:cubicBezTo>
                <a:cubicBezTo>
                  <a:pt x="3067050" y="40118"/>
                  <a:pt x="3048000" y="82451"/>
                  <a:pt x="3028950" y="117376"/>
                </a:cubicBezTo>
                <a:cubicBezTo>
                  <a:pt x="3009900" y="152301"/>
                  <a:pt x="2984500" y="190401"/>
                  <a:pt x="2990850" y="231676"/>
                </a:cubicBezTo>
                <a:cubicBezTo>
                  <a:pt x="2997200" y="272951"/>
                  <a:pt x="3034242" y="333276"/>
                  <a:pt x="3067050" y="365026"/>
                </a:cubicBezTo>
                <a:cubicBezTo>
                  <a:pt x="3099858" y="396776"/>
                  <a:pt x="3188758" y="421118"/>
                  <a:pt x="3187700" y="422176"/>
                </a:cubicBezTo>
                <a:cubicBezTo>
                  <a:pt x="3186642" y="423234"/>
                  <a:pt x="3106208" y="386193"/>
                  <a:pt x="3060700" y="371376"/>
                </a:cubicBezTo>
                <a:cubicBezTo>
                  <a:pt x="3015192" y="356559"/>
                  <a:pt x="2978150" y="336451"/>
                  <a:pt x="2914650" y="333276"/>
                </a:cubicBezTo>
                <a:cubicBezTo>
                  <a:pt x="2851150" y="330101"/>
                  <a:pt x="2723092" y="348093"/>
                  <a:pt x="2679700" y="352326"/>
                </a:cubicBezTo>
                <a:cubicBezTo>
                  <a:pt x="2636308" y="356559"/>
                  <a:pt x="2679700" y="336451"/>
                  <a:pt x="2654300" y="358676"/>
                </a:cubicBezTo>
              </a:path>
            </a:pathLst>
          </a:custGeom>
          <a:ln w="38100"/>
        </p:spPr>
        <p:style>
          <a:lnRef idx="3">
            <a:schemeClr val="accent5"/>
          </a:lnRef>
          <a:fillRef idx="0">
            <a:schemeClr val="accent5"/>
          </a:fillRef>
          <a:effectRef idx="2">
            <a:schemeClr val="accent5"/>
          </a:effectRef>
          <a:fontRef idx="minor">
            <a:schemeClr val="tx1"/>
          </a:fontRef>
        </p:style>
        <p:txBody>
          <a:bodyPr anchor="ctr"/>
          <a:lstStyle/>
          <a:p>
            <a:pPr algn="ctr">
              <a:defRPr/>
            </a:pPr>
            <a:endParaRPr lang="es-CL"/>
          </a:p>
        </p:txBody>
      </p:sp>
      <p:pic>
        <p:nvPicPr>
          <p:cNvPr id="10" name="Imagen 1">
            <a:extLst>
              <a:ext uri="{FF2B5EF4-FFF2-40B4-BE49-F238E27FC236}">
                <a16:creationId xmlns:a16="http://schemas.microsoft.com/office/drawing/2014/main" id="{1A9E6A9D-AFC0-4D09-8DC9-73A6A11F74D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473003" y="3969961"/>
            <a:ext cx="4615454" cy="1999764"/>
          </a:xfrm>
          <a:prstGeom prst="rect">
            <a:avLst/>
          </a:prstGeom>
          <a:ln>
            <a:solidFill>
              <a:schemeClr val="accent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12 Rectángulo redondeado">
            <a:extLst>
              <a:ext uri="{FF2B5EF4-FFF2-40B4-BE49-F238E27FC236}">
                <a16:creationId xmlns:a16="http://schemas.microsoft.com/office/drawing/2014/main" id="{43D84DB1-D8CA-46C8-B38B-8CF9D6CF728D}"/>
              </a:ext>
            </a:extLst>
          </p:cNvPr>
          <p:cNvSpPr/>
          <p:nvPr/>
        </p:nvSpPr>
        <p:spPr>
          <a:xfrm>
            <a:off x="3526970" y="115908"/>
            <a:ext cx="2729665" cy="721227"/>
          </a:xfrm>
          <a:prstGeom prst="roundRect">
            <a:avLst/>
          </a:prstGeom>
          <a:solidFill>
            <a:schemeClr val="accent3"/>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VIALIDAD</a:t>
            </a:r>
          </a:p>
        </p:txBody>
      </p:sp>
    </p:spTree>
    <p:extLst>
      <p:ext uri="{BB962C8B-B14F-4D97-AF65-F5344CB8AC3E}">
        <p14:creationId xmlns:p14="http://schemas.microsoft.com/office/powerpoint/2010/main" val="15124122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n 12">
            <a:extLst>
              <a:ext uri="{FF2B5EF4-FFF2-40B4-BE49-F238E27FC236}">
                <a16:creationId xmlns:a16="http://schemas.microsoft.com/office/drawing/2014/main" id="{29EFABE7-05E1-4C84-BB1B-7EE6D2C7C508}"/>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119867" y="115908"/>
            <a:ext cx="2247954" cy="5893593"/>
          </a:xfrm>
          <a:prstGeom prst="rect">
            <a:avLst/>
          </a:prstGeom>
          <a:ln>
            <a:solidFill>
              <a:schemeClr val="accent1"/>
            </a:solid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9E53EF92-4873-4184-8DAE-EE7CF797E62A}"/>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16" name="12 Rectángulo redondeado">
            <a:extLst>
              <a:ext uri="{FF2B5EF4-FFF2-40B4-BE49-F238E27FC236}">
                <a16:creationId xmlns:a16="http://schemas.microsoft.com/office/drawing/2014/main" id="{FE9C1117-2274-4CC5-BB3A-1C2322149593}"/>
              </a:ext>
            </a:extLst>
          </p:cNvPr>
          <p:cNvSpPr/>
          <p:nvPr/>
        </p:nvSpPr>
        <p:spPr>
          <a:xfrm>
            <a:off x="2842630" y="115908"/>
            <a:ext cx="3414006" cy="946651"/>
          </a:xfrm>
          <a:prstGeom prst="roundRect">
            <a:avLst/>
          </a:prstGeom>
          <a:solidFill>
            <a:schemeClr val="accent3"/>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VIALIDAD</a:t>
            </a:r>
          </a:p>
        </p:txBody>
      </p:sp>
      <p:sp>
        <p:nvSpPr>
          <p:cNvPr id="2" name="Rectángulo 1">
            <a:extLst>
              <a:ext uri="{FF2B5EF4-FFF2-40B4-BE49-F238E27FC236}">
                <a16:creationId xmlns:a16="http://schemas.microsoft.com/office/drawing/2014/main" id="{AE3492FD-BBD7-4053-9703-A13AA1B531D2}"/>
              </a:ext>
            </a:extLst>
          </p:cNvPr>
          <p:cNvSpPr/>
          <p:nvPr/>
        </p:nvSpPr>
        <p:spPr>
          <a:xfrm>
            <a:off x="2842630" y="1214959"/>
            <a:ext cx="9006470" cy="2616101"/>
          </a:xfrm>
          <a:prstGeom prst="rect">
            <a:avLst/>
          </a:prstGeom>
        </p:spPr>
        <p:txBody>
          <a:bodyPr wrap="square">
            <a:spAutoFit/>
          </a:bodyPr>
          <a:lstStyle/>
          <a:p>
            <a:pPr algn="just">
              <a:spcAft>
                <a:spcPts val="600"/>
              </a:spcAft>
            </a:pPr>
            <a:r>
              <a:rPr lang="es-CL" b="1" dirty="0">
                <a:latin typeface="Calibri" panose="020F0502020204030204" pitchFamily="34" charset="0"/>
                <a:ea typeface="Times New Roman" panose="02020603050405020304" pitchFamily="18" charset="0"/>
                <a:cs typeface="Times New Roman" panose="02020603050405020304" pitchFamily="18" charset="0"/>
              </a:rPr>
              <a:t>Actualmente en ejecución se encuentran 4 proyectos, correspondientes a los diseños:</a:t>
            </a:r>
          </a:p>
          <a:p>
            <a:pPr marL="285750" indent="-285750" algn="just">
              <a:spcAft>
                <a:spcPts val="600"/>
              </a:spcAft>
              <a:buFont typeface="Arial" panose="020B0604020202020204" pitchFamily="34" charset="0"/>
              <a:buChar char="•"/>
            </a:pPr>
            <a:r>
              <a:rPr 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“Mejoramiento Avda. Linderos (Antártica – Capitán Avalos), Arica” (Inversión FNDR 140 millones)</a:t>
            </a:r>
          </a:p>
          <a:p>
            <a:pPr marL="285750" indent="-285750" algn="just">
              <a:spcAft>
                <a:spcPts val="600"/>
              </a:spcAft>
              <a:buFont typeface="Arial" panose="020B0604020202020204" pitchFamily="34" charset="0"/>
              <a:buChar char="•"/>
            </a:pPr>
            <a:r>
              <a:rPr 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”Mejoramiento Avda. Tucapel (Diego Portales – 18 de septiembre), Arica” (Inversión FNDR 153 millones)</a:t>
            </a:r>
          </a:p>
          <a:p>
            <a:pPr marL="285750" indent="-285750" algn="just">
              <a:spcAft>
                <a:spcPts val="600"/>
              </a:spcAft>
              <a:buFont typeface="Arial" panose="020B0604020202020204" pitchFamily="34" charset="0"/>
              <a:buChar char="•"/>
            </a:pPr>
            <a:r>
              <a:rPr lang="es-CL" b="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“Mejoramiento Par Vial Juan Noé – Chacabuco, Arica (Inversión Sectorial 175 millones)</a:t>
            </a:r>
          </a:p>
          <a:p>
            <a:pPr marL="285750" indent="-285750" algn="just">
              <a:spcAft>
                <a:spcPts val="600"/>
              </a:spcAft>
              <a:buFont typeface="Arial" panose="020B0604020202020204" pitchFamily="34" charset="0"/>
              <a:buChar char="•"/>
            </a:pPr>
            <a:r>
              <a:rPr 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“Mejoramiento y Ampliación Juan Antonio Ríos, I Etapa, Arica (Inversión FNDR 67 millones)</a:t>
            </a:r>
          </a:p>
        </p:txBody>
      </p:sp>
      <p:pic>
        <p:nvPicPr>
          <p:cNvPr id="3" name="Imagen 2">
            <a:extLst>
              <a:ext uri="{FF2B5EF4-FFF2-40B4-BE49-F238E27FC236}">
                <a16:creationId xmlns:a16="http://schemas.microsoft.com/office/drawing/2014/main" id="{76C4098E-C356-46F2-A702-2F21D11532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69700" y="3675882"/>
            <a:ext cx="3645486" cy="2600650"/>
          </a:xfrm>
          <a:prstGeom prst="rect">
            <a:avLst/>
          </a:prstGeom>
        </p:spPr>
      </p:pic>
      <p:pic>
        <p:nvPicPr>
          <p:cNvPr id="8" name="Imagen 2">
            <a:extLst>
              <a:ext uri="{FF2B5EF4-FFF2-40B4-BE49-F238E27FC236}">
                <a16:creationId xmlns:a16="http://schemas.microsoft.com/office/drawing/2014/main" id="{F23F314D-6479-43D3-BA90-90646F2ECFF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197109" y="5028361"/>
            <a:ext cx="1522111" cy="1178359"/>
          </a:xfrm>
          <a:prstGeom prst="rect">
            <a:avLst/>
          </a:prstGeom>
          <a:ln w="3175">
            <a:solidFill>
              <a:schemeClr val="tx1"/>
            </a:solidFill>
          </a:ln>
          <a:effectLst>
            <a:outerShdw blurRad="292100" dist="139700" dir="2700000" algn="tl" rotWithShape="0">
              <a:srgbClr val="333333">
                <a:alpha val="65000"/>
              </a:srgbClr>
            </a:outerShdw>
          </a:effectLst>
        </p:spPr>
      </p:pic>
      <p:pic>
        <p:nvPicPr>
          <p:cNvPr id="9" name="Imagen 1">
            <a:extLst>
              <a:ext uri="{FF2B5EF4-FFF2-40B4-BE49-F238E27FC236}">
                <a16:creationId xmlns:a16="http://schemas.microsoft.com/office/drawing/2014/main" id="{FD2D14B9-F92F-4C1F-980D-84B891B99DB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95230" y="3748635"/>
            <a:ext cx="1532418" cy="1059645"/>
          </a:xfrm>
          <a:prstGeom prst="rect">
            <a:avLst/>
          </a:prstGeom>
          <a:ln w="3175">
            <a:solidFill>
              <a:schemeClr val="tx1"/>
            </a:solidFill>
          </a:ln>
          <a:effectLst>
            <a:outerShdw blurRad="292100" dist="139700" dir="2700000" algn="tl" rotWithShape="0">
              <a:srgbClr val="333333">
                <a:alpha val="65000"/>
              </a:srgbClr>
            </a:outerShdw>
          </a:effectLst>
        </p:spPr>
      </p:pic>
      <p:pic>
        <p:nvPicPr>
          <p:cNvPr id="10" name="Imagen 1">
            <a:extLst>
              <a:ext uri="{FF2B5EF4-FFF2-40B4-BE49-F238E27FC236}">
                <a16:creationId xmlns:a16="http://schemas.microsoft.com/office/drawing/2014/main" id="{2B5994A7-3E1F-4B25-B6BE-8BDD57CC482F}"/>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5953390" y="3831060"/>
            <a:ext cx="3768910" cy="2178441"/>
          </a:xfrm>
          <a:prstGeom prst="rect">
            <a:avLst/>
          </a:prstGeom>
          <a:ln>
            <a:solidFill>
              <a:schemeClr val="accent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4409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n 12">
            <a:extLst>
              <a:ext uri="{FF2B5EF4-FFF2-40B4-BE49-F238E27FC236}">
                <a16:creationId xmlns:a16="http://schemas.microsoft.com/office/drawing/2014/main" id="{29EFABE7-05E1-4C84-BB1B-7EE6D2C7C508}"/>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93799" y="208800"/>
            <a:ext cx="2205264" cy="5943806"/>
          </a:xfrm>
          <a:prstGeom prst="rect">
            <a:avLst/>
          </a:prstGeom>
          <a:ln>
            <a:solidFill>
              <a:schemeClr val="accent1"/>
            </a:solid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9E53EF92-4873-4184-8DAE-EE7CF797E62A}"/>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16" name="12 Rectángulo redondeado">
            <a:extLst>
              <a:ext uri="{FF2B5EF4-FFF2-40B4-BE49-F238E27FC236}">
                <a16:creationId xmlns:a16="http://schemas.microsoft.com/office/drawing/2014/main" id="{FE9C1117-2274-4CC5-BB3A-1C2322149593}"/>
              </a:ext>
            </a:extLst>
          </p:cNvPr>
          <p:cNvSpPr/>
          <p:nvPr/>
        </p:nvSpPr>
        <p:spPr>
          <a:xfrm>
            <a:off x="2842630" y="115908"/>
            <a:ext cx="3414006" cy="946651"/>
          </a:xfrm>
          <a:prstGeom prst="roundRect">
            <a:avLst/>
          </a:prstGeom>
          <a:solidFill>
            <a:schemeClr val="accent3"/>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VIALIDAD</a:t>
            </a:r>
          </a:p>
        </p:txBody>
      </p:sp>
      <p:sp>
        <p:nvSpPr>
          <p:cNvPr id="2" name="Rectángulo 1">
            <a:extLst>
              <a:ext uri="{FF2B5EF4-FFF2-40B4-BE49-F238E27FC236}">
                <a16:creationId xmlns:a16="http://schemas.microsoft.com/office/drawing/2014/main" id="{AE3492FD-BBD7-4053-9703-A13AA1B531D2}"/>
              </a:ext>
            </a:extLst>
          </p:cNvPr>
          <p:cNvSpPr/>
          <p:nvPr/>
        </p:nvSpPr>
        <p:spPr>
          <a:xfrm>
            <a:off x="2842630" y="1214959"/>
            <a:ext cx="9006470" cy="2616101"/>
          </a:xfrm>
          <a:prstGeom prst="rect">
            <a:avLst/>
          </a:prstGeom>
        </p:spPr>
        <p:txBody>
          <a:bodyPr wrap="square">
            <a:spAutoFit/>
          </a:bodyPr>
          <a:lstStyle/>
          <a:p>
            <a:pPr algn="just">
              <a:spcAft>
                <a:spcPts val="600"/>
              </a:spcAft>
            </a:pPr>
            <a:r>
              <a:rPr lang="es-CL" b="1" dirty="0">
                <a:latin typeface="Calibri" panose="020F0502020204030204" pitchFamily="34" charset="0"/>
                <a:ea typeface="Times New Roman" panose="02020603050405020304" pitchFamily="18" charset="0"/>
                <a:cs typeface="Times New Roman" panose="02020603050405020304" pitchFamily="18" charset="0"/>
              </a:rPr>
              <a:t>Actualmente en ejecución se encuentran 4 proyectos, correspondientes a los diseños:</a:t>
            </a:r>
          </a:p>
          <a:p>
            <a:pPr marL="285750" indent="-285750" algn="just">
              <a:spcAft>
                <a:spcPts val="600"/>
              </a:spcAft>
              <a:buFont typeface="Arial" panose="020B0604020202020204" pitchFamily="34" charset="0"/>
              <a:buChar char="•"/>
            </a:pPr>
            <a:r>
              <a:rPr 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“Mejoramiento Avda. Linderos (Antártica – Capitán Avalos), Arica” (Inversión FNDR 140 millones)</a:t>
            </a:r>
          </a:p>
          <a:p>
            <a:pPr marL="285750" indent="-285750" algn="just">
              <a:spcAft>
                <a:spcPts val="600"/>
              </a:spcAft>
              <a:buFont typeface="Arial" panose="020B0604020202020204" pitchFamily="34" charset="0"/>
              <a:buChar char="•"/>
            </a:pPr>
            <a:r>
              <a:rPr 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”Mejoramiento Avda. Tucapel (Diego Portales – 18 de septiembre), Arica” (Inversión FNDR 153 millones)</a:t>
            </a:r>
          </a:p>
          <a:p>
            <a:pPr marL="285750" indent="-285750" algn="just">
              <a:spcAft>
                <a:spcPts val="600"/>
              </a:spcAft>
              <a:buFont typeface="Arial" panose="020B0604020202020204" pitchFamily="34" charset="0"/>
              <a:buChar char="•"/>
            </a:pPr>
            <a:r>
              <a:rPr 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“Mejoramiento Par Vial Juan Noé – Chacabuco, Arica (Inversión Sectorial 175 millones)</a:t>
            </a:r>
          </a:p>
          <a:p>
            <a:pPr marL="285750" indent="-285750" algn="just">
              <a:spcAft>
                <a:spcPts val="600"/>
              </a:spcAft>
              <a:buFont typeface="Arial" panose="020B0604020202020204" pitchFamily="34" charset="0"/>
              <a:buChar char="•"/>
            </a:pPr>
            <a:r>
              <a:rPr lang="es-CL" b="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“Mejoramiento y Ampliación Juan Antonio Ríos, I Etapa, Arica (Inversión FNDR 67 millones)</a:t>
            </a:r>
          </a:p>
        </p:txBody>
      </p:sp>
      <p:pic>
        <p:nvPicPr>
          <p:cNvPr id="10" name="Picture 3">
            <a:extLst>
              <a:ext uri="{FF2B5EF4-FFF2-40B4-BE49-F238E27FC236}">
                <a16:creationId xmlns:a16="http://schemas.microsoft.com/office/drawing/2014/main" id="{726166F5-394A-48B1-B309-6B5E35B6106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0800000">
            <a:off x="4921565" y="3983460"/>
            <a:ext cx="3290601" cy="1867443"/>
          </a:xfrm>
          <a:prstGeom prst="rect">
            <a:avLst/>
          </a:prstGeom>
          <a:ln>
            <a:solidFill>
              <a:schemeClr val="accent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973283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n 12">
            <a:extLst>
              <a:ext uri="{FF2B5EF4-FFF2-40B4-BE49-F238E27FC236}">
                <a16:creationId xmlns:a16="http://schemas.microsoft.com/office/drawing/2014/main" id="{29EFABE7-05E1-4C84-BB1B-7EE6D2C7C508}"/>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0" y="115909"/>
            <a:ext cx="2469700" cy="5893005"/>
          </a:xfrm>
          <a:prstGeom prst="rect">
            <a:avLst/>
          </a:prstGeom>
          <a:ln>
            <a:solidFill>
              <a:schemeClr val="accent1"/>
            </a:solid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9E53EF92-4873-4184-8DAE-EE7CF797E62A}"/>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16" name="12 Rectángulo redondeado">
            <a:extLst>
              <a:ext uri="{FF2B5EF4-FFF2-40B4-BE49-F238E27FC236}">
                <a16:creationId xmlns:a16="http://schemas.microsoft.com/office/drawing/2014/main" id="{FE9C1117-2274-4CC5-BB3A-1C2322149593}"/>
              </a:ext>
            </a:extLst>
          </p:cNvPr>
          <p:cNvSpPr/>
          <p:nvPr/>
        </p:nvSpPr>
        <p:spPr>
          <a:xfrm>
            <a:off x="2842630" y="115908"/>
            <a:ext cx="3414006" cy="946651"/>
          </a:xfrm>
          <a:prstGeom prst="roundRect">
            <a:avLst/>
          </a:prstGeom>
          <a:solidFill>
            <a:schemeClr val="accent3"/>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VIALIDAD</a:t>
            </a:r>
          </a:p>
        </p:txBody>
      </p:sp>
      <p:sp>
        <p:nvSpPr>
          <p:cNvPr id="2" name="Rectángulo 1">
            <a:extLst>
              <a:ext uri="{FF2B5EF4-FFF2-40B4-BE49-F238E27FC236}">
                <a16:creationId xmlns:a16="http://schemas.microsoft.com/office/drawing/2014/main" id="{AE3492FD-BBD7-4053-9703-A13AA1B531D2}"/>
              </a:ext>
            </a:extLst>
          </p:cNvPr>
          <p:cNvSpPr/>
          <p:nvPr/>
        </p:nvSpPr>
        <p:spPr>
          <a:xfrm>
            <a:off x="2842630" y="1214959"/>
            <a:ext cx="9006470" cy="1554272"/>
          </a:xfrm>
          <a:prstGeom prst="rect">
            <a:avLst/>
          </a:prstGeom>
        </p:spPr>
        <p:txBody>
          <a:bodyPr wrap="square">
            <a:spAutoFit/>
          </a:bodyPr>
          <a:lstStyle/>
          <a:p>
            <a:pPr algn="just">
              <a:spcAft>
                <a:spcPts val="600"/>
              </a:spcAft>
            </a:pPr>
            <a:r>
              <a:rPr lang="es-CL" b="1" dirty="0">
                <a:latin typeface="Calibri" panose="020F0502020204030204" pitchFamily="34" charset="0"/>
                <a:ea typeface="Times New Roman" panose="02020603050405020304" pitchFamily="18" charset="0"/>
                <a:cs typeface="Times New Roman" panose="02020603050405020304" pitchFamily="18" charset="0"/>
              </a:rPr>
              <a:t>Más la ejecución de las obras del proyecto</a:t>
            </a:r>
            <a:r>
              <a:rPr 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 </a:t>
            </a:r>
            <a:r>
              <a:rPr lang="es-CL" b="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a:t>
            </a:r>
            <a:r>
              <a:rPr lang="es-CL" b="1" dirty="0">
                <a:solidFill>
                  <a:srgbClr val="0070C0"/>
                </a:solidFill>
                <a:latin typeface="Calibri" panose="020F0502020204030204" pitchFamily="34" charset="0"/>
                <a:ea typeface="Cambria" panose="02040503050406030204" pitchFamily="18" charset="0"/>
                <a:cs typeface="Times New Roman" panose="02020603050405020304" pitchFamily="18" charset="0"/>
              </a:rPr>
              <a:t>Normalización y Mejoramiento Perfil Maipú – 18 de Septiembre y conexiones Arica" (Inversión Sectorial 2.570 millones). </a:t>
            </a:r>
          </a:p>
          <a:p>
            <a:pPr algn="just">
              <a:spcAft>
                <a:spcPts val="600"/>
              </a:spcAft>
            </a:pPr>
            <a:r>
              <a:rPr lang="es-CL" b="1" dirty="0">
                <a:latin typeface="Calibri" panose="020F0502020204030204" pitchFamily="34" charset="0"/>
                <a:ea typeface="Cambria" panose="02040503050406030204" pitchFamily="18" charset="0"/>
                <a:cs typeface="Times New Roman" panose="02020603050405020304" pitchFamily="18" charset="0"/>
              </a:rPr>
              <a:t>Además, se actualiza la aprobación del MOP para licitar las obras del proyecto </a:t>
            </a:r>
            <a:r>
              <a:rPr lang="es-CL"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“Construcción Puente Las Acacias y vías de empalme, Arica” </a:t>
            </a:r>
            <a:r>
              <a:rPr lang="es-CL" b="1" dirty="0">
                <a:latin typeface="Calibri" panose="020F0502020204030204" pitchFamily="34" charset="0"/>
                <a:ea typeface="Cambria" panose="02040503050406030204" pitchFamily="18" charset="0"/>
                <a:cs typeface="Times New Roman" panose="02020603050405020304" pitchFamily="18" charset="0"/>
              </a:rPr>
              <a:t>y se gestiona la aprobación final del proyecto </a:t>
            </a:r>
            <a:r>
              <a:rPr lang="es-CL"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“Mejoramiento Ensanche Gonzalo Cerda, entre A. Azolas y L. Beretta, Arica”.</a:t>
            </a:r>
          </a:p>
        </p:txBody>
      </p:sp>
      <p:pic>
        <p:nvPicPr>
          <p:cNvPr id="5" name="Imagen 4">
            <a:extLst>
              <a:ext uri="{FF2B5EF4-FFF2-40B4-BE49-F238E27FC236}">
                <a16:creationId xmlns:a16="http://schemas.microsoft.com/office/drawing/2014/main" id="{57E2BFB0-E2C1-447B-95C6-51137ACD454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640581" y="2843141"/>
            <a:ext cx="3208519" cy="2286992"/>
          </a:xfrm>
          <a:prstGeom prst="rect">
            <a:avLst/>
          </a:prstGeom>
          <a:ln>
            <a:solidFill>
              <a:schemeClr val="accent1"/>
            </a:solidFill>
          </a:ln>
          <a:effectLst>
            <a:outerShdw blurRad="292100" dist="139700" dir="2700000" algn="tl" rotWithShape="0">
              <a:srgbClr val="333333">
                <a:alpha val="65000"/>
              </a:srgbClr>
            </a:outerShdw>
          </a:effectLst>
        </p:spPr>
      </p:pic>
      <p:pic>
        <p:nvPicPr>
          <p:cNvPr id="4" name="Imagen 3">
            <a:extLst>
              <a:ext uri="{FF2B5EF4-FFF2-40B4-BE49-F238E27FC236}">
                <a16:creationId xmlns:a16="http://schemas.microsoft.com/office/drawing/2014/main" id="{80A98602-A40F-42EE-B207-00D1628CEA6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372035" y="3835401"/>
            <a:ext cx="3006376" cy="2173513"/>
          </a:xfrm>
          <a:prstGeom prst="rect">
            <a:avLst/>
          </a:prstGeom>
          <a:ln>
            <a:solidFill>
              <a:schemeClr val="accent1"/>
            </a:solidFill>
          </a:ln>
          <a:effectLst>
            <a:outerShdw blurRad="292100" dist="139700" dir="2700000" algn="tl" rotWithShape="0">
              <a:srgbClr val="333333">
                <a:alpha val="65000"/>
              </a:srgbClr>
            </a:outerShdw>
          </a:effectLst>
        </p:spPr>
      </p:pic>
      <p:pic>
        <p:nvPicPr>
          <p:cNvPr id="3" name="Imagen 2">
            <a:extLst>
              <a:ext uri="{FF2B5EF4-FFF2-40B4-BE49-F238E27FC236}">
                <a16:creationId xmlns:a16="http://schemas.microsoft.com/office/drawing/2014/main" id="{82DBAB0F-D540-4FAA-9118-35E211638EC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704187" y="2921631"/>
            <a:ext cx="3667848" cy="2660897"/>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50519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n 12">
            <a:extLst>
              <a:ext uri="{FF2B5EF4-FFF2-40B4-BE49-F238E27FC236}">
                <a16:creationId xmlns:a16="http://schemas.microsoft.com/office/drawing/2014/main" id="{29EFABE7-05E1-4C84-BB1B-7EE6D2C7C508}"/>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79300" y="115909"/>
            <a:ext cx="2390400" cy="6440400"/>
          </a:xfrm>
          <a:prstGeom prst="rect">
            <a:avLst/>
          </a:prstGeom>
          <a:ln>
            <a:solidFill>
              <a:schemeClr val="accent1"/>
            </a:solid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9E53EF92-4873-4184-8DAE-EE7CF797E62A}"/>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16" name="12 Rectángulo redondeado">
            <a:extLst>
              <a:ext uri="{FF2B5EF4-FFF2-40B4-BE49-F238E27FC236}">
                <a16:creationId xmlns:a16="http://schemas.microsoft.com/office/drawing/2014/main" id="{FE9C1117-2274-4CC5-BB3A-1C2322149593}"/>
              </a:ext>
            </a:extLst>
          </p:cNvPr>
          <p:cNvSpPr/>
          <p:nvPr/>
        </p:nvSpPr>
        <p:spPr>
          <a:xfrm>
            <a:off x="2842630" y="115908"/>
            <a:ext cx="3414006" cy="946651"/>
          </a:xfrm>
          <a:prstGeom prst="roundRect">
            <a:avLst/>
          </a:prstGeom>
          <a:solidFill>
            <a:schemeClr val="accent3"/>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VIALIDAD</a:t>
            </a:r>
          </a:p>
        </p:txBody>
      </p:sp>
      <p:sp>
        <p:nvSpPr>
          <p:cNvPr id="2" name="Rectángulo 1">
            <a:extLst>
              <a:ext uri="{FF2B5EF4-FFF2-40B4-BE49-F238E27FC236}">
                <a16:creationId xmlns:a16="http://schemas.microsoft.com/office/drawing/2014/main" id="{AE3492FD-BBD7-4053-9703-A13AA1B531D2}"/>
              </a:ext>
            </a:extLst>
          </p:cNvPr>
          <p:cNvSpPr/>
          <p:nvPr/>
        </p:nvSpPr>
        <p:spPr>
          <a:xfrm>
            <a:off x="2842630" y="1214959"/>
            <a:ext cx="9006470" cy="1554272"/>
          </a:xfrm>
          <a:prstGeom prst="rect">
            <a:avLst/>
          </a:prstGeom>
        </p:spPr>
        <p:txBody>
          <a:bodyPr wrap="square">
            <a:spAutoFit/>
          </a:bodyPr>
          <a:lstStyle/>
          <a:p>
            <a:pPr algn="just">
              <a:spcAft>
                <a:spcPts val="600"/>
              </a:spcAft>
            </a:pPr>
            <a:r>
              <a:rPr lang="es-CL" b="1" dirty="0">
                <a:latin typeface="Calibri" panose="020F0502020204030204" pitchFamily="34" charset="0"/>
                <a:ea typeface="Times New Roman" panose="02020603050405020304" pitchFamily="18" charset="0"/>
                <a:cs typeface="Times New Roman" panose="02020603050405020304" pitchFamily="18" charset="0"/>
              </a:rPr>
              <a:t>Más la ejecución de las obras del proyecto</a:t>
            </a:r>
            <a:r>
              <a:rPr 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 “</a:t>
            </a:r>
            <a:r>
              <a:rPr lang="es-CL"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Normalización y Mejoramiento Perfil Maipú – 18 de Septiembre y conexiones Arica" (Inversión Sectorial 2.570 millones). </a:t>
            </a:r>
          </a:p>
          <a:p>
            <a:pPr algn="just">
              <a:spcAft>
                <a:spcPts val="600"/>
              </a:spcAft>
            </a:pPr>
            <a:r>
              <a:rPr lang="es-CL" b="1" dirty="0">
                <a:latin typeface="Calibri" panose="020F0502020204030204" pitchFamily="34" charset="0"/>
                <a:ea typeface="Cambria" panose="02040503050406030204" pitchFamily="18" charset="0"/>
                <a:cs typeface="Times New Roman" panose="02020603050405020304" pitchFamily="18" charset="0"/>
              </a:rPr>
              <a:t>Además, se actualiza la aprobación del MOP para licitar las obras del proyecto </a:t>
            </a:r>
            <a:r>
              <a:rPr lang="es-CL" b="1" dirty="0">
                <a:solidFill>
                  <a:srgbClr val="0070C0"/>
                </a:solidFill>
                <a:latin typeface="Calibri" panose="020F0502020204030204" pitchFamily="34" charset="0"/>
                <a:ea typeface="Cambria" panose="02040503050406030204" pitchFamily="18" charset="0"/>
                <a:cs typeface="Times New Roman" panose="02020603050405020304" pitchFamily="18" charset="0"/>
              </a:rPr>
              <a:t>“Construcción Puente Las Acacias y vías de empalme, Arica” </a:t>
            </a:r>
            <a:r>
              <a:rPr lang="es-CL" b="1" dirty="0">
                <a:latin typeface="Calibri" panose="020F0502020204030204" pitchFamily="34" charset="0"/>
                <a:ea typeface="Cambria" panose="02040503050406030204" pitchFamily="18" charset="0"/>
                <a:cs typeface="Times New Roman" panose="02020603050405020304" pitchFamily="18" charset="0"/>
              </a:rPr>
              <a:t>y se gestiona la aprobación final del proyecto </a:t>
            </a:r>
            <a:r>
              <a:rPr lang="es-CL"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“Mejoramiento Ensanche Gonzalo Cerda, entre A. Azolas y L. Beretta, Arica”.</a:t>
            </a:r>
          </a:p>
        </p:txBody>
      </p:sp>
      <p:pic>
        <p:nvPicPr>
          <p:cNvPr id="3" name="Imagen 2">
            <a:extLst>
              <a:ext uri="{FF2B5EF4-FFF2-40B4-BE49-F238E27FC236}">
                <a16:creationId xmlns:a16="http://schemas.microsoft.com/office/drawing/2014/main" id="{C4736E8D-3EE4-409F-B1AB-C618985A839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959947" y="2921631"/>
            <a:ext cx="3179372" cy="2160000"/>
          </a:xfrm>
          <a:prstGeom prst="rect">
            <a:avLst/>
          </a:prstGeom>
          <a:ln>
            <a:noFill/>
          </a:ln>
          <a:effectLst>
            <a:outerShdw blurRad="292100" dist="139700" dir="2700000" algn="tl" rotWithShape="0">
              <a:srgbClr val="333333">
                <a:alpha val="65000"/>
              </a:srgbClr>
            </a:outerShdw>
          </a:effectLst>
        </p:spPr>
      </p:pic>
      <p:pic>
        <p:nvPicPr>
          <p:cNvPr id="4" name="Imagen 3">
            <a:extLst>
              <a:ext uri="{FF2B5EF4-FFF2-40B4-BE49-F238E27FC236}">
                <a16:creationId xmlns:a16="http://schemas.microsoft.com/office/drawing/2014/main" id="{9E92A31E-7C9E-472D-BDAC-052F8AF1DA5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943922" y="3492000"/>
            <a:ext cx="3155049" cy="2160000"/>
          </a:xfrm>
          <a:prstGeom prst="rect">
            <a:avLst/>
          </a:prstGeom>
          <a:ln>
            <a:noFill/>
          </a:ln>
          <a:effectLst>
            <a:outerShdw blurRad="292100" dist="139700" dir="2700000" algn="tl" rotWithShape="0">
              <a:srgbClr val="333333">
                <a:alpha val="65000"/>
              </a:srgbClr>
            </a:outerShdw>
          </a:effectLst>
        </p:spPr>
      </p:pic>
      <p:pic>
        <p:nvPicPr>
          <p:cNvPr id="5" name="Imagen 4">
            <a:extLst>
              <a:ext uri="{FF2B5EF4-FFF2-40B4-BE49-F238E27FC236}">
                <a16:creationId xmlns:a16="http://schemas.microsoft.com/office/drawing/2014/main" id="{D771C6A1-4635-497C-BCB5-A627FC29A0F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668190" y="4127845"/>
            <a:ext cx="3180910" cy="216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66274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n 12">
            <a:extLst>
              <a:ext uri="{FF2B5EF4-FFF2-40B4-BE49-F238E27FC236}">
                <a16:creationId xmlns:a16="http://schemas.microsoft.com/office/drawing/2014/main" id="{29EFABE7-05E1-4C84-BB1B-7EE6D2C7C508}"/>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79300" y="115909"/>
            <a:ext cx="2390400" cy="6440400"/>
          </a:xfrm>
          <a:prstGeom prst="rect">
            <a:avLst/>
          </a:prstGeom>
          <a:ln>
            <a:solidFill>
              <a:schemeClr val="accent1"/>
            </a:solid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9E53EF92-4873-4184-8DAE-EE7CF797E62A}"/>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16" name="12 Rectángulo redondeado">
            <a:extLst>
              <a:ext uri="{FF2B5EF4-FFF2-40B4-BE49-F238E27FC236}">
                <a16:creationId xmlns:a16="http://schemas.microsoft.com/office/drawing/2014/main" id="{FE9C1117-2274-4CC5-BB3A-1C2322149593}"/>
              </a:ext>
            </a:extLst>
          </p:cNvPr>
          <p:cNvSpPr/>
          <p:nvPr/>
        </p:nvSpPr>
        <p:spPr>
          <a:xfrm>
            <a:off x="2842630" y="115908"/>
            <a:ext cx="3414006" cy="946651"/>
          </a:xfrm>
          <a:prstGeom prst="roundRect">
            <a:avLst/>
          </a:prstGeom>
          <a:solidFill>
            <a:schemeClr val="accent3"/>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VIALIDAD</a:t>
            </a:r>
          </a:p>
        </p:txBody>
      </p:sp>
      <p:sp>
        <p:nvSpPr>
          <p:cNvPr id="2" name="Rectángulo 1">
            <a:extLst>
              <a:ext uri="{FF2B5EF4-FFF2-40B4-BE49-F238E27FC236}">
                <a16:creationId xmlns:a16="http://schemas.microsoft.com/office/drawing/2014/main" id="{AE3492FD-BBD7-4053-9703-A13AA1B531D2}"/>
              </a:ext>
            </a:extLst>
          </p:cNvPr>
          <p:cNvSpPr/>
          <p:nvPr/>
        </p:nvSpPr>
        <p:spPr>
          <a:xfrm>
            <a:off x="2842630" y="1214959"/>
            <a:ext cx="9006470" cy="1554272"/>
          </a:xfrm>
          <a:prstGeom prst="rect">
            <a:avLst/>
          </a:prstGeom>
        </p:spPr>
        <p:txBody>
          <a:bodyPr wrap="square">
            <a:spAutoFit/>
          </a:bodyPr>
          <a:lstStyle/>
          <a:p>
            <a:pPr algn="just">
              <a:spcAft>
                <a:spcPts val="600"/>
              </a:spcAft>
            </a:pPr>
            <a:r>
              <a:rPr lang="es-CL" b="1" dirty="0">
                <a:latin typeface="Calibri" panose="020F0502020204030204" pitchFamily="34" charset="0"/>
                <a:ea typeface="Times New Roman" panose="02020603050405020304" pitchFamily="18" charset="0"/>
                <a:cs typeface="Times New Roman" panose="02020603050405020304" pitchFamily="18" charset="0"/>
              </a:rPr>
              <a:t>Más la ejecución de las obras del proyecto</a:t>
            </a:r>
            <a:r>
              <a:rPr 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 “</a:t>
            </a:r>
            <a:r>
              <a:rPr lang="es-CL"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Normalización y Mejoramiento Perfil Maipú – 18 de Septiembre y conexiones Arica" (Inversión Sectorial 2.570 millones). </a:t>
            </a:r>
          </a:p>
          <a:p>
            <a:pPr algn="just">
              <a:spcAft>
                <a:spcPts val="600"/>
              </a:spcAft>
            </a:pPr>
            <a:r>
              <a:rPr lang="es-CL" b="1" dirty="0">
                <a:latin typeface="Calibri" panose="020F0502020204030204" pitchFamily="34" charset="0"/>
                <a:ea typeface="Cambria" panose="02040503050406030204" pitchFamily="18" charset="0"/>
                <a:cs typeface="Times New Roman" panose="02020603050405020304" pitchFamily="18" charset="0"/>
              </a:rPr>
              <a:t>Además, se actualiza la aprobación del MOP para licitar las obras del proyecto </a:t>
            </a:r>
            <a:r>
              <a:rPr lang="es-CL"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“Construcción Puente Las Acacias y vías de empalme, Arica” </a:t>
            </a:r>
            <a:r>
              <a:rPr lang="es-CL" b="1" dirty="0">
                <a:latin typeface="Calibri" panose="020F0502020204030204" pitchFamily="34" charset="0"/>
                <a:ea typeface="Cambria" panose="02040503050406030204" pitchFamily="18" charset="0"/>
                <a:cs typeface="Times New Roman" panose="02020603050405020304" pitchFamily="18" charset="0"/>
              </a:rPr>
              <a:t>y se gestiona la aprobación final del proyecto </a:t>
            </a:r>
            <a:r>
              <a:rPr lang="es-CL" b="1" dirty="0">
                <a:solidFill>
                  <a:srgbClr val="0070C0"/>
                </a:solidFill>
                <a:latin typeface="Calibri" panose="020F0502020204030204" pitchFamily="34" charset="0"/>
                <a:ea typeface="Cambria" panose="02040503050406030204" pitchFamily="18" charset="0"/>
                <a:cs typeface="Times New Roman" panose="02020603050405020304" pitchFamily="18" charset="0"/>
              </a:rPr>
              <a:t>“Mejoramiento Ensanche Gonzalo Cerda, entre A. Azolas y L. Beretta, Arica”.</a:t>
            </a:r>
          </a:p>
        </p:txBody>
      </p:sp>
      <p:pic>
        <p:nvPicPr>
          <p:cNvPr id="3" name="Imagen 2">
            <a:extLst>
              <a:ext uri="{FF2B5EF4-FFF2-40B4-BE49-F238E27FC236}">
                <a16:creationId xmlns:a16="http://schemas.microsoft.com/office/drawing/2014/main" id="{BC59C424-5E53-4F74-A893-5BD9AE70A39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867805" y="2920131"/>
            <a:ext cx="6203616" cy="1937204"/>
          </a:xfrm>
          <a:prstGeom prst="rect">
            <a:avLst/>
          </a:prstGeom>
          <a:ln>
            <a:solidFill>
              <a:schemeClr val="accent1"/>
            </a:solidFill>
          </a:ln>
          <a:effectLst>
            <a:outerShdw blurRad="292100" dist="139700" dir="2700000" algn="tl" rotWithShape="0">
              <a:srgbClr val="333333">
                <a:alpha val="65000"/>
              </a:srgbClr>
            </a:outerShdw>
          </a:effectLst>
        </p:spPr>
      </p:pic>
      <p:pic>
        <p:nvPicPr>
          <p:cNvPr id="8" name="28 Imagen" descr="Paisajismo 1">
            <a:extLst>
              <a:ext uri="{FF2B5EF4-FFF2-40B4-BE49-F238E27FC236}">
                <a16:creationId xmlns:a16="http://schemas.microsoft.com/office/drawing/2014/main" id="{D026063B-34E3-4734-A009-29A7405B3AE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324195" y="2769231"/>
            <a:ext cx="2318136" cy="2153275"/>
          </a:xfrm>
          <a:prstGeom prst="rect">
            <a:avLst/>
          </a:prstGeom>
          <a:ln>
            <a:solidFill>
              <a:schemeClr val="accent1"/>
            </a:solidFill>
          </a:ln>
          <a:effectLst>
            <a:outerShdw blurRad="292100" dist="139700" dir="2700000" algn="tl" rotWithShape="0">
              <a:srgbClr val="333333">
                <a:alpha val="65000"/>
              </a:srgbClr>
            </a:outerShdw>
          </a:effectLst>
        </p:spPr>
      </p:pic>
      <p:pic>
        <p:nvPicPr>
          <p:cNvPr id="11" name="Picture 2" descr="D:\Usuarios\jmhenriquez\Desktop\Imagen1.jpg">
            <a:extLst>
              <a:ext uri="{FF2B5EF4-FFF2-40B4-BE49-F238E27FC236}">
                <a16:creationId xmlns:a16="http://schemas.microsoft.com/office/drawing/2014/main" id="{C7DB271D-F68C-48B4-92CA-AEF646D3F82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402841" y="4975402"/>
            <a:ext cx="4259664" cy="1335278"/>
          </a:xfrm>
          <a:prstGeom prst="rect">
            <a:avLst/>
          </a:prstGeom>
          <a:ln>
            <a:solidFill>
              <a:schemeClr val="accent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3" descr="D:\Usuarios\jmhenriquez\Desktop\Imagen1 - copia.jpg">
            <a:extLst>
              <a:ext uri="{FF2B5EF4-FFF2-40B4-BE49-F238E27FC236}">
                <a16:creationId xmlns:a16="http://schemas.microsoft.com/office/drawing/2014/main" id="{7C5BD8D0-08A4-46AD-A0F0-40BE8388409B}"/>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820919" y="5008235"/>
            <a:ext cx="4151139" cy="1351582"/>
          </a:xfrm>
          <a:prstGeom prst="rect">
            <a:avLst/>
          </a:prstGeom>
          <a:ln>
            <a:solidFill>
              <a:schemeClr val="accent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3285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n 12">
            <a:extLst>
              <a:ext uri="{FF2B5EF4-FFF2-40B4-BE49-F238E27FC236}">
                <a16:creationId xmlns:a16="http://schemas.microsoft.com/office/drawing/2014/main" id="{29EFABE7-05E1-4C84-BB1B-7EE6D2C7C508}"/>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79300" y="115909"/>
            <a:ext cx="2390400" cy="6440400"/>
          </a:xfrm>
          <a:prstGeom prst="rect">
            <a:avLst/>
          </a:prstGeom>
          <a:ln>
            <a:solidFill>
              <a:schemeClr val="accent1"/>
            </a:solid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9E53EF92-4873-4184-8DAE-EE7CF797E62A}"/>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16" name="12 Rectángulo redondeado">
            <a:extLst>
              <a:ext uri="{FF2B5EF4-FFF2-40B4-BE49-F238E27FC236}">
                <a16:creationId xmlns:a16="http://schemas.microsoft.com/office/drawing/2014/main" id="{FE9C1117-2274-4CC5-BB3A-1C2322149593}"/>
              </a:ext>
            </a:extLst>
          </p:cNvPr>
          <p:cNvSpPr/>
          <p:nvPr/>
        </p:nvSpPr>
        <p:spPr>
          <a:xfrm>
            <a:off x="2842629" y="115908"/>
            <a:ext cx="3427541" cy="707887"/>
          </a:xfrm>
          <a:prstGeom prst="roundRect">
            <a:avLst/>
          </a:prstGeom>
          <a:solidFill>
            <a:schemeClr val="accent3"/>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VIALIDAD</a:t>
            </a:r>
          </a:p>
        </p:txBody>
      </p:sp>
      <p:sp>
        <p:nvSpPr>
          <p:cNvPr id="2" name="Rectángulo 1">
            <a:extLst>
              <a:ext uri="{FF2B5EF4-FFF2-40B4-BE49-F238E27FC236}">
                <a16:creationId xmlns:a16="http://schemas.microsoft.com/office/drawing/2014/main" id="{884DF2EE-AC8A-4354-A4A0-2A39F71C2682}"/>
              </a:ext>
            </a:extLst>
          </p:cNvPr>
          <p:cNvSpPr/>
          <p:nvPr/>
        </p:nvSpPr>
        <p:spPr>
          <a:xfrm>
            <a:off x="2842630" y="1155947"/>
            <a:ext cx="9006470" cy="1631216"/>
          </a:xfrm>
          <a:prstGeom prst="rect">
            <a:avLst/>
          </a:prstGeom>
        </p:spPr>
        <p:txBody>
          <a:bodyPr wrap="square">
            <a:spAutoFit/>
          </a:bodyPr>
          <a:lstStyle/>
          <a:p>
            <a:pPr algn="just">
              <a:spcAft>
                <a:spcPts val="600"/>
              </a:spcAft>
            </a:pPr>
            <a:r>
              <a:rPr lang="es-CL" b="1" dirty="0">
                <a:latin typeface="Calibri" panose="020F0502020204030204" pitchFamily="34" charset="0"/>
                <a:ea typeface="Cambria" panose="02040503050406030204" pitchFamily="18" charset="0"/>
                <a:cs typeface="Times New Roman" panose="02020603050405020304" pitchFamily="18" charset="0"/>
              </a:rPr>
              <a:t>El 2019 se inició:</a:t>
            </a:r>
          </a:p>
          <a:p>
            <a:pPr marL="285750" indent="-285750" algn="just">
              <a:spcAft>
                <a:spcPts val="600"/>
              </a:spcAft>
              <a:buFont typeface="Arial" panose="020B0604020202020204" pitchFamily="34" charset="0"/>
              <a:buChar char="•"/>
            </a:pPr>
            <a:r>
              <a:rPr lang="es-CL" b="1" dirty="0">
                <a:solidFill>
                  <a:srgbClr val="0070C0"/>
                </a:solidFill>
                <a:latin typeface="Calibri" panose="020F0502020204030204" pitchFamily="34" charset="0"/>
                <a:ea typeface="Cambria" panose="02040503050406030204" pitchFamily="18" charset="0"/>
                <a:cs typeface="Times New Roman" panose="02020603050405020304" pitchFamily="18" charset="0"/>
              </a:rPr>
              <a:t>Prefactibilidad del proyecto “Mejoramiento Santa María, (D. Portales - J. Noé) y Lastarria (V. Mackenna - P. Lagos), Arica” </a:t>
            </a:r>
          </a:p>
          <a:p>
            <a:pPr marL="285750" indent="-285750" algn="just">
              <a:spcAft>
                <a:spcPts val="600"/>
              </a:spcAft>
              <a:buFont typeface="Arial" panose="020B0604020202020204" pitchFamily="34" charset="0"/>
              <a:buChar char="•"/>
            </a:pPr>
            <a:r>
              <a:rPr lang="es-CL"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Ejecución de las obras del proyecto “Conservación de Puntos Congestionados de Arica - I Etapa”. Con una inversión total de 464 millones de pesos.</a:t>
            </a:r>
          </a:p>
        </p:txBody>
      </p:sp>
      <p:pic>
        <p:nvPicPr>
          <p:cNvPr id="7" name="13 Imagen">
            <a:extLst>
              <a:ext uri="{FF2B5EF4-FFF2-40B4-BE49-F238E27FC236}">
                <a16:creationId xmlns:a16="http://schemas.microsoft.com/office/drawing/2014/main" id="{E7BA15DD-B832-4E73-BEB7-E0A136C31AFE}"/>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49238" y="2912225"/>
            <a:ext cx="3999188" cy="2789828"/>
          </a:xfrm>
          <a:prstGeom prst="rect">
            <a:avLst/>
          </a:prstGeom>
          <a:ln>
            <a:solidFill>
              <a:schemeClr val="accent1"/>
            </a:solidFill>
          </a:ln>
          <a:effectLst>
            <a:outerShdw blurRad="292100" dist="139700" dir="2700000" algn="tl" rotWithShape="0">
              <a:srgbClr val="333333">
                <a:alpha val="65000"/>
              </a:srgbClr>
            </a:outerShdw>
          </a:effectLst>
        </p:spPr>
      </p:pic>
      <p:pic>
        <p:nvPicPr>
          <p:cNvPr id="8" name="Picture 2" descr="D:\Usuarios\jmhenriquez\Desktop\Ayuda Marite\Sta MAria.jpg">
            <a:extLst>
              <a:ext uri="{FF2B5EF4-FFF2-40B4-BE49-F238E27FC236}">
                <a16:creationId xmlns:a16="http://schemas.microsoft.com/office/drawing/2014/main" id="{C0B4034D-E6A8-4E63-85DC-05AC638F84B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743368" y="2696766"/>
            <a:ext cx="2925086" cy="1721653"/>
          </a:xfrm>
          <a:prstGeom prst="rect">
            <a:avLst/>
          </a:prstGeom>
          <a:ln>
            <a:solidFill>
              <a:schemeClr val="accent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15 Rectángulo">
            <a:extLst>
              <a:ext uri="{FF2B5EF4-FFF2-40B4-BE49-F238E27FC236}">
                <a16:creationId xmlns:a16="http://schemas.microsoft.com/office/drawing/2014/main" id="{D9926DE0-8A25-424D-BEC3-EF250D4B34FA}"/>
              </a:ext>
            </a:extLst>
          </p:cNvPr>
          <p:cNvSpPr/>
          <p:nvPr/>
        </p:nvSpPr>
        <p:spPr>
          <a:xfrm>
            <a:off x="8832802" y="2726662"/>
            <a:ext cx="1758045" cy="307777"/>
          </a:xfrm>
          <a:prstGeom prst="rect">
            <a:avLst/>
          </a:prstGeom>
        </p:spPr>
        <p:txBody>
          <a:bodyPr wrap="square">
            <a:spAutoFit/>
          </a:bodyPr>
          <a:lstStyle/>
          <a:p>
            <a:r>
              <a:rPr lang="es-CL" sz="1400" b="1" dirty="0">
                <a:latin typeface="+mn-lt"/>
              </a:rPr>
              <a:t>AV. STA. MARIA</a:t>
            </a:r>
          </a:p>
        </p:txBody>
      </p:sp>
      <p:pic>
        <p:nvPicPr>
          <p:cNvPr id="10" name="Picture 5" descr="D:\Usuarios\jmhenriquez\Desktop\Ayuda Marite\Lastarria.jpg">
            <a:extLst>
              <a:ext uri="{FF2B5EF4-FFF2-40B4-BE49-F238E27FC236}">
                <a16:creationId xmlns:a16="http://schemas.microsoft.com/office/drawing/2014/main" id="{F7ED3698-3E32-4479-8AC9-AC5D8C278B2E}"/>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798208" y="4605154"/>
            <a:ext cx="2815406" cy="1684964"/>
          </a:xfrm>
          <a:prstGeom prst="rect">
            <a:avLst/>
          </a:prstGeom>
          <a:ln>
            <a:solidFill>
              <a:schemeClr val="accent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22 Rectángulo">
            <a:extLst>
              <a:ext uri="{FF2B5EF4-FFF2-40B4-BE49-F238E27FC236}">
                <a16:creationId xmlns:a16="http://schemas.microsoft.com/office/drawing/2014/main" id="{7D65FB6D-4C44-4029-8C5E-18511E50C40A}"/>
              </a:ext>
            </a:extLst>
          </p:cNvPr>
          <p:cNvSpPr/>
          <p:nvPr/>
        </p:nvSpPr>
        <p:spPr>
          <a:xfrm>
            <a:off x="8798208" y="4825845"/>
            <a:ext cx="1769463" cy="307777"/>
          </a:xfrm>
          <a:prstGeom prst="rect">
            <a:avLst/>
          </a:prstGeom>
        </p:spPr>
        <p:txBody>
          <a:bodyPr wrap="square">
            <a:spAutoFit/>
          </a:bodyPr>
          <a:lstStyle/>
          <a:p>
            <a:r>
              <a:rPr lang="es-CL" sz="1400" b="1" dirty="0">
                <a:latin typeface="+mn-lt"/>
              </a:rPr>
              <a:t>AV. LASTARRIA</a:t>
            </a:r>
          </a:p>
        </p:txBody>
      </p:sp>
    </p:spTree>
    <p:extLst>
      <p:ext uri="{BB962C8B-B14F-4D97-AF65-F5344CB8AC3E}">
        <p14:creationId xmlns:p14="http://schemas.microsoft.com/office/powerpoint/2010/main" val="4266618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9"/>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2667">
                <a:solidFill>
                  <a:srgbClr val="595959"/>
                </a:solidFill>
                <a:latin typeface="Calibri" pitchFamily="34" charset="0"/>
                <a:ea typeface="ヒラギノ角ゴ Pro W3" charset="-128"/>
              </a:defRPr>
            </a:lvl1pPr>
            <a:lvl2pPr marL="990575" indent="-380990" eaLnBrk="0" hangingPunct="0">
              <a:spcBef>
                <a:spcPct val="20000"/>
              </a:spcBef>
              <a:buFont typeface="Arial" pitchFamily="34" charset="0"/>
              <a:buChar char="–"/>
              <a:defRPr>
                <a:solidFill>
                  <a:srgbClr val="595959"/>
                </a:solidFill>
                <a:latin typeface="Calibri" pitchFamily="34" charset="0"/>
                <a:ea typeface="ヒラギノ角ゴ Pro W3" charset="-128"/>
              </a:defRPr>
            </a:lvl2pPr>
            <a:lvl3pPr marL="1523962" indent="-304792" eaLnBrk="0" hangingPunct="0">
              <a:spcBef>
                <a:spcPct val="20000"/>
              </a:spcBef>
              <a:buFont typeface="Arial" pitchFamily="34" charset="0"/>
              <a:buChar char="•"/>
              <a:defRPr sz="2133">
                <a:solidFill>
                  <a:srgbClr val="595959"/>
                </a:solidFill>
                <a:latin typeface="Calibri" pitchFamily="34" charset="0"/>
                <a:ea typeface="ヒラギノ角ゴ Pro W3" charset="-128"/>
              </a:defRPr>
            </a:lvl3pPr>
            <a:lvl4pPr marL="2133547" indent="-304792" eaLnBrk="0" hangingPunct="0">
              <a:spcBef>
                <a:spcPct val="20000"/>
              </a:spcBef>
              <a:buFont typeface="Arial" pitchFamily="34" charset="0"/>
              <a:buChar char="–"/>
              <a:defRPr sz="1867">
                <a:solidFill>
                  <a:srgbClr val="595959"/>
                </a:solidFill>
                <a:latin typeface="Calibri" pitchFamily="34" charset="0"/>
                <a:ea typeface="ヒラギノ角ゴ Pro W3" charset="-128"/>
              </a:defRPr>
            </a:lvl4pPr>
            <a:lvl5pPr marL="2743131" indent="-304792" eaLnBrk="0" hangingPunct="0">
              <a:spcBef>
                <a:spcPct val="20000"/>
              </a:spcBef>
              <a:buFont typeface="Arial" pitchFamily="34" charset="0"/>
              <a:buChar char="»"/>
              <a:defRPr sz="1867">
                <a:solidFill>
                  <a:srgbClr val="595959"/>
                </a:solidFill>
                <a:latin typeface="Calibri" pitchFamily="34" charset="0"/>
                <a:ea typeface="ヒラギノ角ゴ Pro W3" charset="-128"/>
              </a:defRPr>
            </a:lvl5pPr>
            <a:lvl6pPr marL="3352716" indent="-304792" defTabSz="609585" eaLnBrk="0" fontAlgn="base" hangingPunct="0">
              <a:spcBef>
                <a:spcPct val="20000"/>
              </a:spcBef>
              <a:spcAft>
                <a:spcPct val="0"/>
              </a:spcAft>
              <a:buFont typeface="Arial" pitchFamily="34" charset="0"/>
              <a:buChar char="»"/>
              <a:defRPr sz="1867">
                <a:solidFill>
                  <a:srgbClr val="595959"/>
                </a:solidFill>
                <a:latin typeface="Calibri" pitchFamily="34" charset="0"/>
                <a:ea typeface="ヒラギノ角ゴ Pro W3" charset="-128"/>
              </a:defRPr>
            </a:lvl6pPr>
            <a:lvl7pPr marL="3962301" indent="-304792" defTabSz="609585" eaLnBrk="0" fontAlgn="base" hangingPunct="0">
              <a:spcBef>
                <a:spcPct val="20000"/>
              </a:spcBef>
              <a:spcAft>
                <a:spcPct val="0"/>
              </a:spcAft>
              <a:buFont typeface="Arial" pitchFamily="34" charset="0"/>
              <a:buChar char="»"/>
              <a:defRPr sz="1867">
                <a:solidFill>
                  <a:srgbClr val="595959"/>
                </a:solidFill>
                <a:latin typeface="Calibri" pitchFamily="34" charset="0"/>
                <a:ea typeface="ヒラギノ角ゴ Pro W3" charset="-128"/>
              </a:defRPr>
            </a:lvl7pPr>
            <a:lvl8pPr marL="4571886" indent="-304792" defTabSz="609585" eaLnBrk="0" fontAlgn="base" hangingPunct="0">
              <a:spcBef>
                <a:spcPct val="20000"/>
              </a:spcBef>
              <a:spcAft>
                <a:spcPct val="0"/>
              </a:spcAft>
              <a:buFont typeface="Arial" pitchFamily="34" charset="0"/>
              <a:buChar char="»"/>
              <a:defRPr sz="1867">
                <a:solidFill>
                  <a:srgbClr val="595959"/>
                </a:solidFill>
                <a:latin typeface="Calibri" pitchFamily="34" charset="0"/>
                <a:ea typeface="ヒラギノ角ゴ Pro W3" charset="-128"/>
              </a:defRPr>
            </a:lvl8pPr>
            <a:lvl9pPr marL="5181470" indent="-304792" defTabSz="609585" eaLnBrk="0" fontAlgn="base" hangingPunct="0">
              <a:spcBef>
                <a:spcPct val="20000"/>
              </a:spcBef>
              <a:spcAft>
                <a:spcPct val="0"/>
              </a:spcAft>
              <a:buFont typeface="Arial" pitchFamily="34" charset="0"/>
              <a:buChar char="»"/>
              <a:defRPr sz="1867">
                <a:solidFill>
                  <a:srgbClr val="595959"/>
                </a:solidFill>
                <a:latin typeface="Calibri" pitchFamily="34" charset="0"/>
                <a:ea typeface="ヒラギノ角ゴ Pro W3" charset="-128"/>
              </a:defRPr>
            </a:lvl9pPr>
          </a:lstStyle>
          <a:p>
            <a:pPr eaLnBrk="1" hangingPunct="1">
              <a:spcBef>
                <a:spcPct val="0"/>
              </a:spcBef>
              <a:buFontTx/>
              <a:buNone/>
            </a:pPr>
            <a:fld id="{ACDEED44-2317-467E-9576-EE51F61F27F6}" type="slidenum">
              <a:rPr lang="en-US" altLang="es-CL" sz="1333">
                <a:solidFill>
                  <a:srgbClr val="898989"/>
                </a:solidFill>
                <a:latin typeface="Verdana" pitchFamily="34" charset="0"/>
              </a:rPr>
              <a:pPr eaLnBrk="1" hangingPunct="1">
                <a:spcBef>
                  <a:spcPct val="0"/>
                </a:spcBef>
                <a:buFontTx/>
                <a:buNone/>
              </a:pPr>
              <a:t>8</a:t>
            </a:fld>
            <a:endParaRPr lang="en-US" altLang="es-CL" sz="1333" dirty="0">
              <a:solidFill>
                <a:srgbClr val="898989"/>
              </a:solidFill>
              <a:latin typeface="Verdana" pitchFamily="34" charset="0"/>
            </a:endParaRPr>
          </a:p>
        </p:txBody>
      </p:sp>
      <p:pic>
        <p:nvPicPr>
          <p:cNvPr id="15" name="Imagen 14">
            <a:extLst>
              <a:ext uri="{FF2B5EF4-FFF2-40B4-BE49-F238E27FC236}">
                <a16:creationId xmlns:a16="http://schemas.microsoft.com/office/drawing/2014/main" id="{588B357C-49A8-4269-8532-AFC2E83749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702" y="115908"/>
            <a:ext cx="2389498" cy="6438877"/>
          </a:xfrm>
          <a:prstGeom prst="rect">
            <a:avLst/>
          </a:prstGeom>
          <a:ln>
            <a:solidFill>
              <a:schemeClr val="accent1">
                <a:lumMod val="50000"/>
              </a:schemeClr>
            </a:solidFill>
          </a:ln>
          <a:effectLst>
            <a:outerShdw blurRad="292100" dist="139700" dir="2700000" algn="tl" rotWithShape="0">
              <a:srgbClr val="333333">
                <a:alpha val="65000"/>
              </a:srgbClr>
            </a:outerShdw>
          </a:effectLst>
        </p:spPr>
      </p:pic>
      <p:sp>
        <p:nvSpPr>
          <p:cNvPr id="18" name="Rectángulo 17">
            <a:extLst>
              <a:ext uri="{FF2B5EF4-FFF2-40B4-BE49-F238E27FC236}">
                <a16:creationId xmlns:a16="http://schemas.microsoft.com/office/drawing/2014/main" id="{399308E6-FF0C-4F0C-8825-10FBAA0DAF3B}"/>
              </a:ext>
            </a:extLst>
          </p:cNvPr>
          <p:cNvSpPr/>
          <p:nvPr/>
        </p:nvSpPr>
        <p:spPr>
          <a:xfrm>
            <a:off x="271574" y="115909"/>
            <a:ext cx="2045753" cy="707886"/>
          </a:xfrm>
          <a:prstGeom prst="rect">
            <a:avLst/>
          </a:prstGeom>
          <a:noFill/>
        </p:spPr>
        <p:txBody>
          <a:bodyPr wrap="none" lIns="91440" tIns="45720" rIns="91440" bIns="45720">
            <a:spAutoFit/>
          </a:bodyPr>
          <a:lstStyle/>
          <a:p>
            <a:pPr algn="ctr"/>
            <a:r>
              <a:rPr lang="es-ES" sz="4000" b="1" dirty="0">
                <a:ln w="0"/>
                <a:solidFill>
                  <a:schemeClr val="bg1"/>
                </a:solidFill>
                <a:effectLst>
                  <a:outerShdw blurRad="38100" dist="19050" dir="2700000" algn="tl" rotWithShape="0">
                    <a:schemeClr val="dk1">
                      <a:alpha val="40000"/>
                    </a:schemeClr>
                  </a:outerShdw>
                </a:effectLst>
              </a:rPr>
              <a:t>Vivienda</a:t>
            </a:r>
            <a:endParaRPr lang="es-ES" sz="4000" b="1" cap="none" spc="0" dirty="0">
              <a:ln w="0"/>
              <a:solidFill>
                <a:schemeClr val="bg1"/>
              </a:solidFill>
              <a:effectLst>
                <a:outerShdw blurRad="38100" dist="19050" dir="2700000" algn="tl" rotWithShape="0">
                  <a:schemeClr val="dk1">
                    <a:alpha val="40000"/>
                  </a:schemeClr>
                </a:outerShdw>
              </a:effectLst>
            </a:endParaRPr>
          </a:p>
        </p:txBody>
      </p:sp>
      <p:sp>
        <p:nvSpPr>
          <p:cNvPr id="17" name="12 Rectángulo redondeado">
            <a:extLst>
              <a:ext uri="{FF2B5EF4-FFF2-40B4-BE49-F238E27FC236}">
                <a16:creationId xmlns:a16="http://schemas.microsoft.com/office/drawing/2014/main" id="{E411C009-1B27-44FC-B968-CC2A1F4607A5}"/>
              </a:ext>
            </a:extLst>
          </p:cNvPr>
          <p:cNvSpPr/>
          <p:nvPr/>
        </p:nvSpPr>
        <p:spPr>
          <a:xfrm>
            <a:off x="2842630" y="115908"/>
            <a:ext cx="3414006" cy="946651"/>
          </a:xfrm>
          <a:prstGeom prst="roundRect">
            <a:avLst/>
          </a:prstGeom>
          <a:solidFill>
            <a:srgbClr val="C0000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PROYECTOS HABITACIONALES</a:t>
            </a:r>
          </a:p>
          <a:p>
            <a:pPr algn="ctr"/>
            <a:r>
              <a:rPr lang="es-CL" altLang="es-CL" sz="2000" b="1" dirty="0">
                <a:solidFill>
                  <a:schemeClr val="bg1"/>
                </a:solidFill>
              </a:rPr>
              <a:t>TERMINADOS</a:t>
            </a:r>
          </a:p>
        </p:txBody>
      </p:sp>
      <p:sp>
        <p:nvSpPr>
          <p:cNvPr id="2" name="Rectángulo 1">
            <a:extLst>
              <a:ext uri="{FF2B5EF4-FFF2-40B4-BE49-F238E27FC236}">
                <a16:creationId xmlns:a16="http://schemas.microsoft.com/office/drawing/2014/main" id="{99E3D0F5-F1F6-447F-89C9-3D9542AE428B}"/>
              </a:ext>
            </a:extLst>
          </p:cNvPr>
          <p:cNvSpPr/>
          <p:nvPr/>
        </p:nvSpPr>
        <p:spPr>
          <a:xfrm>
            <a:off x="2842630" y="1256225"/>
            <a:ext cx="8987420" cy="3007233"/>
          </a:xfrm>
          <a:prstGeom prst="rect">
            <a:avLst/>
          </a:prstGeom>
        </p:spPr>
        <p:txBody>
          <a:bodyPr wrap="square">
            <a:spAutoFit/>
          </a:bodyPr>
          <a:lstStyle/>
          <a:p>
            <a:pPr algn="just">
              <a:spcAft>
                <a:spcPts val="600"/>
              </a:spcAft>
            </a:pPr>
            <a:r>
              <a:rPr lang="es-CL" b="1" dirty="0">
                <a:latin typeface="Calibri" panose="020F0502020204030204" pitchFamily="34" charset="0"/>
                <a:ea typeface="Cambria" panose="02040503050406030204" pitchFamily="18" charset="0"/>
                <a:cs typeface="Times New Roman" panose="02020603050405020304" pitchFamily="18" charset="0"/>
              </a:rPr>
              <a:t>Se han terminado y entregado </a:t>
            </a:r>
            <a:r>
              <a:rPr lang="es-CL"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10 conjuntos habitacionales </a:t>
            </a:r>
            <a:r>
              <a:rPr lang="es-CL" b="1" dirty="0">
                <a:latin typeface="Calibri" panose="020F0502020204030204" pitchFamily="34" charset="0"/>
                <a:ea typeface="Cambria" panose="02040503050406030204" pitchFamily="18" charset="0"/>
                <a:cs typeface="Times New Roman" panose="02020603050405020304" pitchFamily="18" charset="0"/>
              </a:rPr>
              <a:t>financiados con el Fondo Solidario de Elección de Vivienda, para un total de</a:t>
            </a:r>
            <a:r>
              <a:rPr lang="es-CL"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 1.321 familias.</a:t>
            </a:r>
          </a:p>
          <a:p>
            <a:pPr algn="just">
              <a:spcAft>
                <a:spcPts val="600"/>
              </a:spcAft>
            </a:pPr>
            <a:endParaRPr lang="es-CL" sz="800" b="1" dirty="0">
              <a:solidFill>
                <a:srgbClr val="C00000"/>
              </a:solidFill>
              <a:latin typeface="Calibri" panose="020F0502020204030204" pitchFamily="34" charset="0"/>
              <a:ea typeface="Cambria" panose="02040503050406030204" pitchFamily="18" charset="0"/>
              <a:cs typeface="Times New Roman" panose="02020603050405020304" pitchFamily="18" charset="0"/>
            </a:endParaRPr>
          </a:p>
          <a:p>
            <a:pPr algn="just">
              <a:spcAft>
                <a:spcPts val="600"/>
              </a:spcAft>
            </a:pPr>
            <a:r>
              <a:rPr lang="es-CL"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El 2018 fueron 4 proyectos entregados, para 409 familias: </a:t>
            </a:r>
          </a:p>
          <a:p>
            <a:pPr marL="457200" lvl="0" indent="-457200" algn="just">
              <a:lnSpc>
                <a:spcPct val="115000"/>
              </a:lnSpc>
              <a:spcAft>
                <a:spcPts val="600"/>
              </a:spcAft>
              <a:buFont typeface="+mj-lt"/>
              <a:buAutoNum type="arabicPeriod"/>
            </a:pPr>
            <a:r>
              <a:rPr lang="es-E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Taapaca Marca </a:t>
            </a:r>
            <a:r>
              <a:rPr lang="es-ES" sz="1600" dirty="0">
                <a:latin typeface="Calibri" panose="020F0502020204030204" pitchFamily="34" charset="0"/>
                <a:ea typeface="Calibri" panose="020F0502020204030204" pitchFamily="34" charset="0"/>
                <a:cs typeface="Times New Roman" panose="02020603050405020304" pitchFamily="18" charset="0"/>
              </a:rPr>
              <a:t>(</a:t>
            </a:r>
            <a:r>
              <a:rPr lang="es-ES" sz="1600" b="1" dirty="0">
                <a:latin typeface="Calibri" panose="020F0502020204030204" pitchFamily="34" charset="0"/>
                <a:ea typeface="Calibri" panose="020F0502020204030204" pitchFamily="34" charset="0"/>
                <a:cs typeface="Times New Roman" panose="02020603050405020304" pitchFamily="18" charset="0"/>
              </a:rPr>
              <a:t>33</a:t>
            </a:r>
            <a:r>
              <a:rPr lang="es-ES" sz="1600" dirty="0">
                <a:latin typeface="Calibri" panose="020F0502020204030204" pitchFamily="34" charset="0"/>
                <a:ea typeface="Calibri" panose="020F0502020204030204" pitchFamily="34" charset="0"/>
                <a:cs typeface="Times New Roman" panose="02020603050405020304" pitchFamily="18" charset="0"/>
              </a:rPr>
              <a:t> familias, Putre, INGProyect, Pomerape).</a:t>
            </a:r>
            <a:endParaRPr lang="es-CL" sz="1600" dirty="0">
              <a:latin typeface="Calibri" panose="020F0502020204030204" pitchFamily="34" charset="0"/>
              <a:ea typeface="Calibri" panose="020F0502020204030204" pitchFamily="34" charset="0"/>
              <a:cs typeface="Times New Roman" panose="02020603050405020304" pitchFamily="18" charset="0"/>
            </a:endParaRPr>
          </a:p>
          <a:p>
            <a:pPr marL="457200" lvl="0" indent="-457200" algn="just">
              <a:lnSpc>
                <a:spcPct val="115000"/>
              </a:lnSpc>
              <a:spcAft>
                <a:spcPts val="600"/>
              </a:spcAft>
              <a:buFont typeface="+mj-lt"/>
              <a:buAutoNum type="arabicPeriod"/>
            </a:pPr>
            <a:r>
              <a:rPr lang="es-ES" sz="2000" b="1" dirty="0">
                <a:solidFill>
                  <a:srgbClr val="0070C0"/>
                </a:solidFill>
                <a:latin typeface="Calibri" panose="020F0502020204030204" pitchFamily="34" charset="0"/>
                <a:cs typeface="Times New Roman" panose="02020603050405020304" pitchFamily="18" charset="0"/>
              </a:rPr>
              <a:t>Vista Mar</a:t>
            </a:r>
            <a:r>
              <a:rPr lang="es-ES" sz="1600" b="1" dirty="0">
                <a:solidFill>
                  <a:srgbClr val="0070C0"/>
                </a:solidFill>
                <a:latin typeface="Calibri" panose="020F0502020204030204" pitchFamily="34" charset="0"/>
                <a:cs typeface="Times New Roman" panose="02020603050405020304" pitchFamily="18" charset="0"/>
              </a:rPr>
              <a:t> </a:t>
            </a:r>
            <a:r>
              <a:rPr lang="es-ES" sz="1600" dirty="0">
                <a:latin typeface="Calibri" panose="020F0502020204030204" pitchFamily="34" charset="0"/>
                <a:ea typeface="Calibri" panose="020F0502020204030204" pitchFamily="34" charset="0"/>
                <a:cs typeface="Times New Roman" panose="02020603050405020304" pitchFamily="18" charset="0"/>
              </a:rPr>
              <a:t>(</a:t>
            </a:r>
            <a:r>
              <a:rPr lang="es-ES" sz="1600" b="1" dirty="0">
                <a:latin typeface="Calibri" panose="020F0502020204030204" pitchFamily="34" charset="0"/>
                <a:ea typeface="Calibri" panose="020F0502020204030204" pitchFamily="34" charset="0"/>
                <a:cs typeface="Times New Roman" panose="02020603050405020304" pitchFamily="18" charset="0"/>
              </a:rPr>
              <a:t>140</a:t>
            </a:r>
            <a:r>
              <a:rPr lang="es-ES" sz="1600" dirty="0">
                <a:latin typeface="Calibri" panose="020F0502020204030204" pitchFamily="34" charset="0"/>
                <a:ea typeface="Calibri" panose="020F0502020204030204" pitchFamily="34" charset="0"/>
                <a:cs typeface="Times New Roman" panose="02020603050405020304" pitchFamily="18" charset="0"/>
              </a:rPr>
              <a:t> familias, Lote H Cerro La Cruz, DyM, Guzmán y Larraín).</a:t>
            </a:r>
            <a:endParaRPr lang="es-CL" sz="16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15000"/>
              </a:lnSpc>
              <a:spcAft>
                <a:spcPts val="600"/>
              </a:spcAft>
              <a:buFont typeface="+mj-lt"/>
              <a:buAutoNum type="arabicPeriod"/>
            </a:pPr>
            <a:r>
              <a:rPr lang="es-ES" sz="2000" b="1" dirty="0">
                <a:solidFill>
                  <a:srgbClr val="0070C0"/>
                </a:solidFill>
                <a:latin typeface="Calibri" panose="020F0502020204030204" pitchFamily="34" charset="0"/>
                <a:cs typeface="Times New Roman" panose="02020603050405020304" pitchFamily="18" charset="0"/>
              </a:rPr>
              <a:t>Rivera Sur </a:t>
            </a:r>
            <a:r>
              <a:rPr lang="es-ES" sz="1600" dirty="0">
                <a:latin typeface="Calibri" panose="020F0502020204030204" pitchFamily="34" charset="0"/>
                <a:ea typeface="Calibri" panose="020F0502020204030204" pitchFamily="34" charset="0"/>
                <a:cs typeface="Times New Roman" panose="02020603050405020304" pitchFamily="18" charset="0"/>
              </a:rPr>
              <a:t>(</a:t>
            </a:r>
            <a:r>
              <a:rPr lang="es-ES" sz="1600" b="1" dirty="0">
                <a:latin typeface="Calibri" panose="020F0502020204030204" pitchFamily="34" charset="0"/>
                <a:ea typeface="Calibri" panose="020F0502020204030204" pitchFamily="34" charset="0"/>
                <a:cs typeface="Times New Roman" panose="02020603050405020304" pitchFamily="18" charset="0"/>
              </a:rPr>
              <a:t>86</a:t>
            </a:r>
            <a:r>
              <a:rPr lang="es-ES" sz="1600" dirty="0">
                <a:latin typeface="Calibri" panose="020F0502020204030204" pitchFamily="34" charset="0"/>
                <a:ea typeface="Calibri" panose="020F0502020204030204" pitchFamily="34" charset="0"/>
                <a:cs typeface="Times New Roman" panose="02020603050405020304" pitchFamily="18" charset="0"/>
              </a:rPr>
              <a:t> familias campamentos, Lote 20, DyM, Guzmán y Larraín).</a:t>
            </a:r>
            <a:endParaRPr lang="es-CL" sz="16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15000"/>
              </a:lnSpc>
              <a:spcAft>
                <a:spcPts val="600"/>
              </a:spcAft>
              <a:buFont typeface="+mj-lt"/>
              <a:buAutoNum type="arabicPeriod"/>
            </a:pPr>
            <a:r>
              <a:rPr lang="es-ES" sz="2000" b="1" dirty="0">
                <a:solidFill>
                  <a:srgbClr val="0070C0"/>
                </a:solidFill>
                <a:latin typeface="Calibri" panose="020F0502020204030204" pitchFamily="34" charset="0"/>
                <a:cs typeface="Times New Roman" panose="02020603050405020304" pitchFamily="18" charset="0"/>
              </a:rPr>
              <a:t>Nueva Oriente </a:t>
            </a:r>
            <a:r>
              <a:rPr lang="es-ES" sz="1600" dirty="0">
                <a:latin typeface="Calibri" panose="020F0502020204030204" pitchFamily="34" charset="0"/>
                <a:ea typeface="Calibri" panose="020F0502020204030204" pitchFamily="34" charset="0"/>
                <a:cs typeface="Times New Roman" panose="02020603050405020304" pitchFamily="18" charset="0"/>
              </a:rPr>
              <a:t>(</a:t>
            </a:r>
            <a:r>
              <a:rPr lang="es-ES" sz="1600" b="1" dirty="0">
                <a:latin typeface="Calibri" panose="020F0502020204030204" pitchFamily="34" charset="0"/>
                <a:ea typeface="Calibri" panose="020F0502020204030204" pitchFamily="34" charset="0"/>
                <a:cs typeface="Times New Roman" panose="02020603050405020304" pitchFamily="18" charset="0"/>
              </a:rPr>
              <a:t>150</a:t>
            </a:r>
            <a:r>
              <a:rPr lang="es-ES" sz="1600" dirty="0">
                <a:latin typeface="Calibri" panose="020F0502020204030204" pitchFamily="34" charset="0"/>
                <a:ea typeface="Calibri" panose="020F0502020204030204" pitchFamily="34" charset="0"/>
                <a:cs typeface="Times New Roman" panose="02020603050405020304" pitchFamily="18" charset="0"/>
              </a:rPr>
              <a:t> familias, Lote 15 Punta Norte, DyM, Guzmán y Larraín).</a:t>
            </a:r>
            <a:endParaRPr lang="es-CL"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3">
            <a:extLst>
              <a:ext uri="{FF2B5EF4-FFF2-40B4-BE49-F238E27FC236}">
                <a16:creationId xmlns:a16="http://schemas.microsoft.com/office/drawing/2014/main" id="{1C4B96D7-9D12-405A-951F-45D48A09F94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n 7">
            <a:extLst>
              <a:ext uri="{FF2B5EF4-FFF2-40B4-BE49-F238E27FC236}">
                <a16:creationId xmlns:a16="http://schemas.microsoft.com/office/drawing/2014/main" id="{AE0D0785-94A3-4308-A4AD-7F656BF7DD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72551" y="4108431"/>
            <a:ext cx="2978863" cy="1980000"/>
          </a:xfrm>
          <a:prstGeom prst="rect">
            <a:avLst/>
          </a:prstGeom>
          <a:ln>
            <a:solidFill>
              <a:schemeClr val="accent1"/>
            </a:solidFill>
          </a:ln>
          <a:effectLst>
            <a:outerShdw blurRad="292100" dist="139700" dir="2700000" algn="tl" rotWithShape="0">
              <a:srgbClr val="333333">
                <a:alpha val="65000"/>
              </a:srgbClr>
            </a:outerShdw>
          </a:effectLst>
        </p:spPr>
      </p:pic>
      <p:pic>
        <p:nvPicPr>
          <p:cNvPr id="9" name="Imagen 8">
            <a:extLst>
              <a:ext uri="{FF2B5EF4-FFF2-40B4-BE49-F238E27FC236}">
                <a16:creationId xmlns:a16="http://schemas.microsoft.com/office/drawing/2014/main" id="{CC97D632-09D6-4E8D-AE43-B20F6F393C1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49131" y="4108431"/>
            <a:ext cx="2640000" cy="1980000"/>
          </a:xfrm>
          <a:prstGeom prst="rect">
            <a:avLst/>
          </a:prstGeom>
          <a:ln>
            <a:solidFill>
              <a:schemeClr val="accent1"/>
            </a:solidFill>
          </a:ln>
          <a:effectLst>
            <a:outerShdw blurRad="292100" dist="139700" dir="2700000" algn="tl" rotWithShape="0">
              <a:srgbClr val="333333">
                <a:alpha val="65000"/>
              </a:srgbClr>
            </a:outerShdw>
          </a:effectLst>
        </p:spPr>
      </p:pic>
      <p:sp>
        <p:nvSpPr>
          <p:cNvPr id="11" name="Rectángulo 10">
            <a:extLst>
              <a:ext uri="{FF2B5EF4-FFF2-40B4-BE49-F238E27FC236}">
                <a16:creationId xmlns:a16="http://schemas.microsoft.com/office/drawing/2014/main" id="{C7D75C1F-D9D8-4EFA-97DC-5DCF753BE617}"/>
              </a:ext>
            </a:extLst>
          </p:cNvPr>
          <p:cNvSpPr/>
          <p:nvPr/>
        </p:nvSpPr>
        <p:spPr>
          <a:xfrm>
            <a:off x="6272551" y="5719903"/>
            <a:ext cx="1663276" cy="369332"/>
          </a:xfrm>
          <a:prstGeom prst="rect">
            <a:avLst/>
          </a:prstGeom>
          <a:solidFill>
            <a:schemeClr val="bg1"/>
          </a:solidFill>
        </p:spPr>
        <p:txBody>
          <a:bodyPr wrap="none">
            <a:spAutoFit/>
          </a:bodyPr>
          <a:lstStyle/>
          <a:p>
            <a:r>
              <a:rPr lang="es-ES" b="1" dirty="0">
                <a:latin typeface="Calibri" panose="020F0502020204030204" pitchFamily="34" charset="0"/>
                <a:ea typeface="Calibri" panose="020F0502020204030204" pitchFamily="34" charset="0"/>
                <a:cs typeface="Times New Roman" panose="02020603050405020304" pitchFamily="18" charset="0"/>
              </a:rPr>
              <a:t>Taapaca Marca</a:t>
            </a:r>
            <a:endParaRPr lang="es-CL" dirty="0"/>
          </a:p>
        </p:txBody>
      </p:sp>
      <p:sp>
        <p:nvSpPr>
          <p:cNvPr id="12" name="Rectángulo 11">
            <a:extLst>
              <a:ext uri="{FF2B5EF4-FFF2-40B4-BE49-F238E27FC236}">
                <a16:creationId xmlns:a16="http://schemas.microsoft.com/office/drawing/2014/main" id="{5796BEF2-3E8E-4E16-BFA0-218B4D48A79D}"/>
              </a:ext>
            </a:extLst>
          </p:cNvPr>
          <p:cNvSpPr/>
          <p:nvPr/>
        </p:nvSpPr>
        <p:spPr>
          <a:xfrm>
            <a:off x="9349131" y="5719099"/>
            <a:ext cx="1160895" cy="369332"/>
          </a:xfrm>
          <a:prstGeom prst="rect">
            <a:avLst/>
          </a:prstGeom>
          <a:solidFill>
            <a:schemeClr val="bg1"/>
          </a:solidFill>
        </p:spPr>
        <p:txBody>
          <a:bodyPr wrap="none">
            <a:spAutoFit/>
          </a:bodyPr>
          <a:lstStyle/>
          <a:p>
            <a:r>
              <a:rPr lang="es-ES" b="1" dirty="0">
                <a:latin typeface="Calibri" panose="020F0502020204030204" pitchFamily="34" charset="0"/>
                <a:ea typeface="Calibri" panose="020F0502020204030204" pitchFamily="34" charset="0"/>
                <a:cs typeface="Times New Roman" panose="02020603050405020304" pitchFamily="18" charset="0"/>
              </a:rPr>
              <a:t>Vista Mar </a:t>
            </a:r>
            <a:endParaRPr lang="es-CL" dirty="0"/>
          </a:p>
        </p:txBody>
      </p:sp>
      <p:pic>
        <p:nvPicPr>
          <p:cNvPr id="13" name="Imagen 12">
            <a:extLst>
              <a:ext uri="{FF2B5EF4-FFF2-40B4-BE49-F238E27FC236}">
                <a16:creationId xmlns:a16="http://schemas.microsoft.com/office/drawing/2014/main" id="{E30463BA-4D74-44DC-A0A2-191C3A86E25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83549" y="4108431"/>
            <a:ext cx="3520001" cy="1980000"/>
          </a:xfrm>
          <a:prstGeom prst="rect">
            <a:avLst/>
          </a:prstGeom>
          <a:ln>
            <a:solidFill>
              <a:schemeClr val="accent1"/>
            </a:solid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FE8C6B42-51D8-4B67-9BFC-A860817F6A5B}"/>
              </a:ext>
            </a:extLst>
          </p:cNvPr>
          <p:cNvSpPr/>
          <p:nvPr/>
        </p:nvSpPr>
        <p:spPr>
          <a:xfrm>
            <a:off x="2683549" y="5719099"/>
            <a:ext cx="1203406" cy="369332"/>
          </a:xfrm>
          <a:prstGeom prst="rect">
            <a:avLst/>
          </a:prstGeom>
          <a:solidFill>
            <a:schemeClr val="bg1"/>
          </a:solidFill>
        </p:spPr>
        <p:txBody>
          <a:bodyPr wrap="none">
            <a:spAutoFit/>
          </a:bodyPr>
          <a:lstStyle/>
          <a:p>
            <a:r>
              <a:rPr lang="es-ES" b="1" dirty="0">
                <a:latin typeface="Calibri" panose="020F0502020204030204" pitchFamily="34" charset="0"/>
                <a:ea typeface="Calibri" panose="020F0502020204030204" pitchFamily="34" charset="0"/>
                <a:cs typeface="Times New Roman" panose="02020603050405020304" pitchFamily="18" charset="0"/>
              </a:rPr>
              <a:t>Rivera Sur </a:t>
            </a:r>
            <a:endParaRPr lang="es-CL" dirty="0"/>
          </a:p>
        </p:txBody>
      </p:sp>
    </p:spTree>
    <p:extLst>
      <p:ext uri="{BB962C8B-B14F-4D97-AF65-F5344CB8AC3E}">
        <p14:creationId xmlns:p14="http://schemas.microsoft.com/office/powerpoint/2010/main" val="36247627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n 12">
            <a:extLst>
              <a:ext uri="{FF2B5EF4-FFF2-40B4-BE49-F238E27FC236}">
                <a16:creationId xmlns:a16="http://schemas.microsoft.com/office/drawing/2014/main" id="{29EFABE7-05E1-4C84-BB1B-7EE6D2C7C508}"/>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79300" y="115909"/>
            <a:ext cx="2409900" cy="5814628"/>
          </a:xfrm>
          <a:prstGeom prst="rect">
            <a:avLst/>
          </a:prstGeom>
          <a:ln>
            <a:solidFill>
              <a:schemeClr val="accent1"/>
            </a:solid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9E53EF92-4873-4184-8DAE-EE7CF797E62A}"/>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16" name="12 Rectángulo redondeado">
            <a:extLst>
              <a:ext uri="{FF2B5EF4-FFF2-40B4-BE49-F238E27FC236}">
                <a16:creationId xmlns:a16="http://schemas.microsoft.com/office/drawing/2014/main" id="{FE9C1117-2274-4CC5-BB3A-1C2322149593}"/>
              </a:ext>
            </a:extLst>
          </p:cNvPr>
          <p:cNvSpPr/>
          <p:nvPr/>
        </p:nvSpPr>
        <p:spPr>
          <a:xfrm>
            <a:off x="2842630" y="115908"/>
            <a:ext cx="3414006" cy="946651"/>
          </a:xfrm>
          <a:prstGeom prst="roundRect">
            <a:avLst/>
          </a:prstGeom>
          <a:solidFill>
            <a:schemeClr val="accent3"/>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VIALIDAD</a:t>
            </a:r>
          </a:p>
        </p:txBody>
      </p:sp>
      <p:sp>
        <p:nvSpPr>
          <p:cNvPr id="2" name="Rectángulo 1">
            <a:extLst>
              <a:ext uri="{FF2B5EF4-FFF2-40B4-BE49-F238E27FC236}">
                <a16:creationId xmlns:a16="http://schemas.microsoft.com/office/drawing/2014/main" id="{884DF2EE-AC8A-4354-A4A0-2A39F71C2682}"/>
              </a:ext>
            </a:extLst>
          </p:cNvPr>
          <p:cNvSpPr/>
          <p:nvPr/>
        </p:nvSpPr>
        <p:spPr>
          <a:xfrm>
            <a:off x="2842630" y="1155947"/>
            <a:ext cx="9006470" cy="1631216"/>
          </a:xfrm>
          <a:prstGeom prst="rect">
            <a:avLst/>
          </a:prstGeom>
        </p:spPr>
        <p:txBody>
          <a:bodyPr wrap="square">
            <a:spAutoFit/>
          </a:bodyPr>
          <a:lstStyle/>
          <a:p>
            <a:pPr algn="just">
              <a:spcAft>
                <a:spcPts val="600"/>
              </a:spcAft>
            </a:pPr>
            <a:r>
              <a:rPr lang="es-CL" b="1" dirty="0">
                <a:latin typeface="Calibri" panose="020F0502020204030204" pitchFamily="34" charset="0"/>
                <a:ea typeface="Cambria" panose="02040503050406030204" pitchFamily="18" charset="0"/>
                <a:cs typeface="Times New Roman" panose="02020603050405020304" pitchFamily="18" charset="0"/>
              </a:rPr>
              <a:t>El 2019 se inició:</a:t>
            </a:r>
          </a:p>
          <a:p>
            <a:pPr marL="285750" indent="-285750" algn="just">
              <a:spcAft>
                <a:spcPts val="600"/>
              </a:spcAft>
              <a:buFont typeface="Arial" panose="020B0604020202020204" pitchFamily="34" charset="0"/>
              <a:buChar char="•"/>
            </a:pPr>
            <a:r>
              <a:rPr lang="es-CL"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Prefactibilidad del proyecto “Mejoramiento Santa María, (D. Portales - J. Noé) y Lastarria (V. Mackenna - P. Lagos), Arica” </a:t>
            </a:r>
          </a:p>
          <a:p>
            <a:pPr marL="285750" indent="-285750" algn="just">
              <a:spcAft>
                <a:spcPts val="600"/>
              </a:spcAft>
              <a:buFont typeface="Arial" panose="020B0604020202020204" pitchFamily="34" charset="0"/>
              <a:buChar char="•"/>
            </a:pPr>
            <a:r>
              <a:rPr lang="es-CL" b="1" dirty="0">
                <a:solidFill>
                  <a:srgbClr val="0070C0"/>
                </a:solidFill>
                <a:latin typeface="Calibri" panose="020F0502020204030204" pitchFamily="34" charset="0"/>
                <a:ea typeface="Cambria" panose="02040503050406030204" pitchFamily="18" charset="0"/>
                <a:cs typeface="Times New Roman" panose="02020603050405020304" pitchFamily="18" charset="0"/>
              </a:rPr>
              <a:t>Ejecución de las obras del proyecto “Conservación de Puntos Congestionados de Arica - I Etapa”. Con una inversión total de 464 millones de pesos.</a:t>
            </a:r>
          </a:p>
        </p:txBody>
      </p:sp>
      <p:pic>
        <p:nvPicPr>
          <p:cNvPr id="8" name="Imagen 1">
            <a:extLst>
              <a:ext uri="{FF2B5EF4-FFF2-40B4-BE49-F238E27FC236}">
                <a16:creationId xmlns:a16="http://schemas.microsoft.com/office/drawing/2014/main" id="{78234133-86EC-428C-B2BD-E30273E4573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400590" y="2880551"/>
            <a:ext cx="3308539" cy="1670330"/>
          </a:xfrm>
          <a:prstGeom prst="rect">
            <a:avLst/>
          </a:prstGeom>
          <a:ln>
            <a:solidFill>
              <a:schemeClr val="accent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Imagen 1">
            <a:extLst>
              <a:ext uri="{FF2B5EF4-FFF2-40B4-BE49-F238E27FC236}">
                <a16:creationId xmlns:a16="http://schemas.microsoft.com/office/drawing/2014/main" id="{87F3C972-9D2C-471D-9986-6A5CB6F728E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12182" y="4550881"/>
            <a:ext cx="3292023" cy="1806940"/>
          </a:xfrm>
          <a:prstGeom prst="rect">
            <a:avLst/>
          </a:prstGeom>
          <a:ln>
            <a:solidFill>
              <a:schemeClr val="accent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10" name="2 Tabla">
            <a:extLst>
              <a:ext uri="{FF2B5EF4-FFF2-40B4-BE49-F238E27FC236}">
                <a16:creationId xmlns:a16="http://schemas.microsoft.com/office/drawing/2014/main" id="{79921EFE-883F-45F3-912D-DFB96B68E61C}"/>
              </a:ext>
            </a:extLst>
          </p:cNvPr>
          <p:cNvGraphicFramePr>
            <a:graphicFrameLocks noGrp="1"/>
          </p:cNvGraphicFramePr>
          <p:nvPr>
            <p:extLst>
              <p:ext uri="{D42A27DB-BD31-4B8C-83A1-F6EECF244321}">
                <p14:modId xmlns:p14="http://schemas.microsoft.com/office/powerpoint/2010/main" val="22767567"/>
              </p:ext>
            </p:extLst>
          </p:nvPr>
        </p:nvGraphicFramePr>
        <p:xfrm>
          <a:off x="3284585" y="3221197"/>
          <a:ext cx="4301120" cy="2233154"/>
        </p:xfrm>
        <a:graphic>
          <a:graphicData uri="http://schemas.openxmlformats.org/drawingml/2006/table">
            <a:tbl>
              <a:tblPr/>
              <a:tblGrid>
                <a:gridCol w="525264">
                  <a:extLst>
                    <a:ext uri="{9D8B030D-6E8A-4147-A177-3AD203B41FA5}">
                      <a16:colId xmlns:a16="http://schemas.microsoft.com/office/drawing/2014/main" val="20000"/>
                    </a:ext>
                  </a:extLst>
                </a:gridCol>
                <a:gridCol w="1175531">
                  <a:extLst>
                    <a:ext uri="{9D8B030D-6E8A-4147-A177-3AD203B41FA5}">
                      <a16:colId xmlns:a16="http://schemas.microsoft.com/office/drawing/2014/main" val="20001"/>
                    </a:ext>
                  </a:extLst>
                </a:gridCol>
                <a:gridCol w="1533525">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tblGrid>
              <a:tr h="373721">
                <a:tc>
                  <a:txBody>
                    <a:bodyPr/>
                    <a:lstStyle/>
                    <a:p>
                      <a:pPr algn="ctr" fontAlgn="ctr"/>
                      <a:r>
                        <a:rPr lang="es-CL" sz="1050" b="1" i="0" u="none" strike="noStrike" dirty="0">
                          <a:solidFill>
                            <a:srgbClr val="FFFFFF"/>
                          </a:solidFill>
                          <a:effectLst/>
                          <a:latin typeface="Calibri"/>
                        </a:rPr>
                        <a:t>Punto</a:t>
                      </a:r>
                    </a:p>
                  </a:txBody>
                  <a:tcPr marL="8953" marR="8953" marT="89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8A54"/>
                    </a:solidFill>
                  </a:tcPr>
                </a:tc>
                <a:tc>
                  <a:txBody>
                    <a:bodyPr/>
                    <a:lstStyle/>
                    <a:p>
                      <a:pPr algn="ctr" fontAlgn="ctr"/>
                      <a:r>
                        <a:rPr lang="es-CL" sz="1050" b="1" i="0" u="none" strike="noStrike" dirty="0">
                          <a:solidFill>
                            <a:srgbClr val="FFFFFF"/>
                          </a:solidFill>
                          <a:effectLst/>
                          <a:latin typeface="Calibri"/>
                        </a:rPr>
                        <a:t>Calle 1</a:t>
                      </a:r>
                    </a:p>
                  </a:txBody>
                  <a:tcPr marL="8953" marR="8953" marT="89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8A54"/>
                    </a:solidFill>
                  </a:tcPr>
                </a:tc>
                <a:tc>
                  <a:txBody>
                    <a:bodyPr/>
                    <a:lstStyle/>
                    <a:p>
                      <a:pPr algn="ctr" fontAlgn="ctr"/>
                      <a:r>
                        <a:rPr lang="es-CL" sz="1050" b="1" i="0" u="none" strike="noStrike" dirty="0">
                          <a:solidFill>
                            <a:srgbClr val="FFFFFF"/>
                          </a:solidFill>
                          <a:effectLst/>
                          <a:latin typeface="Calibri"/>
                        </a:rPr>
                        <a:t>Calle 2</a:t>
                      </a:r>
                    </a:p>
                  </a:txBody>
                  <a:tcPr marL="8953" marR="8953" marT="89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8A54"/>
                    </a:solidFill>
                  </a:tcPr>
                </a:tc>
                <a:tc>
                  <a:txBody>
                    <a:bodyPr/>
                    <a:lstStyle/>
                    <a:p>
                      <a:pPr algn="ctr" fontAlgn="ctr"/>
                      <a:r>
                        <a:rPr lang="es-CL" sz="1050" b="1" i="0" u="none" strike="noStrike" dirty="0">
                          <a:solidFill>
                            <a:srgbClr val="FFFFFF"/>
                          </a:solidFill>
                          <a:effectLst/>
                          <a:latin typeface="Calibri"/>
                        </a:rPr>
                        <a:t>FUENTE DE FINANCIAMIENTO </a:t>
                      </a:r>
                    </a:p>
                  </a:txBody>
                  <a:tcPr marL="8953" marR="8953" marT="89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8A54"/>
                    </a:solidFill>
                  </a:tcPr>
                </a:tc>
                <a:extLst>
                  <a:ext uri="{0D108BD9-81ED-4DB2-BD59-A6C34878D82A}">
                    <a16:rowId xmlns:a16="http://schemas.microsoft.com/office/drawing/2014/main" val="10000"/>
                  </a:ext>
                </a:extLst>
              </a:tr>
              <a:tr h="303040">
                <a:tc>
                  <a:txBody>
                    <a:bodyPr/>
                    <a:lstStyle/>
                    <a:p>
                      <a:pPr algn="ctr" fontAlgn="ctr"/>
                      <a:r>
                        <a:rPr lang="es-CL" sz="1100" b="1" i="0" u="none" strike="noStrike">
                          <a:solidFill>
                            <a:srgbClr val="000000"/>
                          </a:solidFill>
                          <a:effectLst/>
                          <a:latin typeface="Calibri"/>
                        </a:rPr>
                        <a:t>2</a:t>
                      </a:r>
                    </a:p>
                  </a:txBody>
                  <a:tcPr marL="8953" marR="8953" marT="89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CL" sz="1100" b="1" i="0" u="none" strike="noStrike" dirty="0">
                          <a:solidFill>
                            <a:srgbClr val="000000"/>
                          </a:solidFill>
                          <a:effectLst/>
                          <a:latin typeface="Calibri"/>
                        </a:rPr>
                        <a:t>SOTOMAYOR</a:t>
                      </a:r>
                    </a:p>
                  </a:txBody>
                  <a:tcPr marL="8953" marR="8953" marT="89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CL" sz="1100" b="1" i="0" u="none" strike="noStrike" dirty="0">
                          <a:solidFill>
                            <a:srgbClr val="000000"/>
                          </a:solidFill>
                          <a:effectLst/>
                          <a:latin typeface="Calibri"/>
                        </a:rPr>
                        <a:t>VICUÑA MACKENNA</a:t>
                      </a:r>
                    </a:p>
                  </a:txBody>
                  <a:tcPr marL="8953" marR="8953" marT="89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6">
                  <a:txBody>
                    <a:bodyPr/>
                    <a:lstStyle/>
                    <a:p>
                      <a:pPr algn="ctr" fontAlgn="ctr"/>
                      <a:r>
                        <a:rPr lang="es-CL" sz="1100" b="1" i="0" u="none" strike="noStrike" dirty="0">
                          <a:solidFill>
                            <a:srgbClr val="000000"/>
                          </a:solidFill>
                          <a:effectLst/>
                          <a:latin typeface="Calibri"/>
                        </a:rPr>
                        <a:t>MINVU</a:t>
                      </a:r>
                    </a:p>
                    <a:p>
                      <a:pPr algn="ctr" fontAlgn="ctr"/>
                      <a:endParaRPr lang="es-CL" sz="1100" b="1" i="0" u="none" strike="noStrike" dirty="0">
                        <a:solidFill>
                          <a:srgbClr val="000000"/>
                        </a:solidFill>
                        <a:effectLst/>
                        <a:latin typeface="Calibri"/>
                      </a:endParaRPr>
                    </a:p>
                    <a:p>
                      <a:pPr algn="ctr" fontAlgn="ctr"/>
                      <a:r>
                        <a:rPr lang="es-CL" sz="1100" b="1" i="0" u="none" strike="noStrike" dirty="0">
                          <a:solidFill>
                            <a:srgbClr val="000000"/>
                          </a:solidFill>
                          <a:effectLst/>
                          <a:latin typeface="Calibri"/>
                        </a:rPr>
                        <a:t>FINANCIAMIENTO</a:t>
                      </a:r>
                      <a:r>
                        <a:rPr lang="es-CL" sz="1100" b="1" i="0" u="none" strike="noStrike" baseline="0" dirty="0">
                          <a:solidFill>
                            <a:srgbClr val="000000"/>
                          </a:solidFill>
                          <a:effectLst/>
                          <a:latin typeface="Calibri"/>
                        </a:rPr>
                        <a:t> 2019-2020</a:t>
                      </a:r>
                      <a:endParaRPr lang="es-CL" sz="1100" b="1" i="0" u="none" strike="noStrike" dirty="0">
                        <a:solidFill>
                          <a:srgbClr val="000000"/>
                        </a:solidFill>
                        <a:effectLst/>
                        <a:latin typeface="Calibri"/>
                      </a:endParaRPr>
                    </a:p>
                  </a:txBody>
                  <a:tcPr marL="8953" marR="8953" marT="89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extLst>
                  <a:ext uri="{0D108BD9-81ED-4DB2-BD59-A6C34878D82A}">
                    <a16:rowId xmlns:a16="http://schemas.microsoft.com/office/drawing/2014/main" val="10001"/>
                  </a:ext>
                </a:extLst>
              </a:tr>
              <a:tr h="303040">
                <a:tc>
                  <a:txBody>
                    <a:bodyPr/>
                    <a:lstStyle/>
                    <a:p>
                      <a:pPr algn="ctr" fontAlgn="ctr"/>
                      <a:r>
                        <a:rPr lang="es-CL" sz="1100" b="1" i="0" u="none" strike="noStrike">
                          <a:solidFill>
                            <a:srgbClr val="000000"/>
                          </a:solidFill>
                          <a:effectLst/>
                          <a:latin typeface="Calibri"/>
                        </a:rPr>
                        <a:t>6</a:t>
                      </a:r>
                    </a:p>
                  </a:txBody>
                  <a:tcPr marL="8953" marR="8953" marT="89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CL" sz="1100" b="1" i="0" u="none" strike="noStrike">
                          <a:solidFill>
                            <a:srgbClr val="000000"/>
                          </a:solidFill>
                          <a:effectLst/>
                          <a:latin typeface="Calibri"/>
                        </a:rPr>
                        <a:t>PACÍFICO NORTE </a:t>
                      </a:r>
                    </a:p>
                  </a:txBody>
                  <a:tcPr marL="8953" marR="8953" marT="89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CL" sz="1100" b="1" i="0" u="none" strike="noStrike" dirty="0">
                          <a:solidFill>
                            <a:srgbClr val="000000"/>
                          </a:solidFill>
                          <a:effectLst/>
                          <a:latin typeface="Calibri"/>
                        </a:rPr>
                        <a:t>ALCALDE SANTIAGO ARATA</a:t>
                      </a:r>
                    </a:p>
                  </a:txBody>
                  <a:tcPr marL="8953" marR="8953" marT="89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es-CL"/>
                    </a:p>
                  </a:txBody>
                  <a:tcPr/>
                </a:tc>
                <a:extLst>
                  <a:ext uri="{0D108BD9-81ED-4DB2-BD59-A6C34878D82A}">
                    <a16:rowId xmlns:a16="http://schemas.microsoft.com/office/drawing/2014/main" val="10002"/>
                  </a:ext>
                </a:extLst>
              </a:tr>
              <a:tr h="303040">
                <a:tc>
                  <a:txBody>
                    <a:bodyPr/>
                    <a:lstStyle/>
                    <a:p>
                      <a:pPr algn="ctr" fontAlgn="ctr"/>
                      <a:r>
                        <a:rPr lang="es-CL" sz="1100" b="1" i="0" u="none" strike="noStrike">
                          <a:solidFill>
                            <a:srgbClr val="000000"/>
                          </a:solidFill>
                          <a:effectLst/>
                          <a:latin typeface="Calibri"/>
                        </a:rPr>
                        <a:t>8</a:t>
                      </a:r>
                    </a:p>
                  </a:txBody>
                  <a:tcPr marL="8953" marR="8953" marT="89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CL" sz="1100" b="1" i="0" u="none" strike="noStrike">
                          <a:solidFill>
                            <a:srgbClr val="000000"/>
                          </a:solidFill>
                          <a:effectLst/>
                          <a:latin typeface="Calibri"/>
                        </a:rPr>
                        <a:t>ARTESANOS</a:t>
                      </a:r>
                    </a:p>
                  </a:txBody>
                  <a:tcPr marL="8953" marR="8953" marT="89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CL" sz="1100" b="1" i="0" u="none" strike="noStrike">
                          <a:solidFill>
                            <a:srgbClr val="000000"/>
                          </a:solidFill>
                          <a:effectLst/>
                          <a:latin typeface="Calibri"/>
                        </a:rPr>
                        <a:t>ARGENTINA</a:t>
                      </a:r>
                    </a:p>
                  </a:txBody>
                  <a:tcPr marL="8953" marR="8953" marT="89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es-CL"/>
                    </a:p>
                  </a:txBody>
                  <a:tcPr/>
                </a:tc>
                <a:extLst>
                  <a:ext uri="{0D108BD9-81ED-4DB2-BD59-A6C34878D82A}">
                    <a16:rowId xmlns:a16="http://schemas.microsoft.com/office/drawing/2014/main" val="10003"/>
                  </a:ext>
                </a:extLst>
              </a:tr>
              <a:tr h="303040">
                <a:tc>
                  <a:txBody>
                    <a:bodyPr/>
                    <a:lstStyle/>
                    <a:p>
                      <a:pPr algn="ctr" fontAlgn="ctr"/>
                      <a:r>
                        <a:rPr lang="es-CL" sz="1100" b="1" i="0" u="none" strike="noStrike">
                          <a:solidFill>
                            <a:srgbClr val="000000"/>
                          </a:solidFill>
                          <a:effectLst/>
                          <a:latin typeface="Calibri"/>
                        </a:rPr>
                        <a:t>12</a:t>
                      </a:r>
                    </a:p>
                  </a:txBody>
                  <a:tcPr marL="8953" marR="8953" marT="89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CL" sz="1100" b="1" i="0" u="none" strike="noStrike">
                          <a:solidFill>
                            <a:srgbClr val="000000"/>
                          </a:solidFill>
                          <a:effectLst/>
                          <a:latin typeface="Calibri"/>
                        </a:rPr>
                        <a:t>18 DE SEPTIEMBRE</a:t>
                      </a:r>
                    </a:p>
                  </a:txBody>
                  <a:tcPr marL="8953" marR="8953" marT="89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CL" sz="1100" b="1" i="0" u="none" strike="noStrike">
                          <a:solidFill>
                            <a:srgbClr val="000000"/>
                          </a:solidFill>
                          <a:effectLst/>
                          <a:latin typeface="Calibri"/>
                        </a:rPr>
                        <a:t>BORGOÑO</a:t>
                      </a:r>
                    </a:p>
                  </a:txBody>
                  <a:tcPr marL="8953" marR="8953" marT="89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es-CL"/>
                    </a:p>
                  </a:txBody>
                  <a:tcPr/>
                </a:tc>
                <a:extLst>
                  <a:ext uri="{0D108BD9-81ED-4DB2-BD59-A6C34878D82A}">
                    <a16:rowId xmlns:a16="http://schemas.microsoft.com/office/drawing/2014/main" val="10004"/>
                  </a:ext>
                </a:extLst>
              </a:tr>
              <a:tr h="303040">
                <a:tc>
                  <a:txBody>
                    <a:bodyPr/>
                    <a:lstStyle/>
                    <a:p>
                      <a:pPr algn="ctr" fontAlgn="ctr"/>
                      <a:r>
                        <a:rPr lang="es-CL" sz="1100" b="1" i="0" u="none" strike="noStrike">
                          <a:solidFill>
                            <a:srgbClr val="000000"/>
                          </a:solidFill>
                          <a:effectLst/>
                          <a:latin typeface="Calibri"/>
                        </a:rPr>
                        <a:t>16</a:t>
                      </a:r>
                    </a:p>
                  </a:txBody>
                  <a:tcPr marL="8953" marR="8953" marT="89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CL" sz="1100" b="1" i="0" u="none" strike="noStrike">
                          <a:solidFill>
                            <a:srgbClr val="000000"/>
                          </a:solidFill>
                          <a:effectLst/>
                          <a:latin typeface="Calibri"/>
                        </a:rPr>
                        <a:t>SARGENTO ALDEA</a:t>
                      </a:r>
                    </a:p>
                  </a:txBody>
                  <a:tcPr marL="8953" marR="8953" marT="89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CL" sz="1100" b="1" i="0" u="none" strike="noStrike">
                          <a:solidFill>
                            <a:srgbClr val="000000"/>
                          </a:solidFill>
                          <a:effectLst/>
                          <a:latin typeface="Calibri"/>
                        </a:rPr>
                        <a:t>LASTARRIA</a:t>
                      </a:r>
                    </a:p>
                  </a:txBody>
                  <a:tcPr marL="8953" marR="8953" marT="89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es-CL"/>
                    </a:p>
                  </a:txBody>
                  <a:tcPr/>
                </a:tc>
                <a:extLst>
                  <a:ext uri="{0D108BD9-81ED-4DB2-BD59-A6C34878D82A}">
                    <a16:rowId xmlns:a16="http://schemas.microsoft.com/office/drawing/2014/main" val="10005"/>
                  </a:ext>
                </a:extLst>
              </a:tr>
              <a:tr h="303040">
                <a:tc>
                  <a:txBody>
                    <a:bodyPr/>
                    <a:lstStyle/>
                    <a:p>
                      <a:pPr algn="ctr" fontAlgn="ctr"/>
                      <a:r>
                        <a:rPr lang="es-CL" sz="1100" b="1" i="0" u="none" strike="noStrike">
                          <a:solidFill>
                            <a:srgbClr val="000000"/>
                          </a:solidFill>
                          <a:effectLst/>
                          <a:latin typeface="Calibri"/>
                        </a:rPr>
                        <a:t>23</a:t>
                      </a:r>
                    </a:p>
                  </a:txBody>
                  <a:tcPr marL="8953" marR="8953" marT="89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1100" b="1" i="0" u="none" strike="noStrike">
                          <a:solidFill>
                            <a:srgbClr val="000000"/>
                          </a:solidFill>
                          <a:effectLst/>
                          <a:latin typeface="Calibri"/>
                        </a:rPr>
                        <a:t>TUCAPEL </a:t>
                      </a:r>
                    </a:p>
                  </a:txBody>
                  <a:tcPr marL="8953" marR="8953" marT="89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1100" b="1" i="0" u="none" strike="noStrike" dirty="0">
                          <a:solidFill>
                            <a:srgbClr val="000000"/>
                          </a:solidFill>
                          <a:effectLst/>
                          <a:latin typeface="Calibri"/>
                        </a:rPr>
                        <a:t>GONZALO CERDA</a:t>
                      </a:r>
                    </a:p>
                  </a:txBody>
                  <a:tcPr marL="8953" marR="8953" marT="89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L"/>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7607640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n 12">
            <a:extLst>
              <a:ext uri="{FF2B5EF4-FFF2-40B4-BE49-F238E27FC236}">
                <a16:creationId xmlns:a16="http://schemas.microsoft.com/office/drawing/2014/main" id="{29EFABE7-05E1-4C84-BB1B-7EE6D2C7C508}"/>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79300" y="115909"/>
            <a:ext cx="2382185" cy="5814628"/>
          </a:xfrm>
          <a:prstGeom prst="rect">
            <a:avLst/>
          </a:prstGeom>
          <a:ln>
            <a:solidFill>
              <a:schemeClr val="accent1"/>
            </a:solid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9E53EF92-4873-4184-8DAE-EE7CF797E62A}"/>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16" name="12 Rectángulo redondeado">
            <a:extLst>
              <a:ext uri="{FF2B5EF4-FFF2-40B4-BE49-F238E27FC236}">
                <a16:creationId xmlns:a16="http://schemas.microsoft.com/office/drawing/2014/main" id="{FE9C1117-2274-4CC5-BB3A-1C2322149593}"/>
              </a:ext>
            </a:extLst>
          </p:cNvPr>
          <p:cNvSpPr/>
          <p:nvPr/>
        </p:nvSpPr>
        <p:spPr>
          <a:xfrm>
            <a:off x="3148148" y="115909"/>
            <a:ext cx="3108487" cy="707886"/>
          </a:xfrm>
          <a:prstGeom prst="roundRect">
            <a:avLst/>
          </a:prstGeom>
          <a:solidFill>
            <a:schemeClr val="accent3"/>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VIALIDAD</a:t>
            </a:r>
          </a:p>
        </p:txBody>
      </p:sp>
      <p:sp>
        <p:nvSpPr>
          <p:cNvPr id="2" name="Rectángulo 1">
            <a:extLst>
              <a:ext uri="{FF2B5EF4-FFF2-40B4-BE49-F238E27FC236}">
                <a16:creationId xmlns:a16="http://schemas.microsoft.com/office/drawing/2014/main" id="{884DF2EE-AC8A-4354-A4A0-2A39F71C2682}"/>
              </a:ext>
            </a:extLst>
          </p:cNvPr>
          <p:cNvSpPr/>
          <p:nvPr/>
        </p:nvSpPr>
        <p:spPr>
          <a:xfrm>
            <a:off x="2842630" y="1155947"/>
            <a:ext cx="9006470" cy="2339102"/>
          </a:xfrm>
          <a:prstGeom prst="rect">
            <a:avLst/>
          </a:prstGeom>
        </p:spPr>
        <p:txBody>
          <a:bodyPr wrap="square">
            <a:spAutoFit/>
          </a:bodyPr>
          <a:lstStyle/>
          <a:p>
            <a:pPr algn="just">
              <a:spcAft>
                <a:spcPts val="600"/>
              </a:spcAft>
            </a:pPr>
            <a:r>
              <a:rPr lang="es-CL" b="1" dirty="0">
                <a:latin typeface="Calibri" panose="020F0502020204030204" pitchFamily="34" charset="0"/>
                <a:ea typeface="Cambria" panose="02040503050406030204" pitchFamily="18" charset="0"/>
                <a:cs typeface="Times New Roman" panose="02020603050405020304" pitchFamily="18" charset="0"/>
              </a:rPr>
              <a:t>Además, con recursos del FNDR se ha dado continuidad al </a:t>
            </a:r>
            <a:r>
              <a:rPr lang="es-CL"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Plan de Conservación de Vías Urbanas</a:t>
            </a:r>
            <a:r>
              <a:rPr lang="es-CL" b="1" dirty="0">
                <a:latin typeface="Calibri" panose="020F0502020204030204" pitchFamily="34" charset="0"/>
                <a:ea typeface="Cambria" panose="02040503050406030204" pitchFamily="18" charset="0"/>
                <a:cs typeface="Times New Roman" panose="02020603050405020304" pitchFamily="18" charset="0"/>
              </a:rPr>
              <a:t>, ejecutándose el 2019 la </a:t>
            </a:r>
            <a:r>
              <a:rPr lang="es-CL" b="1" dirty="0">
                <a:solidFill>
                  <a:srgbClr val="0070C0"/>
                </a:solidFill>
                <a:latin typeface="Calibri" panose="020F0502020204030204" pitchFamily="34" charset="0"/>
                <a:ea typeface="Cambria" panose="02040503050406030204" pitchFamily="18" charset="0"/>
                <a:cs typeface="Times New Roman" panose="02020603050405020304" pitchFamily="18" charset="0"/>
              </a:rPr>
              <a:t>Etapa VI </a:t>
            </a:r>
            <a:r>
              <a:rPr lang="es-CL" b="1" dirty="0">
                <a:latin typeface="Calibri" panose="020F0502020204030204" pitchFamily="34" charset="0"/>
                <a:ea typeface="Cambria" panose="02040503050406030204" pitchFamily="18" charset="0"/>
                <a:cs typeface="Times New Roman" panose="02020603050405020304" pitchFamily="18" charset="0"/>
              </a:rPr>
              <a:t>por 7.777 millones de pesos, con la cual se conservan:</a:t>
            </a:r>
          </a:p>
          <a:p>
            <a:pPr marL="285750" indent="-285750" algn="just">
              <a:spcAft>
                <a:spcPts val="600"/>
              </a:spcAft>
              <a:buFontTx/>
              <a:buChar char="-"/>
            </a:pPr>
            <a:r>
              <a:rPr lang="es-CL" b="1" dirty="0">
                <a:latin typeface="Calibri" panose="020F0502020204030204" pitchFamily="34" charset="0"/>
                <a:ea typeface="Cambria" panose="02040503050406030204" pitchFamily="18" charset="0"/>
                <a:cs typeface="Times New Roman" panose="02020603050405020304" pitchFamily="18" charset="0"/>
              </a:rPr>
              <a:t>17.781 m</a:t>
            </a:r>
            <a:r>
              <a:rPr lang="es-CL" b="1" baseline="30000" dirty="0">
                <a:latin typeface="Calibri" panose="020F0502020204030204" pitchFamily="34" charset="0"/>
                <a:ea typeface="Cambria" panose="02040503050406030204" pitchFamily="18" charset="0"/>
                <a:cs typeface="Times New Roman" panose="02020603050405020304" pitchFamily="18" charset="0"/>
              </a:rPr>
              <a:t>2</a:t>
            </a:r>
            <a:r>
              <a:rPr lang="es-CL" b="1" dirty="0">
                <a:latin typeface="Calibri" panose="020F0502020204030204" pitchFamily="34" charset="0"/>
                <a:ea typeface="Cambria" panose="02040503050406030204" pitchFamily="18" charset="0"/>
                <a:cs typeface="Times New Roman" panose="02020603050405020304" pitchFamily="18" charset="0"/>
              </a:rPr>
              <a:t> de aceras.</a:t>
            </a:r>
          </a:p>
          <a:p>
            <a:pPr marL="285750" indent="-285750" algn="just">
              <a:spcAft>
                <a:spcPts val="600"/>
              </a:spcAft>
              <a:buFontTx/>
              <a:buChar char="-"/>
            </a:pPr>
            <a:r>
              <a:rPr lang="es-CL" b="1" dirty="0">
                <a:latin typeface="Calibri" panose="020F0502020204030204" pitchFamily="34" charset="0"/>
                <a:ea typeface="Cambria" panose="02040503050406030204" pitchFamily="18" charset="0"/>
                <a:cs typeface="Times New Roman" panose="02020603050405020304" pitchFamily="18" charset="0"/>
              </a:rPr>
              <a:t>280.220 m</a:t>
            </a:r>
            <a:r>
              <a:rPr lang="es-CL" b="1" baseline="30000" dirty="0">
                <a:latin typeface="Calibri" panose="020F0502020204030204" pitchFamily="34" charset="0"/>
                <a:ea typeface="Cambria" panose="02040503050406030204" pitchFamily="18" charset="0"/>
                <a:cs typeface="Times New Roman" panose="02020603050405020304" pitchFamily="18" charset="0"/>
              </a:rPr>
              <a:t>2</a:t>
            </a:r>
            <a:r>
              <a:rPr lang="es-CL" b="1" dirty="0">
                <a:latin typeface="Calibri" panose="020F0502020204030204" pitchFamily="34" charset="0"/>
                <a:ea typeface="Cambria" panose="02040503050406030204" pitchFamily="18" charset="0"/>
                <a:cs typeface="Times New Roman" panose="02020603050405020304" pitchFamily="18" charset="0"/>
              </a:rPr>
              <a:t> de calzadas de asfalto en caliente.</a:t>
            </a:r>
          </a:p>
          <a:p>
            <a:pPr marL="285750" indent="-285750" algn="just">
              <a:spcAft>
                <a:spcPts val="600"/>
              </a:spcAft>
              <a:buFontTx/>
              <a:buChar char="-"/>
            </a:pPr>
            <a:r>
              <a:rPr lang="es-CL" b="1" dirty="0">
                <a:latin typeface="Calibri" panose="020F0502020204030204" pitchFamily="34" charset="0"/>
                <a:ea typeface="Cambria" panose="02040503050406030204" pitchFamily="18" charset="0"/>
                <a:cs typeface="Times New Roman" panose="02020603050405020304" pitchFamily="18" charset="0"/>
              </a:rPr>
              <a:t>20.000 m</a:t>
            </a:r>
            <a:r>
              <a:rPr lang="es-CL" b="1" baseline="30000" dirty="0">
                <a:latin typeface="Calibri" panose="020F0502020204030204" pitchFamily="34" charset="0"/>
                <a:ea typeface="Cambria" panose="02040503050406030204" pitchFamily="18" charset="0"/>
                <a:cs typeface="Times New Roman" panose="02020603050405020304" pitchFamily="18" charset="0"/>
              </a:rPr>
              <a:t>2</a:t>
            </a:r>
            <a:r>
              <a:rPr lang="es-CL" b="1" dirty="0">
                <a:latin typeface="Calibri" panose="020F0502020204030204" pitchFamily="34" charset="0"/>
                <a:ea typeface="Cambria" panose="02040503050406030204" pitchFamily="18" charset="0"/>
                <a:cs typeface="Times New Roman" panose="02020603050405020304" pitchFamily="18" charset="0"/>
              </a:rPr>
              <a:t> de parches de asfalto en frío.</a:t>
            </a:r>
          </a:p>
          <a:p>
            <a:pPr algn="just">
              <a:spcAft>
                <a:spcPts val="600"/>
              </a:spcAft>
            </a:pPr>
            <a:endParaRPr lang="es-CL" b="1" dirty="0">
              <a:latin typeface="Calibri" panose="020F0502020204030204" pitchFamily="34" charset="0"/>
              <a:ea typeface="Cambria" panose="02040503050406030204" pitchFamily="18" charset="0"/>
              <a:cs typeface="Times New Roman" panose="02020603050405020304" pitchFamily="18" charset="0"/>
            </a:endParaRPr>
          </a:p>
        </p:txBody>
      </p:sp>
      <p:pic>
        <p:nvPicPr>
          <p:cNvPr id="7" name="Imagen 6">
            <a:extLst>
              <a:ext uri="{FF2B5EF4-FFF2-40B4-BE49-F238E27FC236}">
                <a16:creationId xmlns:a16="http://schemas.microsoft.com/office/drawing/2014/main" id="{4EEEE996-2413-4D9C-AB6C-79241746EF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42630" y="3607899"/>
            <a:ext cx="2707199" cy="1800000"/>
          </a:xfrm>
          <a:prstGeom prst="rect">
            <a:avLst/>
          </a:prstGeom>
          <a:ln>
            <a:solidFill>
              <a:schemeClr val="accent1"/>
            </a:solidFill>
          </a:ln>
          <a:effectLst>
            <a:outerShdw blurRad="292100" dist="139700" dir="2700000" algn="tl" rotWithShape="0">
              <a:srgbClr val="333333">
                <a:alpha val="65000"/>
              </a:srgbClr>
            </a:outerShdw>
          </a:effectLst>
        </p:spPr>
      </p:pic>
      <p:pic>
        <p:nvPicPr>
          <p:cNvPr id="9" name="Imagen 8">
            <a:extLst>
              <a:ext uri="{FF2B5EF4-FFF2-40B4-BE49-F238E27FC236}">
                <a16:creationId xmlns:a16="http://schemas.microsoft.com/office/drawing/2014/main" id="{2C63DB16-8451-4D99-9AD3-92228ECD795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36207" y="4309057"/>
            <a:ext cx="2707200" cy="1800000"/>
          </a:xfrm>
          <a:prstGeom prst="rect">
            <a:avLst/>
          </a:prstGeom>
          <a:ln>
            <a:solidFill>
              <a:schemeClr val="accent1"/>
            </a:solidFill>
          </a:ln>
          <a:effectLst>
            <a:outerShdw blurRad="292100" dist="139700" dir="2700000" algn="tl" rotWithShape="0">
              <a:srgbClr val="333333">
                <a:alpha val="65000"/>
              </a:srgbClr>
            </a:outerShdw>
          </a:effectLst>
        </p:spPr>
      </p:pic>
      <p:pic>
        <p:nvPicPr>
          <p:cNvPr id="10" name="9 Imagen">
            <a:extLst>
              <a:ext uri="{FF2B5EF4-FFF2-40B4-BE49-F238E27FC236}">
                <a16:creationId xmlns:a16="http://schemas.microsoft.com/office/drawing/2014/main" id="{938FF32A-81AF-43F7-B6C4-3A8969C9FC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762099" y="3902053"/>
            <a:ext cx="2774108" cy="1800000"/>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48408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n 12">
            <a:extLst>
              <a:ext uri="{FF2B5EF4-FFF2-40B4-BE49-F238E27FC236}">
                <a16:creationId xmlns:a16="http://schemas.microsoft.com/office/drawing/2014/main" id="{29EFABE7-05E1-4C84-BB1B-7EE6D2C7C508}"/>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79300" y="115909"/>
            <a:ext cx="2245889" cy="5657874"/>
          </a:xfrm>
          <a:prstGeom prst="rect">
            <a:avLst/>
          </a:prstGeom>
          <a:ln>
            <a:solidFill>
              <a:schemeClr val="accent1"/>
            </a:solid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9E53EF92-4873-4184-8DAE-EE7CF797E62A}"/>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16" name="12 Rectángulo redondeado">
            <a:extLst>
              <a:ext uri="{FF2B5EF4-FFF2-40B4-BE49-F238E27FC236}">
                <a16:creationId xmlns:a16="http://schemas.microsoft.com/office/drawing/2014/main" id="{FE9C1117-2274-4CC5-BB3A-1C2322149593}"/>
              </a:ext>
            </a:extLst>
          </p:cNvPr>
          <p:cNvSpPr/>
          <p:nvPr/>
        </p:nvSpPr>
        <p:spPr>
          <a:xfrm>
            <a:off x="3278776" y="115909"/>
            <a:ext cx="2977859" cy="707886"/>
          </a:xfrm>
          <a:prstGeom prst="roundRect">
            <a:avLst/>
          </a:prstGeom>
          <a:solidFill>
            <a:schemeClr val="accent3"/>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VIALIDAD</a:t>
            </a:r>
          </a:p>
        </p:txBody>
      </p:sp>
      <p:sp>
        <p:nvSpPr>
          <p:cNvPr id="2" name="Rectángulo 1">
            <a:extLst>
              <a:ext uri="{FF2B5EF4-FFF2-40B4-BE49-F238E27FC236}">
                <a16:creationId xmlns:a16="http://schemas.microsoft.com/office/drawing/2014/main" id="{884DF2EE-AC8A-4354-A4A0-2A39F71C2682}"/>
              </a:ext>
            </a:extLst>
          </p:cNvPr>
          <p:cNvSpPr/>
          <p:nvPr/>
        </p:nvSpPr>
        <p:spPr>
          <a:xfrm>
            <a:off x="2842630" y="1155947"/>
            <a:ext cx="9006470" cy="2062103"/>
          </a:xfrm>
          <a:prstGeom prst="rect">
            <a:avLst/>
          </a:prstGeom>
        </p:spPr>
        <p:txBody>
          <a:bodyPr wrap="square">
            <a:spAutoFit/>
          </a:bodyPr>
          <a:lstStyle/>
          <a:p>
            <a:pPr algn="just">
              <a:spcAft>
                <a:spcPts val="600"/>
              </a:spcAft>
            </a:pPr>
            <a:r>
              <a:rPr lang="es-CL" b="1" dirty="0">
                <a:latin typeface="Calibri" panose="020F0502020204030204" pitchFamily="34" charset="0"/>
                <a:ea typeface="Cambria" panose="02040503050406030204" pitchFamily="18" charset="0"/>
                <a:cs typeface="Times New Roman" panose="02020603050405020304" pitchFamily="18" charset="0"/>
              </a:rPr>
              <a:t>Y como parte del mismo </a:t>
            </a:r>
            <a:r>
              <a:rPr lang="es-CL"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Plan de Conservación de Vías Urbanas</a:t>
            </a:r>
            <a:r>
              <a:rPr lang="es-CL" b="1" dirty="0">
                <a:latin typeface="Calibri" panose="020F0502020204030204" pitchFamily="34" charset="0"/>
                <a:ea typeface="Cambria" panose="02040503050406030204" pitchFamily="18" charset="0"/>
                <a:cs typeface="Times New Roman" panose="02020603050405020304" pitchFamily="18" charset="0"/>
              </a:rPr>
              <a:t>, el presente año se ejecuta la Etapa VII,  por  6.769 millones de pesos, con la cual se conservan:</a:t>
            </a:r>
          </a:p>
          <a:p>
            <a:pPr marL="285750" indent="-285750" algn="just">
              <a:spcAft>
                <a:spcPts val="600"/>
              </a:spcAft>
              <a:buFontTx/>
              <a:buChar char="-"/>
            </a:pPr>
            <a:r>
              <a:rPr lang="es-CL" b="1" dirty="0">
                <a:latin typeface="Calibri" panose="020F0502020204030204" pitchFamily="34" charset="0"/>
                <a:ea typeface="Cambria" panose="02040503050406030204" pitchFamily="18" charset="0"/>
                <a:cs typeface="Times New Roman" panose="02020603050405020304" pitchFamily="18" charset="0"/>
              </a:rPr>
              <a:t>11.669 m</a:t>
            </a:r>
            <a:r>
              <a:rPr lang="es-CL" b="1" baseline="30000" dirty="0">
                <a:latin typeface="Calibri" panose="020F0502020204030204" pitchFamily="34" charset="0"/>
                <a:ea typeface="Cambria" panose="02040503050406030204" pitchFamily="18" charset="0"/>
                <a:cs typeface="Times New Roman" panose="02020603050405020304" pitchFamily="18" charset="0"/>
              </a:rPr>
              <a:t>2</a:t>
            </a:r>
            <a:r>
              <a:rPr lang="es-CL" b="1" dirty="0">
                <a:latin typeface="Calibri" panose="020F0502020204030204" pitchFamily="34" charset="0"/>
                <a:ea typeface="Cambria" panose="02040503050406030204" pitchFamily="18" charset="0"/>
                <a:cs typeface="Times New Roman" panose="02020603050405020304" pitchFamily="18" charset="0"/>
              </a:rPr>
              <a:t> de veredas de hormigón.</a:t>
            </a:r>
          </a:p>
          <a:p>
            <a:pPr marL="285750" indent="-285750" algn="just">
              <a:spcAft>
                <a:spcPts val="600"/>
              </a:spcAft>
              <a:buFontTx/>
              <a:buChar char="-"/>
            </a:pPr>
            <a:r>
              <a:rPr lang="es-CL" b="1" dirty="0">
                <a:latin typeface="Calibri" panose="020F0502020204030204" pitchFamily="34" charset="0"/>
                <a:ea typeface="Cambria" panose="02040503050406030204" pitchFamily="18" charset="0"/>
                <a:cs typeface="Times New Roman" panose="02020603050405020304" pitchFamily="18" charset="0"/>
              </a:rPr>
              <a:t>234.563 m</a:t>
            </a:r>
            <a:r>
              <a:rPr lang="es-CL" b="1" baseline="30000" dirty="0">
                <a:latin typeface="Calibri" panose="020F0502020204030204" pitchFamily="34" charset="0"/>
                <a:ea typeface="Cambria" panose="02040503050406030204" pitchFamily="18" charset="0"/>
                <a:cs typeface="Times New Roman" panose="02020603050405020304" pitchFamily="18" charset="0"/>
              </a:rPr>
              <a:t>2</a:t>
            </a:r>
            <a:r>
              <a:rPr lang="es-CL" b="1" dirty="0">
                <a:latin typeface="Calibri" panose="020F0502020204030204" pitchFamily="34" charset="0"/>
                <a:ea typeface="Cambria" panose="02040503050406030204" pitchFamily="18" charset="0"/>
                <a:cs typeface="Times New Roman" panose="02020603050405020304" pitchFamily="18" charset="0"/>
              </a:rPr>
              <a:t> de calzadas de asfalto en caliente.</a:t>
            </a:r>
          </a:p>
          <a:p>
            <a:pPr marL="285750" indent="-285750" algn="just">
              <a:spcAft>
                <a:spcPts val="600"/>
              </a:spcAft>
              <a:buFontTx/>
              <a:buChar char="-"/>
            </a:pPr>
            <a:r>
              <a:rPr lang="es-CL" b="1" dirty="0">
                <a:latin typeface="Calibri" panose="020F0502020204030204" pitchFamily="34" charset="0"/>
                <a:ea typeface="Cambria" panose="02040503050406030204" pitchFamily="18" charset="0"/>
                <a:cs typeface="Times New Roman" panose="02020603050405020304" pitchFamily="18" charset="0"/>
              </a:rPr>
              <a:t>2.380 m</a:t>
            </a:r>
            <a:r>
              <a:rPr lang="es-CL" b="1" baseline="30000" dirty="0">
                <a:latin typeface="Calibri" panose="020F0502020204030204" pitchFamily="34" charset="0"/>
                <a:ea typeface="Cambria" panose="02040503050406030204" pitchFamily="18" charset="0"/>
                <a:cs typeface="Times New Roman" panose="02020603050405020304" pitchFamily="18" charset="0"/>
              </a:rPr>
              <a:t>2</a:t>
            </a:r>
            <a:r>
              <a:rPr lang="es-CL" b="1" dirty="0">
                <a:latin typeface="Calibri" panose="020F0502020204030204" pitchFamily="34" charset="0"/>
                <a:ea typeface="Cambria" panose="02040503050406030204" pitchFamily="18" charset="0"/>
                <a:cs typeface="Times New Roman" panose="02020603050405020304" pitchFamily="18" charset="0"/>
              </a:rPr>
              <a:t> de calzadas de hormigón.</a:t>
            </a:r>
          </a:p>
          <a:p>
            <a:pPr marL="285750" indent="-285750" algn="just">
              <a:spcAft>
                <a:spcPts val="600"/>
              </a:spcAft>
              <a:buFontTx/>
              <a:buChar char="-"/>
            </a:pPr>
            <a:r>
              <a:rPr lang="es-CL" b="1" dirty="0">
                <a:latin typeface="Calibri" panose="020F0502020204030204" pitchFamily="34" charset="0"/>
                <a:ea typeface="Cambria" panose="02040503050406030204" pitchFamily="18" charset="0"/>
                <a:cs typeface="Times New Roman" panose="02020603050405020304" pitchFamily="18" charset="0"/>
              </a:rPr>
              <a:t>4.668 m</a:t>
            </a:r>
            <a:r>
              <a:rPr lang="es-CL" b="1" baseline="30000" dirty="0">
                <a:latin typeface="Calibri" panose="020F0502020204030204" pitchFamily="34" charset="0"/>
                <a:ea typeface="Cambria" panose="02040503050406030204" pitchFamily="18" charset="0"/>
                <a:cs typeface="Times New Roman" panose="02020603050405020304" pitchFamily="18" charset="0"/>
              </a:rPr>
              <a:t>2</a:t>
            </a:r>
            <a:r>
              <a:rPr lang="es-CL" b="1" dirty="0">
                <a:latin typeface="Calibri" panose="020F0502020204030204" pitchFamily="34" charset="0"/>
                <a:ea typeface="Cambria" panose="02040503050406030204" pitchFamily="18" charset="0"/>
                <a:cs typeface="Times New Roman" panose="02020603050405020304" pitchFamily="18" charset="0"/>
              </a:rPr>
              <a:t> de parches de asfalto en frío.</a:t>
            </a:r>
          </a:p>
        </p:txBody>
      </p:sp>
      <p:pic>
        <p:nvPicPr>
          <p:cNvPr id="7" name="Imagen 6">
            <a:extLst>
              <a:ext uri="{FF2B5EF4-FFF2-40B4-BE49-F238E27FC236}">
                <a16:creationId xmlns:a16="http://schemas.microsoft.com/office/drawing/2014/main" id="{4EEEE996-2413-4D9C-AB6C-79241746EF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06334" y="3802504"/>
            <a:ext cx="2707199" cy="1800000"/>
          </a:xfrm>
          <a:prstGeom prst="rect">
            <a:avLst/>
          </a:prstGeom>
          <a:ln>
            <a:solidFill>
              <a:schemeClr val="accent1"/>
            </a:solidFill>
          </a:ln>
          <a:effectLst>
            <a:outerShdw blurRad="292100" dist="139700" dir="2700000" algn="tl" rotWithShape="0">
              <a:srgbClr val="333333">
                <a:alpha val="65000"/>
              </a:srgbClr>
            </a:outerShdw>
          </a:effectLst>
        </p:spPr>
      </p:pic>
      <p:pic>
        <p:nvPicPr>
          <p:cNvPr id="9" name="Imagen 8">
            <a:extLst>
              <a:ext uri="{FF2B5EF4-FFF2-40B4-BE49-F238E27FC236}">
                <a16:creationId xmlns:a16="http://schemas.microsoft.com/office/drawing/2014/main" id="{2C63DB16-8451-4D99-9AD3-92228ECD795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97391" y="4468710"/>
            <a:ext cx="2707200" cy="1800000"/>
          </a:xfrm>
          <a:prstGeom prst="rect">
            <a:avLst/>
          </a:prstGeom>
          <a:ln>
            <a:solidFill>
              <a:schemeClr val="accent1"/>
            </a:solidFill>
          </a:ln>
          <a:effectLst>
            <a:outerShdw blurRad="292100" dist="139700" dir="2700000" algn="tl" rotWithShape="0">
              <a:srgbClr val="333333">
                <a:alpha val="65000"/>
              </a:srgbClr>
            </a:outerShdw>
          </a:effectLst>
        </p:spPr>
      </p:pic>
      <p:pic>
        <p:nvPicPr>
          <p:cNvPr id="10" name="9 Imagen">
            <a:extLst>
              <a:ext uri="{FF2B5EF4-FFF2-40B4-BE49-F238E27FC236}">
                <a16:creationId xmlns:a16="http://schemas.microsoft.com/office/drawing/2014/main" id="{938FF32A-81AF-43F7-B6C4-3A8969C9FC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618408" y="4155202"/>
            <a:ext cx="2774108" cy="1800000"/>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09431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n 12">
            <a:extLst>
              <a:ext uri="{FF2B5EF4-FFF2-40B4-BE49-F238E27FC236}">
                <a16:creationId xmlns:a16="http://schemas.microsoft.com/office/drawing/2014/main" id="{29EFABE7-05E1-4C84-BB1B-7EE6D2C7C508}"/>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143690" y="115909"/>
            <a:ext cx="2326009" cy="5812680"/>
          </a:xfrm>
          <a:prstGeom prst="rect">
            <a:avLst/>
          </a:prstGeom>
          <a:ln>
            <a:solidFill>
              <a:schemeClr val="accent1"/>
            </a:solid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9E53EF92-4873-4184-8DAE-EE7CF797E62A}"/>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16" name="12 Rectángulo redondeado">
            <a:extLst>
              <a:ext uri="{FF2B5EF4-FFF2-40B4-BE49-F238E27FC236}">
                <a16:creationId xmlns:a16="http://schemas.microsoft.com/office/drawing/2014/main" id="{FE9C1117-2274-4CC5-BB3A-1C2322149593}"/>
              </a:ext>
            </a:extLst>
          </p:cNvPr>
          <p:cNvSpPr/>
          <p:nvPr/>
        </p:nvSpPr>
        <p:spPr>
          <a:xfrm>
            <a:off x="3122022" y="115908"/>
            <a:ext cx="3134613" cy="707887"/>
          </a:xfrm>
          <a:prstGeom prst="roundRect">
            <a:avLst/>
          </a:prstGeom>
          <a:solidFill>
            <a:schemeClr val="accent3"/>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VIALIDAD</a:t>
            </a:r>
          </a:p>
        </p:txBody>
      </p:sp>
      <p:sp>
        <p:nvSpPr>
          <p:cNvPr id="2" name="Rectángulo 1">
            <a:extLst>
              <a:ext uri="{FF2B5EF4-FFF2-40B4-BE49-F238E27FC236}">
                <a16:creationId xmlns:a16="http://schemas.microsoft.com/office/drawing/2014/main" id="{884DF2EE-AC8A-4354-A4A0-2A39F71C2682}"/>
              </a:ext>
            </a:extLst>
          </p:cNvPr>
          <p:cNvSpPr/>
          <p:nvPr/>
        </p:nvSpPr>
        <p:spPr>
          <a:xfrm>
            <a:off x="2842630" y="1155947"/>
            <a:ext cx="9006470" cy="2462213"/>
          </a:xfrm>
          <a:prstGeom prst="rect">
            <a:avLst/>
          </a:prstGeom>
        </p:spPr>
        <p:txBody>
          <a:bodyPr wrap="square">
            <a:spAutoFit/>
          </a:bodyPr>
          <a:lstStyle/>
          <a:p>
            <a:pPr algn="just">
              <a:spcAft>
                <a:spcPts val="600"/>
              </a:spcAft>
            </a:pPr>
            <a:r>
              <a:rPr lang="es-CL" b="1" dirty="0">
                <a:latin typeface="Calibri" panose="020F0502020204030204" pitchFamily="34" charset="0"/>
                <a:ea typeface="Cambria" panose="02040503050406030204" pitchFamily="18" charset="0"/>
                <a:cs typeface="Times New Roman" panose="02020603050405020304" pitchFamily="18" charset="0"/>
              </a:rPr>
              <a:t>Complementariamente, con recursos del FNDR se realizará un estudio denominado </a:t>
            </a:r>
            <a:r>
              <a:rPr lang="es-CL"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“Diagnóstico estado de conservación de pavimentos de Arica”, </a:t>
            </a:r>
            <a:r>
              <a:rPr lang="es-CL" b="1" dirty="0">
                <a:latin typeface="Calibri" panose="020F0502020204030204" pitchFamily="34" charset="0"/>
                <a:ea typeface="Cambria" panose="02040503050406030204" pitchFamily="18" charset="0"/>
                <a:cs typeface="Times New Roman" panose="02020603050405020304" pitchFamily="18" charset="0"/>
              </a:rPr>
              <a:t>el cual se encuentra próximo a ser licitado y que permitirá, con una inversión de 326 millones de pesos, contar con un catastro de la totalidad de las vías urbanas de la ciudad, lo que aportará una planificación que permitirá priorizar y optimizar los futuros costos de conservación.</a:t>
            </a:r>
          </a:p>
          <a:p>
            <a:pPr algn="just">
              <a:spcAft>
                <a:spcPts val="600"/>
              </a:spcAft>
            </a:pPr>
            <a:endParaRPr lang="es-CL" b="1" dirty="0">
              <a:latin typeface="Calibri" panose="020F0502020204030204" pitchFamily="34" charset="0"/>
              <a:ea typeface="Cambria" panose="02040503050406030204" pitchFamily="18" charset="0"/>
              <a:cs typeface="Times New Roman" panose="02020603050405020304" pitchFamily="18" charset="0"/>
            </a:endParaRPr>
          </a:p>
          <a:p>
            <a:pPr algn="just">
              <a:spcAft>
                <a:spcPts val="600"/>
              </a:spcAft>
            </a:pPr>
            <a:r>
              <a:rPr lang="es-CL" b="1" dirty="0">
                <a:latin typeface="Calibri" panose="020F0502020204030204" pitchFamily="34" charset="0"/>
                <a:ea typeface="Cambria" panose="02040503050406030204" pitchFamily="18" charset="0"/>
                <a:cs typeface="Times New Roman" panose="02020603050405020304" pitchFamily="18" charset="0"/>
              </a:rPr>
              <a:t>Además, el 2020 se cuenta con recursos sectoriales para iniciar la prefactibilidad del proyecto </a:t>
            </a:r>
            <a:r>
              <a:rPr lang="es-CL"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“Mejoramiento Avda. Antártica y Los Artesanos, Arica” </a:t>
            </a:r>
            <a:r>
              <a:rPr lang="es-CL" b="1" dirty="0">
                <a:latin typeface="Calibri" panose="020F0502020204030204" pitchFamily="34" charset="0"/>
                <a:ea typeface="Cambria" panose="02040503050406030204" pitchFamily="18" charset="0"/>
                <a:cs typeface="Times New Roman" panose="02020603050405020304" pitchFamily="18" charset="0"/>
              </a:rPr>
              <a:t>por 194 millones de pesos.</a:t>
            </a:r>
          </a:p>
        </p:txBody>
      </p:sp>
      <p:pic>
        <p:nvPicPr>
          <p:cNvPr id="7" name="13 Imagen">
            <a:extLst>
              <a:ext uri="{FF2B5EF4-FFF2-40B4-BE49-F238E27FC236}">
                <a16:creationId xmlns:a16="http://schemas.microsoft.com/office/drawing/2014/main" id="{F1EEF094-5351-427E-955E-A71787C2743D}"/>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42630" y="3618160"/>
            <a:ext cx="3548632" cy="2310429"/>
          </a:xfrm>
          <a:prstGeom prst="rect">
            <a:avLst/>
          </a:prstGeom>
          <a:ln>
            <a:solidFill>
              <a:schemeClr val="accent1"/>
            </a:solidFill>
          </a:ln>
          <a:effectLst>
            <a:outerShdw blurRad="292100" dist="139700" dir="2700000" algn="tl" rotWithShape="0">
              <a:srgbClr val="333333">
                <a:alpha val="65000"/>
              </a:srgbClr>
            </a:outerShdw>
          </a:effectLst>
        </p:spPr>
      </p:pic>
      <p:pic>
        <p:nvPicPr>
          <p:cNvPr id="8" name="Picture 2" descr="D:\Usuarios\jmhenriquez\Desktop\Ayuda Marite\Antartica.jpg">
            <a:extLst>
              <a:ext uri="{FF2B5EF4-FFF2-40B4-BE49-F238E27FC236}">
                <a16:creationId xmlns:a16="http://schemas.microsoft.com/office/drawing/2014/main" id="{03C579C5-B5A7-40ED-BA20-6C8E46E15D7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58641" y="3711548"/>
            <a:ext cx="2690729" cy="1610348"/>
          </a:xfrm>
          <a:prstGeom prst="rect">
            <a:avLst/>
          </a:prstGeom>
          <a:ln>
            <a:solidFill>
              <a:schemeClr val="accent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3" descr="D:\Usuarios\jmhenriquez\Desktop\Ayuda Marite\Artesanos.jpg">
            <a:extLst>
              <a:ext uri="{FF2B5EF4-FFF2-40B4-BE49-F238E27FC236}">
                <a16:creationId xmlns:a16="http://schemas.microsoft.com/office/drawing/2014/main" id="{867D161C-BF45-4553-AB0A-72AB0856FB4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572884" y="4610110"/>
            <a:ext cx="2690730" cy="1610348"/>
          </a:xfrm>
          <a:prstGeom prst="rect">
            <a:avLst/>
          </a:prstGeom>
          <a:ln>
            <a:solidFill>
              <a:schemeClr val="accent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9375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CuadroTexto 22">
            <a:extLst>
              <a:ext uri="{FF2B5EF4-FFF2-40B4-BE49-F238E27FC236}">
                <a16:creationId xmlns:a16="http://schemas.microsoft.com/office/drawing/2014/main" id="{F29D69D7-66BF-4193-B0D2-DE68CF188AB4}"/>
              </a:ext>
            </a:extLst>
          </p:cNvPr>
          <p:cNvSpPr txBox="1"/>
          <p:nvPr/>
        </p:nvSpPr>
        <p:spPr>
          <a:xfrm>
            <a:off x="8167827" y="1157277"/>
            <a:ext cx="3860108" cy="954107"/>
          </a:xfrm>
          <a:prstGeom prst="rect">
            <a:avLst/>
          </a:prstGeom>
          <a:noFill/>
        </p:spPr>
        <p:txBody>
          <a:bodyPr wrap="square" rtlCol="0">
            <a:spAutoFit/>
          </a:bodyPr>
          <a:lstStyle/>
          <a:p>
            <a:pPr algn="just"/>
            <a:r>
              <a:rPr lang="es-CL" sz="1400" dirty="0">
                <a:solidFill>
                  <a:srgbClr val="C00000"/>
                </a:solidFill>
              </a:rPr>
              <a:t>La red de ciclovías de Arica está conformada por las de corto y mediano plazo, más las que son incorporadas en  los proyectos viales del STU (Minvu y MOP).</a:t>
            </a:r>
          </a:p>
        </p:txBody>
      </p:sp>
      <p:sp>
        <p:nvSpPr>
          <p:cNvPr id="13" name="36 Rectángulo">
            <a:extLst>
              <a:ext uri="{FF2B5EF4-FFF2-40B4-BE49-F238E27FC236}">
                <a16:creationId xmlns:a16="http://schemas.microsoft.com/office/drawing/2014/main" id="{B9AFBA4A-9F97-4BE0-8092-DCACFE08FD08}"/>
              </a:ext>
            </a:extLst>
          </p:cNvPr>
          <p:cNvSpPr/>
          <p:nvPr/>
        </p:nvSpPr>
        <p:spPr>
          <a:xfrm>
            <a:off x="2779496" y="855309"/>
            <a:ext cx="5111629" cy="307777"/>
          </a:xfrm>
          <a:prstGeom prst="rect">
            <a:avLst/>
          </a:prstGeom>
        </p:spPr>
        <p:txBody>
          <a:bodyPr wrap="square">
            <a:spAutoFit/>
          </a:bodyPr>
          <a:lstStyle/>
          <a:p>
            <a:r>
              <a:rPr lang="es-CL" sz="1400" b="1" dirty="0"/>
              <a:t>CICLOVÍAS DE “RED DE CORTO” PLAZO EJECUTADAS</a:t>
            </a:r>
          </a:p>
        </p:txBody>
      </p:sp>
      <p:graphicFrame>
        <p:nvGraphicFramePr>
          <p:cNvPr id="16" name="37 Tabla">
            <a:extLst>
              <a:ext uri="{FF2B5EF4-FFF2-40B4-BE49-F238E27FC236}">
                <a16:creationId xmlns:a16="http://schemas.microsoft.com/office/drawing/2014/main" id="{3CFA0FB4-E7DC-461E-98F3-0E758FEB9250}"/>
              </a:ext>
            </a:extLst>
          </p:cNvPr>
          <p:cNvGraphicFramePr>
            <a:graphicFrameLocks noGrp="1"/>
          </p:cNvGraphicFramePr>
          <p:nvPr>
            <p:extLst>
              <p:ext uri="{D42A27DB-BD31-4B8C-83A1-F6EECF244321}">
                <p14:modId xmlns:p14="http://schemas.microsoft.com/office/powerpoint/2010/main" val="1530737529"/>
              </p:ext>
            </p:extLst>
          </p:nvPr>
        </p:nvGraphicFramePr>
        <p:xfrm>
          <a:off x="2725650" y="1174469"/>
          <a:ext cx="5038725" cy="762000"/>
        </p:xfrm>
        <a:graphic>
          <a:graphicData uri="http://schemas.openxmlformats.org/drawingml/2006/table">
            <a:tbl>
              <a:tblPr>
                <a:tableStyleId>{5940675A-B579-460E-94D1-54222C63F5DA}</a:tableStyleId>
              </a:tblPr>
              <a:tblGrid>
                <a:gridCol w="1710043">
                  <a:extLst>
                    <a:ext uri="{9D8B030D-6E8A-4147-A177-3AD203B41FA5}">
                      <a16:colId xmlns:a16="http://schemas.microsoft.com/office/drawing/2014/main" val="20000"/>
                    </a:ext>
                  </a:extLst>
                </a:gridCol>
                <a:gridCol w="2069318">
                  <a:extLst>
                    <a:ext uri="{9D8B030D-6E8A-4147-A177-3AD203B41FA5}">
                      <a16:colId xmlns:a16="http://schemas.microsoft.com/office/drawing/2014/main" val="20001"/>
                    </a:ext>
                  </a:extLst>
                </a:gridCol>
                <a:gridCol w="1259364">
                  <a:extLst>
                    <a:ext uri="{9D8B030D-6E8A-4147-A177-3AD203B41FA5}">
                      <a16:colId xmlns:a16="http://schemas.microsoft.com/office/drawing/2014/main" val="20002"/>
                    </a:ext>
                  </a:extLst>
                </a:gridCol>
              </a:tblGrid>
              <a:tr h="48895">
                <a:tc>
                  <a:txBody>
                    <a:bodyPr/>
                    <a:lstStyle/>
                    <a:p>
                      <a:pPr algn="ctr">
                        <a:spcAft>
                          <a:spcPts val="0"/>
                        </a:spcAft>
                      </a:pPr>
                      <a:r>
                        <a:rPr lang="es-CL" sz="1000" b="1" dirty="0">
                          <a:effectLst/>
                        </a:rPr>
                        <a:t>EJE</a:t>
                      </a:r>
                      <a:endParaRPr lang="es-CL" sz="1000" b="1" dirty="0">
                        <a:effectLst/>
                        <a:latin typeface="Arial"/>
                        <a:ea typeface="Arial"/>
                      </a:endParaRPr>
                    </a:p>
                  </a:txBody>
                  <a:tcPr marL="68580" marR="68580" marT="0" marB="0" anchor="ctr">
                    <a:solidFill>
                      <a:schemeClr val="accent1">
                        <a:lumMod val="40000"/>
                        <a:lumOff val="60000"/>
                      </a:schemeClr>
                    </a:solidFill>
                  </a:tcPr>
                </a:tc>
                <a:tc>
                  <a:txBody>
                    <a:bodyPr/>
                    <a:lstStyle/>
                    <a:p>
                      <a:pPr algn="ctr">
                        <a:spcAft>
                          <a:spcPts val="0"/>
                        </a:spcAft>
                      </a:pPr>
                      <a:r>
                        <a:rPr lang="es-CL" sz="1000" b="1" dirty="0">
                          <a:effectLst/>
                        </a:rPr>
                        <a:t>TRAMO</a:t>
                      </a:r>
                      <a:endParaRPr lang="es-CL" sz="1000" b="1" dirty="0">
                        <a:effectLst/>
                        <a:latin typeface="Arial"/>
                        <a:ea typeface="Arial"/>
                      </a:endParaRPr>
                    </a:p>
                  </a:txBody>
                  <a:tcPr marL="68580" marR="68580" marT="0" marB="0" anchor="ctr">
                    <a:solidFill>
                      <a:schemeClr val="accent1">
                        <a:lumMod val="40000"/>
                        <a:lumOff val="60000"/>
                      </a:schemeClr>
                    </a:solidFill>
                  </a:tcPr>
                </a:tc>
                <a:tc>
                  <a:txBody>
                    <a:bodyPr/>
                    <a:lstStyle/>
                    <a:p>
                      <a:pPr algn="ctr">
                        <a:spcAft>
                          <a:spcPts val="0"/>
                        </a:spcAft>
                      </a:pPr>
                      <a:r>
                        <a:rPr lang="es-CL" sz="1000" b="1" dirty="0">
                          <a:effectLst/>
                        </a:rPr>
                        <a:t>KMS. EJE</a:t>
                      </a:r>
                      <a:endParaRPr lang="es-CL" sz="1000" b="1" dirty="0">
                        <a:effectLst/>
                        <a:latin typeface="Arial"/>
                        <a:ea typeface="Arial"/>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10000"/>
                  </a:ext>
                </a:extLst>
              </a:tr>
              <a:tr h="67310">
                <a:tc>
                  <a:txBody>
                    <a:bodyPr/>
                    <a:lstStyle/>
                    <a:p>
                      <a:pPr algn="ctr">
                        <a:spcAft>
                          <a:spcPts val="0"/>
                        </a:spcAft>
                      </a:pPr>
                      <a:r>
                        <a:rPr lang="es-CL" sz="1000" dirty="0">
                          <a:effectLst/>
                        </a:rPr>
                        <a:t>Santa María – Santiago Arata</a:t>
                      </a:r>
                      <a:endParaRPr lang="es-CL" sz="1000" dirty="0">
                        <a:effectLst/>
                        <a:latin typeface="Arial"/>
                        <a:ea typeface="Arial"/>
                      </a:endParaRPr>
                    </a:p>
                  </a:txBody>
                  <a:tcPr marL="68580" marR="68580" marT="0" marB="0" anchor="ctr"/>
                </a:tc>
                <a:tc>
                  <a:txBody>
                    <a:bodyPr/>
                    <a:lstStyle/>
                    <a:p>
                      <a:pPr algn="ctr">
                        <a:spcAft>
                          <a:spcPts val="0"/>
                        </a:spcAft>
                      </a:pPr>
                      <a:r>
                        <a:rPr lang="es-CL" sz="1000" dirty="0">
                          <a:effectLst/>
                        </a:rPr>
                        <a:t>Diego Portales – Amador Neghme</a:t>
                      </a:r>
                      <a:endParaRPr lang="es-CL" sz="1000" dirty="0">
                        <a:effectLst/>
                        <a:latin typeface="Arial"/>
                        <a:ea typeface="Arial"/>
                      </a:endParaRPr>
                    </a:p>
                  </a:txBody>
                  <a:tcPr marL="68580" marR="68580" marT="0" marB="0" anchor="ctr"/>
                </a:tc>
                <a:tc>
                  <a:txBody>
                    <a:bodyPr/>
                    <a:lstStyle/>
                    <a:p>
                      <a:pPr algn="ctr">
                        <a:spcAft>
                          <a:spcPts val="0"/>
                        </a:spcAft>
                      </a:pPr>
                      <a:r>
                        <a:rPr lang="es-CL" sz="1000" dirty="0">
                          <a:effectLst/>
                        </a:rPr>
                        <a:t>4,20</a:t>
                      </a:r>
                      <a:endParaRPr lang="es-CL" sz="1000" dirty="0">
                        <a:effectLst/>
                        <a:latin typeface="Arial"/>
                        <a:ea typeface="Arial"/>
                      </a:endParaRPr>
                    </a:p>
                  </a:txBody>
                  <a:tcPr marL="68580" marR="68580" marT="0" marB="0" anchor="ctr"/>
                </a:tc>
                <a:extLst>
                  <a:ext uri="{0D108BD9-81ED-4DB2-BD59-A6C34878D82A}">
                    <a16:rowId xmlns:a16="http://schemas.microsoft.com/office/drawing/2014/main" val="10001"/>
                  </a:ext>
                </a:extLst>
              </a:tr>
              <a:tr h="48895">
                <a:tc>
                  <a:txBody>
                    <a:bodyPr/>
                    <a:lstStyle/>
                    <a:p>
                      <a:pPr algn="ctr">
                        <a:spcAft>
                          <a:spcPts val="0"/>
                        </a:spcAft>
                      </a:pPr>
                      <a:r>
                        <a:rPr lang="es-CL" sz="1000" dirty="0">
                          <a:effectLst/>
                        </a:rPr>
                        <a:t>Renato Rocca</a:t>
                      </a:r>
                      <a:endParaRPr lang="es-CL" sz="1000" dirty="0">
                        <a:effectLst/>
                        <a:latin typeface="Arial"/>
                        <a:ea typeface="Arial"/>
                      </a:endParaRPr>
                    </a:p>
                  </a:txBody>
                  <a:tcPr marL="68580" marR="68580" marT="0" marB="0" anchor="ctr"/>
                </a:tc>
                <a:tc>
                  <a:txBody>
                    <a:bodyPr/>
                    <a:lstStyle/>
                    <a:p>
                      <a:pPr algn="ctr">
                        <a:spcAft>
                          <a:spcPts val="0"/>
                        </a:spcAft>
                      </a:pPr>
                      <a:r>
                        <a:rPr lang="es-CL" sz="1000" dirty="0">
                          <a:effectLst/>
                        </a:rPr>
                        <a:t>Santa María – Alejandro Azolas</a:t>
                      </a:r>
                      <a:endParaRPr lang="es-CL" sz="1000" dirty="0">
                        <a:effectLst/>
                        <a:latin typeface="Arial"/>
                        <a:ea typeface="Arial"/>
                      </a:endParaRPr>
                    </a:p>
                  </a:txBody>
                  <a:tcPr marL="68580" marR="68580" marT="0" marB="0" anchor="ctr"/>
                </a:tc>
                <a:tc>
                  <a:txBody>
                    <a:bodyPr/>
                    <a:lstStyle/>
                    <a:p>
                      <a:pPr algn="ctr">
                        <a:spcAft>
                          <a:spcPts val="0"/>
                        </a:spcAft>
                      </a:pPr>
                      <a:r>
                        <a:rPr lang="es-CL" sz="1000" dirty="0">
                          <a:effectLst/>
                        </a:rPr>
                        <a:t>0,66</a:t>
                      </a:r>
                      <a:endParaRPr lang="es-CL" sz="1000" dirty="0">
                        <a:effectLst/>
                        <a:latin typeface="Arial"/>
                        <a:ea typeface="Arial"/>
                      </a:endParaRPr>
                    </a:p>
                  </a:txBody>
                  <a:tcPr marL="68580" marR="68580" marT="0" marB="0" anchor="ctr"/>
                </a:tc>
                <a:extLst>
                  <a:ext uri="{0D108BD9-81ED-4DB2-BD59-A6C34878D82A}">
                    <a16:rowId xmlns:a16="http://schemas.microsoft.com/office/drawing/2014/main" val="10002"/>
                  </a:ext>
                </a:extLst>
              </a:tr>
              <a:tr h="48895">
                <a:tc>
                  <a:txBody>
                    <a:bodyPr/>
                    <a:lstStyle/>
                    <a:p>
                      <a:pPr algn="ctr">
                        <a:spcAft>
                          <a:spcPts val="0"/>
                        </a:spcAft>
                      </a:pPr>
                      <a:r>
                        <a:rPr lang="es-CL" sz="1000" dirty="0">
                          <a:effectLst/>
                        </a:rPr>
                        <a:t>Amador Neghme</a:t>
                      </a:r>
                      <a:endParaRPr lang="es-CL" sz="1000" dirty="0">
                        <a:effectLst/>
                        <a:latin typeface="Arial"/>
                        <a:ea typeface="Arial"/>
                      </a:endParaRPr>
                    </a:p>
                  </a:txBody>
                  <a:tcPr marL="68580" marR="68580" marT="0" marB="0" anchor="ctr"/>
                </a:tc>
                <a:tc>
                  <a:txBody>
                    <a:bodyPr/>
                    <a:lstStyle/>
                    <a:p>
                      <a:pPr algn="ctr">
                        <a:spcAft>
                          <a:spcPts val="0"/>
                        </a:spcAft>
                      </a:pPr>
                      <a:r>
                        <a:rPr lang="es-CL" sz="1000" dirty="0">
                          <a:effectLst/>
                        </a:rPr>
                        <a:t>Santiago Arata - Linderos</a:t>
                      </a:r>
                      <a:endParaRPr lang="es-CL" sz="1000" dirty="0">
                        <a:effectLst/>
                        <a:latin typeface="Arial"/>
                        <a:ea typeface="Arial"/>
                      </a:endParaRPr>
                    </a:p>
                  </a:txBody>
                  <a:tcPr marL="68580" marR="68580" marT="0" marB="0" anchor="ctr"/>
                </a:tc>
                <a:tc>
                  <a:txBody>
                    <a:bodyPr/>
                    <a:lstStyle/>
                    <a:p>
                      <a:pPr algn="ctr">
                        <a:spcAft>
                          <a:spcPts val="0"/>
                        </a:spcAft>
                      </a:pPr>
                      <a:r>
                        <a:rPr lang="es-CL" sz="1000" dirty="0">
                          <a:effectLst/>
                        </a:rPr>
                        <a:t>0,96</a:t>
                      </a:r>
                      <a:endParaRPr lang="es-CL" sz="1000" dirty="0">
                        <a:effectLst/>
                        <a:latin typeface="Arial"/>
                        <a:ea typeface="Arial"/>
                      </a:endParaRPr>
                    </a:p>
                  </a:txBody>
                  <a:tcPr marL="68580" marR="68580" marT="0" marB="0" anchor="ctr"/>
                </a:tc>
                <a:extLst>
                  <a:ext uri="{0D108BD9-81ED-4DB2-BD59-A6C34878D82A}">
                    <a16:rowId xmlns:a16="http://schemas.microsoft.com/office/drawing/2014/main" val="10003"/>
                  </a:ext>
                </a:extLst>
              </a:tr>
              <a:tr h="48895">
                <a:tc gridSpan="2">
                  <a:txBody>
                    <a:bodyPr/>
                    <a:lstStyle/>
                    <a:p>
                      <a:pPr algn="l">
                        <a:spcAft>
                          <a:spcPts val="0"/>
                        </a:spcAft>
                      </a:pPr>
                      <a:r>
                        <a:rPr lang="es-CL" sz="1000" b="1" dirty="0">
                          <a:effectLst/>
                        </a:rPr>
                        <a:t>Total</a:t>
                      </a:r>
                      <a:endParaRPr lang="es-CL" sz="1000" b="1" dirty="0">
                        <a:effectLst/>
                        <a:latin typeface="Arial"/>
                        <a:ea typeface="Arial"/>
                      </a:endParaRPr>
                    </a:p>
                  </a:txBody>
                  <a:tcPr marL="68580" marR="68580" marT="0" marB="0" anchor="ctr">
                    <a:solidFill>
                      <a:schemeClr val="accent3">
                        <a:lumMod val="20000"/>
                        <a:lumOff val="80000"/>
                      </a:schemeClr>
                    </a:solidFill>
                  </a:tcPr>
                </a:tc>
                <a:tc hMerge="1">
                  <a:txBody>
                    <a:bodyPr/>
                    <a:lstStyle/>
                    <a:p>
                      <a:endParaRPr lang="es-CL"/>
                    </a:p>
                  </a:txBody>
                  <a:tcPr/>
                </a:tc>
                <a:tc>
                  <a:txBody>
                    <a:bodyPr/>
                    <a:lstStyle/>
                    <a:p>
                      <a:pPr algn="ctr">
                        <a:spcAft>
                          <a:spcPts val="0"/>
                        </a:spcAft>
                      </a:pPr>
                      <a:r>
                        <a:rPr lang="es-CL" sz="1000" b="1" dirty="0">
                          <a:effectLst/>
                        </a:rPr>
                        <a:t>5,82</a:t>
                      </a:r>
                      <a:endParaRPr lang="es-CL" sz="1000" b="1" dirty="0">
                        <a:effectLst/>
                        <a:latin typeface="Arial"/>
                        <a:ea typeface="Arial"/>
                      </a:endParaRPr>
                    </a:p>
                  </a:txBody>
                  <a:tcPr marL="68580" marR="68580" marT="0" marB="0" anchor="ctr">
                    <a:solidFill>
                      <a:schemeClr val="accent3">
                        <a:lumMod val="20000"/>
                        <a:lumOff val="80000"/>
                      </a:schemeClr>
                    </a:solidFill>
                  </a:tcPr>
                </a:tc>
                <a:extLst>
                  <a:ext uri="{0D108BD9-81ED-4DB2-BD59-A6C34878D82A}">
                    <a16:rowId xmlns:a16="http://schemas.microsoft.com/office/drawing/2014/main" val="10004"/>
                  </a:ext>
                </a:extLst>
              </a:tr>
            </a:tbl>
          </a:graphicData>
        </a:graphic>
      </p:graphicFrame>
      <p:graphicFrame>
        <p:nvGraphicFramePr>
          <p:cNvPr id="17" name="7 Tabla">
            <a:extLst>
              <a:ext uri="{FF2B5EF4-FFF2-40B4-BE49-F238E27FC236}">
                <a16:creationId xmlns:a16="http://schemas.microsoft.com/office/drawing/2014/main" id="{87FF5A4A-E64E-4752-A34E-40997C5E4961}"/>
              </a:ext>
            </a:extLst>
          </p:cNvPr>
          <p:cNvGraphicFramePr>
            <a:graphicFrameLocks noGrp="1"/>
          </p:cNvGraphicFramePr>
          <p:nvPr>
            <p:extLst>
              <p:ext uri="{D42A27DB-BD31-4B8C-83A1-F6EECF244321}">
                <p14:modId xmlns:p14="http://schemas.microsoft.com/office/powerpoint/2010/main" val="2335257288"/>
              </p:ext>
            </p:extLst>
          </p:nvPr>
        </p:nvGraphicFramePr>
        <p:xfrm>
          <a:off x="2711007" y="2279929"/>
          <a:ext cx="5038725" cy="1371600"/>
        </p:xfrm>
        <a:graphic>
          <a:graphicData uri="http://schemas.openxmlformats.org/drawingml/2006/table">
            <a:tbl>
              <a:tblPr>
                <a:tableStyleId>{5940675A-B579-460E-94D1-54222C63F5DA}</a:tableStyleId>
              </a:tblPr>
              <a:tblGrid>
                <a:gridCol w="1710043">
                  <a:extLst>
                    <a:ext uri="{9D8B030D-6E8A-4147-A177-3AD203B41FA5}">
                      <a16:colId xmlns:a16="http://schemas.microsoft.com/office/drawing/2014/main" val="20000"/>
                    </a:ext>
                  </a:extLst>
                </a:gridCol>
                <a:gridCol w="2069318">
                  <a:extLst>
                    <a:ext uri="{9D8B030D-6E8A-4147-A177-3AD203B41FA5}">
                      <a16:colId xmlns:a16="http://schemas.microsoft.com/office/drawing/2014/main" val="20001"/>
                    </a:ext>
                  </a:extLst>
                </a:gridCol>
                <a:gridCol w="1259364">
                  <a:extLst>
                    <a:ext uri="{9D8B030D-6E8A-4147-A177-3AD203B41FA5}">
                      <a16:colId xmlns:a16="http://schemas.microsoft.com/office/drawing/2014/main" val="20002"/>
                    </a:ext>
                  </a:extLst>
                </a:gridCol>
              </a:tblGrid>
              <a:tr h="48895">
                <a:tc>
                  <a:txBody>
                    <a:bodyPr/>
                    <a:lstStyle/>
                    <a:p>
                      <a:pPr algn="ctr">
                        <a:spcAft>
                          <a:spcPts val="0"/>
                        </a:spcAft>
                      </a:pPr>
                      <a:r>
                        <a:rPr lang="es-CL" sz="1000" b="1" i="0" dirty="0">
                          <a:effectLst/>
                        </a:rPr>
                        <a:t>EJE</a:t>
                      </a:r>
                      <a:endParaRPr lang="es-CL" sz="1000" b="1" i="0" dirty="0">
                        <a:effectLst/>
                        <a:latin typeface="Arial"/>
                        <a:ea typeface="Arial"/>
                      </a:endParaRPr>
                    </a:p>
                  </a:txBody>
                  <a:tcPr marL="68580" marR="68580" marT="0" marB="0" anchor="ctr">
                    <a:solidFill>
                      <a:schemeClr val="accent1">
                        <a:lumMod val="40000"/>
                        <a:lumOff val="60000"/>
                      </a:schemeClr>
                    </a:solidFill>
                  </a:tcPr>
                </a:tc>
                <a:tc>
                  <a:txBody>
                    <a:bodyPr/>
                    <a:lstStyle/>
                    <a:p>
                      <a:pPr algn="ctr">
                        <a:spcAft>
                          <a:spcPts val="0"/>
                        </a:spcAft>
                      </a:pPr>
                      <a:r>
                        <a:rPr lang="es-CL" sz="1000" b="1" i="0" dirty="0">
                          <a:effectLst/>
                        </a:rPr>
                        <a:t>TRAMO</a:t>
                      </a:r>
                      <a:endParaRPr lang="es-CL" sz="1000" b="1" i="0" dirty="0">
                        <a:effectLst/>
                        <a:latin typeface="Arial"/>
                        <a:ea typeface="Arial"/>
                      </a:endParaRPr>
                    </a:p>
                  </a:txBody>
                  <a:tcPr marL="68580" marR="68580" marT="0" marB="0" anchor="ctr">
                    <a:solidFill>
                      <a:schemeClr val="accent1">
                        <a:lumMod val="40000"/>
                        <a:lumOff val="60000"/>
                      </a:schemeClr>
                    </a:solidFill>
                  </a:tcPr>
                </a:tc>
                <a:tc>
                  <a:txBody>
                    <a:bodyPr/>
                    <a:lstStyle/>
                    <a:p>
                      <a:pPr algn="ctr">
                        <a:spcAft>
                          <a:spcPts val="0"/>
                        </a:spcAft>
                      </a:pPr>
                      <a:r>
                        <a:rPr lang="es-CL" sz="1000" b="1" i="0" dirty="0">
                          <a:effectLst/>
                        </a:rPr>
                        <a:t>KMS. EJE</a:t>
                      </a:r>
                      <a:endParaRPr lang="es-CL" sz="1000" b="1" i="0" dirty="0">
                        <a:effectLst/>
                        <a:latin typeface="Arial"/>
                        <a:ea typeface="Arial"/>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10000"/>
                  </a:ext>
                </a:extLst>
              </a:tr>
              <a:tr h="67310">
                <a:tc>
                  <a:txBody>
                    <a:bodyPr/>
                    <a:lstStyle/>
                    <a:p>
                      <a:pPr algn="ctr">
                        <a:spcAft>
                          <a:spcPts val="0"/>
                        </a:spcAft>
                      </a:pPr>
                      <a:r>
                        <a:rPr lang="es-CL" sz="1000" dirty="0">
                          <a:effectLst/>
                        </a:rPr>
                        <a:t>Av. Cmdte. San Martín (EP)</a:t>
                      </a:r>
                      <a:endParaRPr lang="es-CL" sz="1000" dirty="0">
                        <a:effectLst/>
                        <a:latin typeface="Arial"/>
                        <a:ea typeface="Arial"/>
                      </a:endParaRPr>
                    </a:p>
                  </a:txBody>
                  <a:tcPr marL="68580" marR="68580" marT="0" marB="0" anchor="ctr"/>
                </a:tc>
                <a:tc>
                  <a:txBody>
                    <a:bodyPr/>
                    <a:lstStyle/>
                    <a:p>
                      <a:pPr algn="ctr">
                        <a:spcAft>
                          <a:spcPts val="0"/>
                        </a:spcAft>
                      </a:pPr>
                      <a:r>
                        <a:rPr lang="es-CL" sz="1000" dirty="0">
                          <a:effectLst/>
                        </a:rPr>
                        <a:t>Condell – Playa El Laucho</a:t>
                      </a:r>
                      <a:endParaRPr lang="es-CL" sz="1000" dirty="0">
                        <a:effectLst/>
                        <a:latin typeface="Arial"/>
                        <a:ea typeface="Arial"/>
                      </a:endParaRPr>
                    </a:p>
                  </a:txBody>
                  <a:tcPr marL="68580" marR="68580" marT="0" marB="0" anchor="ctr"/>
                </a:tc>
                <a:tc>
                  <a:txBody>
                    <a:bodyPr/>
                    <a:lstStyle/>
                    <a:p>
                      <a:pPr algn="ctr">
                        <a:spcAft>
                          <a:spcPts val="0"/>
                        </a:spcAft>
                      </a:pPr>
                      <a:r>
                        <a:rPr lang="es-CL" sz="1000" dirty="0">
                          <a:effectLst/>
                        </a:rPr>
                        <a:t>1,50</a:t>
                      </a:r>
                      <a:endParaRPr lang="es-CL" sz="1000" dirty="0">
                        <a:effectLst/>
                        <a:latin typeface="Arial"/>
                        <a:ea typeface="Arial"/>
                      </a:endParaRPr>
                    </a:p>
                  </a:txBody>
                  <a:tcPr marL="68580" marR="68580" marT="0" marB="0" anchor="ctr"/>
                </a:tc>
                <a:extLst>
                  <a:ext uri="{0D108BD9-81ED-4DB2-BD59-A6C34878D82A}">
                    <a16:rowId xmlns:a16="http://schemas.microsoft.com/office/drawing/2014/main" val="10001"/>
                  </a:ext>
                </a:extLst>
              </a:tr>
              <a:tr h="67310">
                <a:tc>
                  <a:txBody>
                    <a:bodyPr/>
                    <a:lstStyle/>
                    <a:p>
                      <a:pPr algn="ctr">
                        <a:spcAft>
                          <a:spcPts val="0"/>
                        </a:spcAft>
                      </a:pPr>
                      <a:r>
                        <a:rPr lang="es-CL" sz="1000" dirty="0">
                          <a:effectLst/>
                        </a:rPr>
                        <a:t>Av. Tucapel (VE)</a:t>
                      </a:r>
                      <a:endParaRPr lang="es-CL" sz="1000" dirty="0">
                        <a:effectLst/>
                        <a:latin typeface="Arial"/>
                        <a:ea typeface="Arial"/>
                      </a:endParaRPr>
                    </a:p>
                  </a:txBody>
                  <a:tcPr marL="68580" marR="68580" marT="0" marB="0" anchor="ctr"/>
                </a:tc>
                <a:tc>
                  <a:txBody>
                    <a:bodyPr/>
                    <a:lstStyle/>
                    <a:p>
                      <a:pPr algn="ctr">
                        <a:spcAft>
                          <a:spcPts val="0"/>
                        </a:spcAft>
                      </a:pPr>
                      <a:r>
                        <a:rPr lang="es-CL" sz="1000" dirty="0">
                          <a:effectLst/>
                        </a:rPr>
                        <a:t>Luis Valente Rossi – 18 de Septiembre</a:t>
                      </a:r>
                      <a:endParaRPr lang="es-CL" sz="1000" dirty="0">
                        <a:effectLst/>
                        <a:latin typeface="Arial"/>
                        <a:ea typeface="Arial"/>
                      </a:endParaRPr>
                    </a:p>
                  </a:txBody>
                  <a:tcPr marL="68580" marR="68580" marT="0" marB="0" anchor="ctr"/>
                </a:tc>
                <a:tc>
                  <a:txBody>
                    <a:bodyPr/>
                    <a:lstStyle/>
                    <a:p>
                      <a:pPr algn="ctr">
                        <a:spcAft>
                          <a:spcPts val="0"/>
                        </a:spcAft>
                      </a:pPr>
                      <a:r>
                        <a:rPr lang="es-CL" sz="1000" dirty="0">
                          <a:effectLst/>
                        </a:rPr>
                        <a:t>0,62</a:t>
                      </a:r>
                      <a:endParaRPr lang="es-CL" sz="1000" dirty="0">
                        <a:effectLst/>
                        <a:latin typeface="Arial"/>
                        <a:ea typeface="Arial"/>
                      </a:endParaRPr>
                    </a:p>
                  </a:txBody>
                  <a:tcPr marL="68580" marR="68580" marT="0" marB="0" anchor="ctr"/>
                </a:tc>
                <a:extLst>
                  <a:ext uri="{0D108BD9-81ED-4DB2-BD59-A6C34878D82A}">
                    <a16:rowId xmlns:a16="http://schemas.microsoft.com/office/drawing/2014/main" val="10002"/>
                  </a:ext>
                </a:extLst>
              </a:tr>
              <a:tr h="48895">
                <a:tc>
                  <a:txBody>
                    <a:bodyPr/>
                    <a:lstStyle/>
                    <a:p>
                      <a:pPr algn="ctr">
                        <a:spcAft>
                          <a:spcPts val="0"/>
                        </a:spcAft>
                      </a:pPr>
                      <a:r>
                        <a:rPr lang="es-CL" sz="1000" dirty="0">
                          <a:effectLst/>
                        </a:rPr>
                        <a:t>Diego Portales (IP)</a:t>
                      </a:r>
                      <a:endParaRPr lang="es-CL" sz="1000" dirty="0">
                        <a:effectLst/>
                        <a:latin typeface="Arial"/>
                        <a:ea typeface="Arial"/>
                      </a:endParaRPr>
                    </a:p>
                  </a:txBody>
                  <a:tcPr marL="68580" marR="68580" marT="0" marB="0" anchor="ctr"/>
                </a:tc>
                <a:tc>
                  <a:txBody>
                    <a:bodyPr/>
                    <a:lstStyle/>
                    <a:p>
                      <a:pPr algn="ctr">
                        <a:spcAft>
                          <a:spcPts val="0"/>
                        </a:spcAft>
                      </a:pPr>
                      <a:r>
                        <a:rPr lang="es-CL" sz="1000" dirty="0">
                          <a:effectLst/>
                        </a:rPr>
                        <a:t>Santa María – Luis Beretta Porcel</a:t>
                      </a:r>
                      <a:endParaRPr lang="es-CL" sz="1000" dirty="0">
                        <a:effectLst/>
                        <a:latin typeface="Arial"/>
                        <a:ea typeface="Arial"/>
                      </a:endParaRPr>
                    </a:p>
                  </a:txBody>
                  <a:tcPr marL="68580" marR="68580" marT="0" marB="0" anchor="ctr"/>
                </a:tc>
                <a:tc>
                  <a:txBody>
                    <a:bodyPr/>
                    <a:lstStyle/>
                    <a:p>
                      <a:pPr algn="ctr">
                        <a:spcAft>
                          <a:spcPts val="0"/>
                        </a:spcAft>
                      </a:pPr>
                      <a:r>
                        <a:rPr lang="es-CL" sz="1000" dirty="0">
                          <a:effectLst/>
                        </a:rPr>
                        <a:t>0,52</a:t>
                      </a:r>
                      <a:endParaRPr lang="es-CL" sz="1000" dirty="0">
                        <a:effectLst/>
                        <a:latin typeface="Arial"/>
                        <a:ea typeface="Arial"/>
                      </a:endParaRPr>
                    </a:p>
                  </a:txBody>
                  <a:tcPr marL="68580" marR="68580" marT="0" marB="0" anchor="ctr"/>
                </a:tc>
                <a:extLst>
                  <a:ext uri="{0D108BD9-81ED-4DB2-BD59-A6C34878D82A}">
                    <a16:rowId xmlns:a16="http://schemas.microsoft.com/office/drawing/2014/main" val="10003"/>
                  </a:ext>
                </a:extLst>
              </a:tr>
              <a:tr h="48895">
                <a:tc>
                  <a:txBody>
                    <a:bodyPr/>
                    <a:lstStyle/>
                    <a:p>
                      <a:pPr algn="ctr">
                        <a:spcAft>
                          <a:spcPts val="0"/>
                        </a:spcAft>
                      </a:pPr>
                      <a:r>
                        <a:rPr lang="es-CL" sz="1000" dirty="0">
                          <a:effectLst/>
                        </a:rPr>
                        <a:t>Esteban Ríos (RB)</a:t>
                      </a:r>
                      <a:endParaRPr lang="es-CL" sz="1000" dirty="0">
                        <a:effectLst/>
                        <a:latin typeface="Arial"/>
                        <a:ea typeface="Arial"/>
                      </a:endParaRPr>
                    </a:p>
                  </a:txBody>
                  <a:tcPr marL="68580" marR="68580" marT="0" marB="0" anchor="ctr"/>
                </a:tc>
                <a:tc>
                  <a:txBody>
                    <a:bodyPr/>
                    <a:lstStyle/>
                    <a:p>
                      <a:pPr algn="ctr">
                        <a:spcAft>
                          <a:spcPts val="0"/>
                        </a:spcAft>
                      </a:pPr>
                      <a:r>
                        <a:rPr lang="es-CL" sz="1000" dirty="0">
                          <a:effectLst/>
                        </a:rPr>
                        <a:t>Tucapel – Las Acacias</a:t>
                      </a:r>
                      <a:endParaRPr lang="es-CL" sz="1000" dirty="0">
                        <a:effectLst/>
                        <a:latin typeface="Arial"/>
                        <a:ea typeface="Arial"/>
                      </a:endParaRPr>
                    </a:p>
                  </a:txBody>
                  <a:tcPr marL="68580" marR="68580" marT="0" marB="0" anchor="ctr"/>
                </a:tc>
                <a:tc>
                  <a:txBody>
                    <a:bodyPr/>
                    <a:lstStyle/>
                    <a:p>
                      <a:pPr algn="ctr">
                        <a:spcAft>
                          <a:spcPts val="0"/>
                        </a:spcAft>
                      </a:pPr>
                      <a:r>
                        <a:rPr lang="es-CL" sz="1000" dirty="0">
                          <a:effectLst/>
                        </a:rPr>
                        <a:t>0,50</a:t>
                      </a:r>
                      <a:endParaRPr lang="es-CL" sz="1000" dirty="0">
                        <a:effectLst/>
                        <a:latin typeface="Arial"/>
                        <a:ea typeface="Arial"/>
                      </a:endParaRPr>
                    </a:p>
                  </a:txBody>
                  <a:tcPr marL="68580" marR="68580" marT="0" marB="0" anchor="ctr"/>
                </a:tc>
                <a:extLst>
                  <a:ext uri="{0D108BD9-81ED-4DB2-BD59-A6C34878D82A}">
                    <a16:rowId xmlns:a16="http://schemas.microsoft.com/office/drawing/2014/main" val="10004"/>
                  </a:ext>
                </a:extLst>
              </a:tr>
              <a:tr h="48895">
                <a:tc>
                  <a:txBody>
                    <a:bodyPr/>
                    <a:lstStyle/>
                    <a:p>
                      <a:pPr algn="ctr">
                        <a:spcAft>
                          <a:spcPts val="0"/>
                        </a:spcAft>
                      </a:pPr>
                      <a:r>
                        <a:rPr lang="es-CL" sz="1000" dirty="0">
                          <a:effectLst/>
                        </a:rPr>
                        <a:t>Parque Punta Norte (EP)</a:t>
                      </a:r>
                      <a:endParaRPr lang="es-CL" sz="1000" dirty="0">
                        <a:effectLst/>
                        <a:latin typeface="Arial"/>
                        <a:ea typeface="Arial"/>
                      </a:endParaRPr>
                    </a:p>
                  </a:txBody>
                  <a:tcPr marL="68580" marR="68580" marT="0" marB="0" anchor="ctr"/>
                </a:tc>
                <a:tc>
                  <a:txBody>
                    <a:bodyPr/>
                    <a:lstStyle/>
                    <a:p>
                      <a:pPr algn="ctr">
                        <a:spcAft>
                          <a:spcPts val="0"/>
                        </a:spcAft>
                      </a:pPr>
                      <a:r>
                        <a:rPr lang="es-CL" sz="1000" dirty="0">
                          <a:effectLst/>
                        </a:rPr>
                        <a:t>Diaguitas  - Villarrica</a:t>
                      </a:r>
                      <a:endParaRPr lang="es-CL" sz="1000" dirty="0">
                        <a:effectLst/>
                        <a:latin typeface="Arial"/>
                        <a:ea typeface="Arial"/>
                      </a:endParaRPr>
                    </a:p>
                  </a:txBody>
                  <a:tcPr marL="68580" marR="68580" marT="0" marB="0" anchor="ctr"/>
                </a:tc>
                <a:tc>
                  <a:txBody>
                    <a:bodyPr/>
                    <a:lstStyle/>
                    <a:p>
                      <a:pPr algn="ctr">
                        <a:spcAft>
                          <a:spcPts val="0"/>
                        </a:spcAft>
                      </a:pPr>
                      <a:r>
                        <a:rPr lang="es-CL" sz="1000" dirty="0">
                          <a:effectLst/>
                        </a:rPr>
                        <a:t>0,67</a:t>
                      </a:r>
                      <a:endParaRPr lang="es-CL" sz="1000" dirty="0">
                        <a:effectLst/>
                        <a:latin typeface="Arial"/>
                        <a:ea typeface="Arial"/>
                      </a:endParaRPr>
                    </a:p>
                  </a:txBody>
                  <a:tcPr marL="68580" marR="68580" marT="0" marB="0" anchor="ctr"/>
                </a:tc>
                <a:extLst>
                  <a:ext uri="{0D108BD9-81ED-4DB2-BD59-A6C34878D82A}">
                    <a16:rowId xmlns:a16="http://schemas.microsoft.com/office/drawing/2014/main" val="10005"/>
                  </a:ext>
                </a:extLst>
              </a:tr>
              <a:tr h="48895">
                <a:tc>
                  <a:txBody>
                    <a:bodyPr/>
                    <a:lstStyle/>
                    <a:p>
                      <a:pPr algn="ctr">
                        <a:spcAft>
                          <a:spcPts val="0"/>
                        </a:spcAft>
                      </a:pPr>
                      <a:r>
                        <a:rPr lang="es-CL" sz="1000" dirty="0">
                          <a:effectLst/>
                        </a:rPr>
                        <a:t>Parque Las Torres (EP)</a:t>
                      </a:r>
                      <a:endParaRPr lang="es-CL" sz="1000" dirty="0">
                        <a:effectLst/>
                        <a:latin typeface="Arial"/>
                        <a:ea typeface="Arial"/>
                      </a:endParaRPr>
                    </a:p>
                  </a:txBody>
                  <a:tcPr marL="68580" marR="68580" marT="0" marB="0" anchor="ctr"/>
                </a:tc>
                <a:tc>
                  <a:txBody>
                    <a:bodyPr/>
                    <a:lstStyle/>
                    <a:p>
                      <a:pPr algn="ctr">
                        <a:spcAft>
                          <a:spcPts val="0"/>
                        </a:spcAft>
                      </a:pPr>
                      <a:r>
                        <a:rPr lang="es-CL" sz="1000" dirty="0">
                          <a:effectLst/>
                        </a:rPr>
                        <a:t>Capitán Avalos - Renaico</a:t>
                      </a:r>
                      <a:endParaRPr lang="es-CL" sz="1000" dirty="0">
                        <a:effectLst/>
                        <a:latin typeface="Arial"/>
                        <a:ea typeface="Arial"/>
                      </a:endParaRPr>
                    </a:p>
                  </a:txBody>
                  <a:tcPr marL="68580" marR="68580" marT="0" marB="0" anchor="ctr"/>
                </a:tc>
                <a:tc>
                  <a:txBody>
                    <a:bodyPr/>
                    <a:lstStyle/>
                    <a:p>
                      <a:pPr algn="ctr">
                        <a:spcAft>
                          <a:spcPts val="0"/>
                        </a:spcAft>
                      </a:pPr>
                      <a:r>
                        <a:rPr lang="es-CL" sz="1000" dirty="0">
                          <a:effectLst/>
                        </a:rPr>
                        <a:t>0,77</a:t>
                      </a:r>
                      <a:endParaRPr lang="es-CL" sz="1000" dirty="0">
                        <a:effectLst/>
                        <a:latin typeface="Arial"/>
                        <a:ea typeface="Arial"/>
                      </a:endParaRPr>
                    </a:p>
                  </a:txBody>
                  <a:tcPr marL="68580" marR="68580" marT="0" marB="0" anchor="ctr"/>
                </a:tc>
                <a:extLst>
                  <a:ext uri="{0D108BD9-81ED-4DB2-BD59-A6C34878D82A}">
                    <a16:rowId xmlns:a16="http://schemas.microsoft.com/office/drawing/2014/main" val="10006"/>
                  </a:ext>
                </a:extLst>
              </a:tr>
              <a:tr h="48895">
                <a:tc gridSpan="2">
                  <a:txBody>
                    <a:bodyPr/>
                    <a:lstStyle/>
                    <a:p>
                      <a:pPr algn="l">
                        <a:spcAft>
                          <a:spcPts val="0"/>
                        </a:spcAft>
                      </a:pPr>
                      <a:r>
                        <a:rPr lang="es-CL" sz="1000" b="1" dirty="0">
                          <a:effectLst/>
                        </a:rPr>
                        <a:t>Total</a:t>
                      </a:r>
                      <a:endParaRPr lang="es-CL" sz="1000" b="1" dirty="0">
                        <a:effectLst/>
                        <a:latin typeface="Arial"/>
                        <a:ea typeface="Arial"/>
                      </a:endParaRPr>
                    </a:p>
                  </a:txBody>
                  <a:tcPr marL="68580" marR="68580" marT="0" marB="0" anchor="ctr">
                    <a:solidFill>
                      <a:schemeClr val="accent3">
                        <a:lumMod val="20000"/>
                        <a:lumOff val="80000"/>
                      </a:schemeClr>
                    </a:solidFill>
                  </a:tcPr>
                </a:tc>
                <a:tc hMerge="1">
                  <a:txBody>
                    <a:bodyPr/>
                    <a:lstStyle/>
                    <a:p>
                      <a:endParaRPr lang="es-CL"/>
                    </a:p>
                  </a:txBody>
                  <a:tcPr/>
                </a:tc>
                <a:tc>
                  <a:txBody>
                    <a:bodyPr/>
                    <a:lstStyle/>
                    <a:p>
                      <a:pPr algn="ctr">
                        <a:spcAft>
                          <a:spcPts val="0"/>
                        </a:spcAft>
                      </a:pPr>
                      <a:r>
                        <a:rPr lang="es-CL" sz="1000" b="1" dirty="0">
                          <a:effectLst/>
                        </a:rPr>
                        <a:t>4,58</a:t>
                      </a:r>
                      <a:endParaRPr lang="es-CL" sz="1000" b="1" dirty="0">
                        <a:effectLst/>
                        <a:latin typeface="Arial"/>
                        <a:ea typeface="Arial"/>
                      </a:endParaRPr>
                    </a:p>
                  </a:txBody>
                  <a:tcPr marL="68580" marR="68580" marT="0" marB="0" anchor="ctr">
                    <a:solidFill>
                      <a:schemeClr val="accent3">
                        <a:lumMod val="20000"/>
                        <a:lumOff val="80000"/>
                      </a:schemeClr>
                    </a:solidFill>
                  </a:tcPr>
                </a:tc>
                <a:extLst>
                  <a:ext uri="{0D108BD9-81ED-4DB2-BD59-A6C34878D82A}">
                    <a16:rowId xmlns:a16="http://schemas.microsoft.com/office/drawing/2014/main" val="10007"/>
                  </a:ext>
                </a:extLst>
              </a:tr>
            </a:tbl>
          </a:graphicData>
        </a:graphic>
      </p:graphicFrame>
      <p:sp>
        <p:nvSpPr>
          <p:cNvPr id="18" name="38 Rectángulo">
            <a:extLst>
              <a:ext uri="{FF2B5EF4-FFF2-40B4-BE49-F238E27FC236}">
                <a16:creationId xmlns:a16="http://schemas.microsoft.com/office/drawing/2014/main" id="{7D976E1F-3828-47A5-B9F4-1A14209FA5B4}"/>
              </a:ext>
            </a:extLst>
          </p:cNvPr>
          <p:cNvSpPr/>
          <p:nvPr/>
        </p:nvSpPr>
        <p:spPr>
          <a:xfrm>
            <a:off x="2718847" y="1972152"/>
            <a:ext cx="4799688" cy="307777"/>
          </a:xfrm>
          <a:prstGeom prst="rect">
            <a:avLst/>
          </a:prstGeom>
        </p:spPr>
        <p:txBody>
          <a:bodyPr wrap="square">
            <a:spAutoFit/>
          </a:bodyPr>
          <a:lstStyle/>
          <a:p>
            <a:r>
              <a:rPr lang="es-CL" sz="1400" b="1" dirty="0"/>
              <a:t>CICLOVÍAS DE OTRAS INICIATIVAS EJECUTADAS</a:t>
            </a:r>
          </a:p>
        </p:txBody>
      </p:sp>
      <p:pic>
        <p:nvPicPr>
          <p:cNvPr id="25" name="Picture 2" descr="D:\Usuarios\jmhenriquez\SEREMI\03 Ciclovías\00 Plan Maestro Red de Ciclovías Arica 2014 con nombres.jpg">
            <a:extLst>
              <a:ext uri="{FF2B5EF4-FFF2-40B4-BE49-F238E27FC236}">
                <a16:creationId xmlns:a16="http://schemas.microsoft.com/office/drawing/2014/main" id="{61CC34FE-103D-45C2-B733-BA591E54E08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66837" y="2534194"/>
            <a:ext cx="3113802" cy="3335556"/>
          </a:xfrm>
          <a:prstGeom prst="rect">
            <a:avLst/>
          </a:prstGeom>
          <a:ln w="9525" cap="flat" cmpd="sng" algn="ctr">
            <a:solidFill>
              <a:sysClr val="windowText" lastClr="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26" name="47 Rectángulo">
            <a:extLst>
              <a:ext uri="{FF2B5EF4-FFF2-40B4-BE49-F238E27FC236}">
                <a16:creationId xmlns:a16="http://schemas.microsoft.com/office/drawing/2014/main" id="{C3D875A0-4262-471A-8056-120E79E6A410}"/>
              </a:ext>
            </a:extLst>
          </p:cNvPr>
          <p:cNvSpPr/>
          <p:nvPr/>
        </p:nvSpPr>
        <p:spPr>
          <a:xfrm>
            <a:off x="8539140" y="2152112"/>
            <a:ext cx="3969196" cy="307777"/>
          </a:xfrm>
          <a:prstGeom prst="rect">
            <a:avLst/>
          </a:prstGeom>
        </p:spPr>
        <p:txBody>
          <a:bodyPr wrap="square">
            <a:spAutoFit/>
          </a:bodyPr>
          <a:lstStyle/>
          <a:p>
            <a:pPr algn="ctr"/>
            <a:r>
              <a:rPr lang="es-CL" sz="1400" b="1" dirty="0"/>
              <a:t>PLAN MAESTRO RED DE CICLOVÍAS, ARICA</a:t>
            </a:r>
            <a:endParaRPr lang="es-CL" sz="1400" b="1" dirty="0">
              <a:latin typeface="+mn-lt"/>
            </a:endParaRPr>
          </a:p>
        </p:txBody>
      </p:sp>
      <p:graphicFrame>
        <p:nvGraphicFramePr>
          <p:cNvPr id="27" name="10 Tabla">
            <a:extLst>
              <a:ext uri="{FF2B5EF4-FFF2-40B4-BE49-F238E27FC236}">
                <a16:creationId xmlns:a16="http://schemas.microsoft.com/office/drawing/2014/main" id="{9F706188-A31B-4FB7-A1AC-649066392114}"/>
              </a:ext>
            </a:extLst>
          </p:cNvPr>
          <p:cNvGraphicFramePr>
            <a:graphicFrameLocks noGrp="1"/>
          </p:cNvGraphicFramePr>
          <p:nvPr>
            <p:extLst>
              <p:ext uri="{D42A27DB-BD31-4B8C-83A1-F6EECF244321}">
                <p14:modId xmlns:p14="http://schemas.microsoft.com/office/powerpoint/2010/main" val="2370380188"/>
              </p:ext>
            </p:extLst>
          </p:nvPr>
        </p:nvGraphicFramePr>
        <p:xfrm>
          <a:off x="2708114" y="4115357"/>
          <a:ext cx="5003165" cy="723900"/>
        </p:xfrm>
        <a:graphic>
          <a:graphicData uri="http://schemas.openxmlformats.org/drawingml/2006/table">
            <a:tbl>
              <a:tblPr firstRow="1" firstCol="1" bandRow="1">
                <a:tableStyleId>{5940675A-B579-460E-94D1-54222C63F5DA}</a:tableStyleId>
              </a:tblPr>
              <a:tblGrid>
                <a:gridCol w="1638935">
                  <a:extLst>
                    <a:ext uri="{9D8B030D-6E8A-4147-A177-3AD203B41FA5}">
                      <a16:colId xmlns:a16="http://schemas.microsoft.com/office/drawing/2014/main" val="20000"/>
                    </a:ext>
                  </a:extLst>
                </a:gridCol>
                <a:gridCol w="1260475">
                  <a:extLst>
                    <a:ext uri="{9D8B030D-6E8A-4147-A177-3AD203B41FA5}">
                      <a16:colId xmlns:a16="http://schemas.microsoft.com/office/drawing/2014/main" val="20001"/>
                    </a:ext>
                  </a:extLst>
                </a:gridCol>
                <a:gridCol w="1170305">
                  <a:extLst>
                    <a:ext uri="{9D8B030D-6E8A-4147-A177-3AD203B41FA5}">
                      <a16:colId xmlns:a16="http://schemas.microsoft.com/office/drawing/2014/main" val="20002"/>
                    </a:ext>
                  </a:extLst>
                </a:gridCol>
                <a:gridCol w="933450">
                  <a:extLst>
                    <a:ext uri="{9D8B030D-6E8A-4147-A177-3AD203B41FA5}">
                      <a16:colId xmlns:a16="http://schemas.microsoft.com/office/drawing/2014/main" val="20003"/>
                    </a:ext>
                  </a:extLst>
                </a:gridCol>
              </a:tblGrid>
              <a:tr h="48895">
                <a:tc>
                  <a:txBody>
                    <a:bodyPr/>
                    <a:lstStyle/>
                    <a:p>
                      <a:pPr algn="ctr">
                        <a:lnSpc>
                          <a:spcPts val="1200"/>
                        </a:lnSpc>
                        <a:spcAft>
                          <a:spcPts val="0"/>
                        </a:spcAft>
                      </a:pPr>
                      <a:r>
                        <a:rPr lang="es-CL" sz="1000" b="1" dirty="0">
                          <a:effectLst/>
                        </a:rPr>
                        <a:t>Eje</a:t>
                      </a:r>
                      <a:endParaRPr lang="es-CL" sz="1200" b="1" dirty="0">
                        <a:effectLst/>
                        <a:latin typeface="Arial"/>
                        <a:ea typeface="Arial"/>
                      </a:endParaRPr>
                    </a:p>
                  </a:txBody>
                  <a:tcPr marL="44450" marR="44450" marT="0" marB="0" anchor="ctr">
                    <a:solidFill>
                      <a:schemeClr val="accent1">
                        <a:lumMod val="40000"/>
                        <a:lumOff val="60000"/>
                      </a:schemeClr>
                    </a:solidFill>
                  </a:tcPr>
                </a:tc>
                <a:tc gridSpan="2">
                  <a:txBody>
                    <a:bodyPr/>
                    <a:lstStyle/>
                    <a:p>
                      <a:pPr algn="ctr">
                        <a:lnSpc>
                          <a:spcPts val="1200"/>
                        </a:lnSpc>
                        <a:spcAft>
                          <a:spcPts val="0"/>
                        </a:spcAft>
                      </a:pPr>
                      <a:r>
                        <a:rPr lang="es-CL" sz="900" b="1" dirty="0">
                          <a:effectLst/>
                        </a:rPr>
                        <a:t>Tramo</a:t>
                      </a:r>
                      <a:endParaRPr lang="es-CL" sz="1100" b="1" dirty="0">
                        <a:effectLst/>
                        <a:latin typeface="Arial"/>
                        <a:ea typeface="Arial"/>
                      </a:endParaRPr>
                    </a:p>
                  </a:txBody>
                  <a:tcPr marL="44450" marR="44450" marT="0" marB="0" anchor="ctr">
                    <a:solidFill>
                      <a:schemeClr val="accent1">
                        <a:lumMod val="40000"/>
                        <a:lumOff val="60000"/>
                      </a:schemeClr>
                    </a:solidFill>
                  </a:tcPr>
                </a:tc>
                <a:tc hMerge="1">
                  <a:txBody>
                    <a:bodyPr/>
                    <a:lstStyle/>
                    <a:p>
                      <a:endParaRPr lang="es-CL"/>
                    </a:p>
                  </a:txBody>
                  <a:tcPr/>
                </a:tc>
                <a:tc>
                  <a:txBody>
                    <a:bodyPr/>
                    <a:lstStyle/>
                    <a:p>
                      <a:pPr algn="ctr">
                        <a:lnSpc>
                          <a:spcPts val="1200"/>
                        </a:lnSpc>
                        <a:spcAft>
                          <a:spcPts val="0"/>
                        </a:spcAft>
                      </a:pPr>
                      <a:r>
                        <a:rPr lang="es-CL" sz="900" b="1" dirty="0">
                          <a:effectLst/>
                        </a:rPr>
                        <a:t>Kms. Eje</a:t>
                      </a:r>
                      <a:endParaRPr lang="es-CL" sz="1100" b="1" dirty="0">
                        <a:effectLst/>
                        <a:latin typeface="Arial"/>
                        <a:ea typeface="Arial"/>
                      </a:endParaRPr>
                    </a:p>
                  </a:txBody>
                  <a:tcPr marL="44450" marR="44450" marT="0" marB="0" anchor="ctr">
                    <a:solidFill>
                      <a:schemeClr val="accent1">
                        <a:lumMod val="40000"/>
                        <a:lumOff val="60000"/>
                      </a:schemeClr>
                    </a:solidFill>
                  </a:tcPr>
                </a:tc>
                <a:extLst>
                  <a:ext uri="{0D108BD9-81ED-4DB2-BD59-A6C34878D82A}">
                    <a16:rowId xmlns:a16="http://schemas.microsoft.com/office/drawing/2014/main" val="10000"/>
                  </a:ext>
                </a:extLst>
              </a:tr>
              <a:tr h="190500">
                <a:tc>
                  <a:txBody>
                    <a:bodyPr/>
                    <a:lstStyle/>
                    <a:p>
                      <a:pPr algn="just">
                        <a:lnSpc>
                          <a:spcPts val="1200"/>
                        </a:lnSpc>
                        <a:spcAft>
                          <a:spcPts val="0"/>
                        </a:spcAft>
                      </a:pPr>
                      <a:r>
                        <a:rPr lang="es-CL" sz="1000" dirty="0">
                          <a:effectLst/>
                        </a:rPr>
                        <a:t>Capitán Avalos (Ruta A-5)</a:t>
                      </a:r>
                      <a:endParaRPr lang="es-CL" sz="1200" dirty="0">
                        <a:effectLst/>
                        <a:latin typeface="Arial"/>
                        <a:ea typeface="Arial"/>
                      </a:endParaRPr>
                    </a:p>
                  </a:txBody>
                  <a:tcPr marL="44450" marR="44450" marT="0" marB="0" anchor="b"/>
                </a:tc>
                <a:tc>
                  <a:txBody>
                    <a:bodyPr/>
                    <a:lstStyle/>
                    <a:p>
                      <a:pPr>
                        <a:lnSpc>
                          <a:spcPts val="1200"/>
                        </a:lnSpc>
                        <a:spcAft>
                          <a:spcPts val="0"/>
                        </a:spcAft>
                      </a:pPr>
                      <a:r>
                        <a:rPr lang="es-CL" sz="900" dirty="0">
                          <a:effectLst/>
                        </a:rPr>
                        <a:t>Límite Norte Arica</a:t>
                      </a:r>
                      <a:endParaRPr lang="es-CL" sz="1100" dirty="0">
                        <a:effectLst/>
                        <a:latin typeface="Arial"/>
                        <a:ea typeface="Arial"/>
                      </a:endParaRPr>
                    </a:p>
                  </a:txBody>
                  <a:tcPr marL="44450" marR="44450" marT="0" marB="0" anchor="b"/>
                </a:tc>
                <a:tc>
                  <a:txBody>
                    <a:bodyPr/>
                    <a:lstStyle/>
                    <a:p>
                      <a:pPr>
                        <a:lnSpc>
                          <a:spcPts val="1200"/>
                        </a:lnSpc>
                        <a:spcAft>
                          <a:spcPts val="0"/>
                        </a:spcAft>
                      </a:pPr>
                      <a:r>
                        <a:rPr lang="es-CL" sz="900" dirty="0">
                          <a:effectLst/>
                        </a:rPr>
                        <a:t>Límite Sur Arica</a:t>
                      </a:r>
                      <a:endParaRPr lang="es-CL" sz="1100" dirty="0">
                        <a:effectLst/>
                        <a:latin typeface="Arial"/>
                        <a:ea typeface="Arial"/>
                      </a:endParaRPr>
                    </a:p>
                  </a:txBody>
                  <a:tcPr marL="44450" marR="44450" marT="0" marB="0" anchor="b"/>
                </a:tc>
                <a:tc>
                  <a:txBody>
                    <a:bodyPr/>
                    <a:lstStyle/>
                    <a:p>
                      <a:pPr algn="ctr">
                        <a:lnSpc>
                          <a:spcPts val="1200"/>
                        </a:lnSpc>
                        <a:spcAft>
                          <a:spcPts val="0"/>
                        </a:spcAft>
                      </a:pPr>
                      <a:r>
                        <a:rPr lang="es-CL" sz="900" dirty="0">
                          <a:effectLst/>
                        </a:rPr>
                        <a:t>9,80</a:t>
                      </a:r>
                      <a:endParaRPr lang="es-CL" sz="1100" dirty="0">
                        <a:effectLst/>
                        <a:latin typeface="Arial"/>
                        <a:ea typeface="Arial"/>
                      </a:endParaRPr>
                    </a:p>
                  </a:txBody>
                  <a:tcPr marL="44450" marR="44450" marT="0" marB="0" anchor="b"/>
                </a:tc>
                <a:extLst>
                  <a:ext uri="{0D108BD9-81ED-4DB2-BD59-A6C34878D82A}">
                    <a16:rowId xmlns:a16="http://schemas.microsoft.com/office/drawing/2014/main" val="10001"/>
                  </a:ext>
                </a:extLst>
              </a:tr>
              <a:tr h="190500">
                <a:tc>
                  <a:txBody>
                    <a:bodyPr/>
                    <a:lstStyle/>
                    <a:p>
                      <a:pPr algn="just">
                        <a:lnSpc>
                          <a:spcPts val="1200"/>
                        </a:lnSpc>
                        <a:spcAft>
                          <a:spcPts val="0"/>
                        </a:spcAft>
                      </a:pPr>
                      <a:r>
                        <a:rPr lang="es-CL" sz="1000" dirty="0">
                          <a:effectLst/>
                        </a:rPr>
                        <a:t>Camino Azapa (Ruta A-27)</a:t>
                      </a:r>
                      <a:endParaRPr lang="es-CL" sz="1200" dirty="0">
                        <a:effectLst/>
                        <a:latin typeface="Arial"/>
                        <a:ea typeface="Arial"/>
                      </a:endParaRPr>
                    </a:p>
                  </a:txBody>
                  <a:tcPr marL="44450" marR="44450" marT="0" marB="0" anchor="b"/>
                </a:tc>
                <a:tc>
                  <a:txBody>
                    <a:bodyPr/>
                    <a:lstStyle/>
                    <a:p>
                      <a:pPr>
                        <a:lnSpc>
                          <a:spcPts val="1200"/>
                        </a:lnSpc>
                        <a:spcAft>
                          <a:spcPts val="0"/>
                        </a:spcAft>
                      </a:pPr>
                      <a:r>
                        <a:rPr lang="es-CL" sz="900" dirty="0">
                          <a:effectLst/>
                        </a:rPr>
                        <a:t>Capitán Avalos</a:t>
                      </a:r>
                      <a:endParaRPr lang="es-CL" sz="1100" dirty="0">
                        <a:effectLst/>
                        <a:latin typeface="Arial"/>
                        <a:ea typeface="Arial"/>
                      </a:endParaRPr>
                    </a:p>
                  </a:txBody>
                  <a:tcPr marL="44450" marR="44450" marT="0" marB="0" anchor="b"/>
                </a:tc>
                <a:tc>
                  <a:txBody>
                    <a:bodyPr/>
                    <a:lstStyle/>
                    <a:p>
                      <a:pPr>
                        <a:lnSpc>
                          <a:spcPts val="1200"/>
                        </a:lnSpc>
                        <a:spcAft>
                          <a:spcPts val="0"/>
                        </a:spcAft>
                      </a:pPr>
                      <a:r>
                        <a:rPr lang="es-CL" sz="900" dirty="0">
                          <a:effectLst/>
                        </a:rPr>
                        <a:t>Km 3 aprox.</a:t>
                      </a:r>
                      <a:endParaRPr lang="es-CL" sz="1100" dirty="0">
                        <a:effectLst/>
                        <a:latin typeface="Arial"/>
                        <a:ea typeface="Arial"/>
                      </a:endParaRPr>
                    </a:p>
                  </a:txBody>
                  <a:tcPr marL="44450" marR="44450" marT="0" marB="0" anchor="b"/>
                </a:tc>
                <a:tc>
                  <a:txBody>
                    <a:bodyPr/>
                    <a:lstStyle/>
                    <a:p>
                      <a:pPr algn="ctr">
                        <a:lnSpc>
                          <a:spcPts val="1200"/>
                        </a:lnSpc>
                        <a:spcAft>
                          <a:spcPts val="0"/>
                        </a:spcAft>
                      </a:pPr>
                      <a:r>
                        <a:rPr lang="es-CL" sz="900" dirty="0">
                          <a:effectLst/>
                        </a:rPr>
                        <a:t>2,82</a:t>
                      </a:r>
                      <a:endParaRPr lang="es-CL" sz="1100" dirty="0">
                        <a:effectLst/>
                        <a:latin typeface="Arial"/>
                        <a:ea typeface="Arial"/>
                      </a:endParaRPr>
                    </a:p>
                  </a:txBody>
                  <a:tcPr marL="44450" marR="44450" marT="0" marB="0" anchor="b"/>
                </a:tc>
                <a:extLst>
                  <a:ext uri="{0D108BD9-81ED-4DB2-BD59-A6C34878D82A}">
                    <a16:rowId xmlns:a16="http://schemas.microsoft.com/office/drawing/2014/main" val="10002"/>
                  </a:ext>
                </a:extLst>
              </a:tr>
              <a:tr h="190500">
                <a:tc gridSpan="3">
                  <a:txBody>
                    <a:bodyPr/>
                    <a:lstStyle/>
                    <a:p>
                      <a:pPr>
                        <a:lnSpc>
                          <a:spcPts val="1200"/>
                        </a:lnSpc>
                        <a:spcAft>
                          <a:spcPts val="0"/>
                        </a:spcAft>
                      </a:pPr>
                      <a:r>
                        <a:rPr lang="es-CL" sz="1000" b="1" dirty="0">
                          <a:effectLst/>
                        </a:rPr>
                        <a:t>Total Longitud Ciclovías Iniciativas Vialidad MOP a considerar:</a:t>
                      </a:r>
                      <a:endParaRPr lang="es-CL" sz="1200" b="1" dirty="0">
                        <a:effectLst/>
                        <a:latin typeface="Arial"/>
                        <a:ea typeface="Arial"/>
                      </a:endParaRPr>
                    </a:p>
                  </a:txBody>
                  <a:tcPr marL="44450" marR="44450" marT="0" marB="0" anchor="b">
                    <a:solidFill>
                      <a:schemeClr val="accent3">
                        <a:lumMod val="20000"/>
                        <a:lumOff val="80000"/>
                      </a:schemeClr>
                    </a:solidFill>
                  </a:tcPr>
                </a:tc>
                <a:tc hMerge="1">
                  <a:txBody>
                    <a:bodyPr/>
                    <a:lstStyle/>
                    <a:p>
                      <a:endParaRPr lang="es-CL"/>
                    </a:p>
                  </a:txBody>
                  <a:tcPr/>
                </a:tc>
                <a:tc hMerge="1">
                  <a:txBody>
                    <a:bodyPr/>
                    <a:lstStyle/>
                    <a:p>
                      <a:endParaRPr lang="es-CL"/>
                    </a:p>
                  </a:txBody>
                  <a:tcPr/>
                </a:tc>
                <a:tc>
                  <a:txBody>
                    <a:bodyPr/>
                    <a:lstStyle/>
                    <a:p>
                      <a:pPr algn="ctr">
                        <a:lnSpc>
                          <a:spcPts val="1200"/>
                        </a:lnSpc>
                        <a:spcAft>
                          <a:spcPts val="0"/>
                        </a:spcAft>
                      </a:pPr>
                      <a:r>
                        <a:rPr lang="es-CL" sz="900" b="1" dirty="0">
                          <a:effectLst/>
                        </a:rPr>
                        <a:t>12.62</a:t>
                      </a:r>
                      <a:endParaRPr lang="es-CL" sz="1100" b="1" dirty="0">
                        <a:effectLst/>
                        <a:latin typeface="Arial"/>
                        <a:ea typeface="Arial"/>
                      </a:endParaRPr>
                    </a:p>
                  </a:txBody>
                  <a:tcPr marL="44450" marR="44450" marT="0" marB="0" anchor="b">
                    <a:solidFill>
                      <a:schemeClr val="accent3">
                        <a:lumMod val="20000"/>
                        <a:lumOff val="80000"/>
                      </a:schemeClr>
                    </a:solidFill>
                  </a:tcPr>
                </a:tc>
                <a:extLst>
                  <a:ext uri="{0D108BD9-81ED-4DB2-BD59-A6C34878D82A}">
                    <a16:rowId xmlns:a16="http://schemas.microsoft.com/office/drawing/2014/main" val="10003"/>
                  </a:ext>
                </a:extLst>
              </a:tr>
            </a:tbl>
          </a:graphicData>
        </a:graphic>
      </p:graphicFrame>
      <p:sp>
        <p:nvSpPr>
          <p:cNvPr id="28" name="48 Rectángulo">
            <a:extLst>
              <a:ext uri="{FF2B5EF4-FFF2-40B4-BE49-F238E27FC236}">
                <a16:creationId xmlns:a16="http://schemas.microsoft.com/office/drawing/2014/main" id="{590E2FB2-CB24-4382-9A9D-896200B3B479}"/>
              </a:ext>
            </a:extLst>
          </p:cNvPr>
          <p:cNvSpPr/>
          <p:nvPr/>
        </p:nvSpPr>
        <p:spPr>
          <a:xfrm>
            <a:off x="2749460" y="3731222"/>
            <a:ext cx="4799688" cy="307777"/>
          </a:xfrm>
          <a:prstGeom prst="rect">
            <a:avLst/>
          </a:prstGeom>
        </p:spPr>
        <p:txBody>
          <a:bodyPr wrap="square">
            <a:spAutoFit/>
          </a:bodyPr>
          <a:lstStyle/>
          <a:p>
            <a:r>
              <a:rPr lang="es-CL" sz="1400" b="1" dirty="0"/>
              <a:t>CICLOVÍAS DEL PLAN MAESTRO A CARGO DEL MOP</a:t>
            </a:r>
          </a:p>
        </p:txBody>
      </p:sp>
      <p:pic>
        <p:nvPicPr>
          <p:cNvPr id="30" name="Imagen 29">
            <a:extLst>
              <a:ext uri="{FF2B5EF4-FFF2-40B4-BE49-F238E27FC236}">
                <a16:creationId xmlns:a16="http://schemas.microsoft.com/office/drawing/2014/main" id="{1EEB1AC0-65CA-407D-A878-346C37254F88}"/>
              </a:ext>
            </a:extLst>
          </p:cNvPr>
          <p:cNvPicPr>
            <a:picLocks/>
          </p:cNvPicPr>
          <p:nvPr/>
        </p:nvPicPr>
        <p:blipFill rotWithShape="1">
          <a:blip r:embed="rId5" cstate="email">
            <a:extLst>
              <a:ext uri="{28A0092B-C50C-407E-A947-70E740481C1C}">
                <a14:useLocalDpi xmlns:a14="http://schemas.microsoft.com/office/drawing/2010/main"/>
              </a:ext>
            </a:extLst>
          </a:blip>
          <a:srcRect/>
          <a:stretch/>
        </p:blipFill>
        <p:spPr>
          <a:xfrm>
            <a:off x="79300" y="115909"/>
            <a:ext cx="2390400" cy="6440400"/>
          </a:xfrm>
          <a:prstGeom prst="rect">
            <a:avLst/>
          </a:prstGeom>
          <a:ln>
            <a:solidFill>
              <a:schemeClr val="accent1"/>
            </a:solidFill>
          </a:ln>
          <a:effectLst>
            <a:outerShdw blurRad="292100" dist="139700" dir="2700000" algn="tl" rotWithShape="0">
              <a:srgbClr val="333333">
                <a:alpha val="65000"/>
              </a:srgbClr>
            </a:outerShdw>
          </a:effectLst>
        </p:spPr>
      </p:pic>
      <p:sp>
        <p:nvSpPr>
          <p:cNvPr id="31" name="Rectángulo 30">
            <a:extLst>
              <a:ext uri="{FF2B5EF4-FFF2-40B4-BE49-F238E27FC236}">
                <a16:creationId xmlns:a16="http://schemas.microsoft.com/office/drawing/2014/main" id="{09E40329-D262-4FFB-A427-AF720469E491}"/>
              </a:ext>
            </a:extLst>
          </p:cNvPr>
          <p:cNvSpPr/>
          <p:nvPr/>
        </p:nvSpPr>
        <p:spPr>
          <a:xfrm>
            <a:off x="463133" y="115909"/>
            <a:ext cx="1662635" cy="707886"/>
          </a:xfrm>
          <a:prstGeom prst="rect">
            <a:avLst/>
          </a:prstGeom>
          <a:noFill/>
        </p:spPr>
        <p:txBody>
          <a:bodyPr wrap="none" lIns="91440" tIns="45720" rIns="91440" bIns="45720">
            <a:spAutoFit/>
          </a:bodyPr>
          <a:lstStyle/>
          <a:p>
            <a:pPr algn="ctr"/>
            <a:r>
              <a:rPr lang="es-ES" sz="4000" b="1" dirty="0">
                <a:ln w="0"/>
                <a:solidFill>
                  <a:srgbClr val="FFFF00"/>
                </a:solidFill>
                <a:effectLst>
                  <a:outerShdw blurRad="38100" dist="19050" dir="2700000" algn="tl" rotWithShape="0">
                    <a:schemeClr val="dk1">
                      <a:alpha val="40000"/>
                    </a:schemeClr>
                  </a:outerShdw>
                </a:effectLst>
              </a:rPr>
              <a:t>Ciudad</a:t>
            </a:r>
            <a:endParaRPr lang="es-ES" sz="4000" b="1" cap="none" spc="0" dirty="0">
              <a:ln w="0"/>
              <a:solidFill>
                <a:srgbClr val="FFFF00"/>
              </a:solidFill>
              <a:effectLst>
                <a:outerShdw blurRad="38100" dist="19050" dir="2700000" algn="tl" rotWithShape="0">
                  <a:schemeClr val="dk1">
                    <a:alpha val="40000"/>
                  </a:schemeClr>
                </a:outerShdw>
              </a:effectLst>
            </a:endParaRPr>
          </a:p>
        </p:txBody>
      </p:sp>
      <p:sp>
        <p:nvSpPr>
          <p:cNvPr id="33" name="12 Rectángulo redondeado">
            <a:extLst>
              <a:ext uri="{FF2B5EF4-FFF2-40B4-BE49-F238E27FC236}">
                <a16:creationId xmlns:a16="http://schemas.microsoft.com/office/drawing/2014/main" id="{AC1FC853-6A42-4FE0-B80F-32897597DBF3}"/>
              </a:ext>
            </a:extLst>
          </p:cNvPr>
          <p:cNvSpPr/>
          <p:nvPr/>
        </p:nvSpPr>
        <p:spPr>
          <a:xfrm>
            <a:off x="3030583" y="115908"/>
            <a:ext cx="1474682" cy="497207"/>
          </a:xfrm>
          <a:prstGeom prst="roundRect">
            <a:avLst/>
          </a:prstGeom>
          <a:solidFill>
            <a:schemeClr val="tx1"/>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CICLOVIAS</a:t>
            </a:r>
          </a:p>
        </p:txBody>
      </p:sp>
      <p:sp>
        <p:nvSpPr>
          <p:cNvPr id="19" name="Rectángulo 18">
            <a:extLst>
              <a:ext uri="{FF2B5EF4-FFF2-40B4-BE49-F238E27FC236}">
                <a16:creationId xmlns:a16="http://schemas.microsoft.com/office/drawing/2014/main" id="{09408208-FA6D-4AAD-B62F-83702F3D7999}"/>
              </a:ext>
            </a:extLst>
          </p:cNvPr>
          <p:cNvSpPr/>
          <p:nvPr/>
        </p:nvSpPr>
        <p:spPr>
          <a:xfrm>
            <a:off x="2725650" y="5081451"/>
            <a:ext cx="5111629" cy="954107"/>
          </a:xfrm>
          <a:prstGeom prst="rect">
            <a:avLst/>
          </a:prstGeom>
        </p:spPr>
        <p:txBody>
          <a:bodyPr wrap="square">
            <a:spAutoFit/>
          </a:bodyPr>
          <a:lstStyle/>
          <a:p>
            <a:pPr algn="just">
              <a:spcAft>
                <a:spcPts val="600"/>
              </a:spcAft>
            </a:pPr>
            <a:r>
              <a:rPr lang="es-CL" sz="1400" b="1" dirty="0">
                <a:latin typeface="Calibri" panose="020F0502020204030204" pitchFamily="34" charset="0"/>
                <a:ea typeface="Times New Roman" panose="02020603050405020304" pitchFamily="18" charset="0"/>
                <a:cs typeface="Times New Roman" panose="02020603050405020304" pitchFamily="18" charset="0"/>
              </a:rPr>
              <a:t>Para el 2021 se solicitarán recursos para realizar el  </a:t>
            </a:r>
            <a:r>
              <a:rPr lang="es-CL" sz="1400"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a:t>
            </a:r>
            <a:r>
              <a:rPr lang="es-ES" sz="1400"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Normalización Ciclovías ciudad de Arica a Alto Estándar.</a:t>
            </a:r>
            <a:r>
              <a:rPr lang="es-CL" sz="1400"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a:t>
            </a:r>
            <a:r>
              <a:rPr lang="es-CL" sz="1400" b="1" dirty="0">
                <a:latin typeface="Calibri" panose="020F0502020204030204" pitchFamily="34" charset="0"/>
                <a:ea typeface="Times New Roman" panose="02020603050405020304" pitchFamily="18" charset="0"/>
                <a:cs typeface="Times New Roman" panose="02020603050405020304" pitchFamily="18" charset="0"/>
              </a:rPr>
              <a:t>, que busca normalizar las ciclovías que fueron construidas antes de la definición del alto estándar.</a:t>
            </a:r>
            <a:endParaRPr lang="es-CL" sz="1400" b="1" dirty="0">
              <a:latin typeface="Calibri" panose="020F0502020204030204" pitchFamily="34"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038142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id="{F0019E37-3AA4-4CA0-9A7E-4100D62D775C}"/>
              </a:ext>
            </a:extLst>
          </p:cNvPr>
          <p:cNvSpPr txBox="1">
            <a:spLocks/>
          </p:cNvSpPr>
          <p:nvPr/>
        </p:nvSpPr>
        <p:spPr>
          <a:xfrm>
            <a:off x="217488" y="231775"/>
            <a:ext cx="2478087" cy="1079500"/>
          </a:xfrm>
          <a:prstGeom prst="rect">
            <a:avLst/>
          </a:prstGeom>
          <a:ln w="76200">
            <a:solidFill>
              <a:schemeClr val="bg1"/>
            </a:solidFill>
            <a:prstDash val="solid"/>
          </a:ln>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s-ES" sz="3733" b="1" dirty="0">
                <a:solidFill>
                  <a:schemeClr val="lt1"/>
                </a:solidFill>
                <a:latin typeface="+mn-lt"/>
                <a:ea typeface="+mn-ea"/>
                <a:cs typeface="+mn-cs"/>
              </a:rPr>
              <a:t>Ciudad y Territorio</a:t>
            </a:r>
            <a:endParaRPr lang="es-ES" sz="2667" b="1" dirty="0">
              <a:solidFill>
                <a:schemeClr val="bg1"/>
              </a:solidFill>
              <a:ea typeface="+mn-ea"/>
              <a:cs typeface="+mn-cs"/>
            </a:endParaRPr>
          </a:p>
        </p:txBody>
      </p:sp>
      <p:sp>
        <p:nvSpPr>
          <p:cNvPr id="9" name="1 Título">
            <a:extLst>
              <a:ext uri="{FF2B5EF4-FFF2-40B4-BE49-F238E27FC236}">
                <a16:creationId xmlns:a16="http://schemas.microsoft.com/office/drawing/2014/main" id="{814448F9-9B09-47C7-920F-274813533208}"/>
              </a:ext>
            </a:extLst>
          </p:cNvPr>
          <p:cNvSpPr txBox="1">
            <a:spLocks/>
          </p:cNvSpPr>
          <p:nvPr/>
        </p:nvSpPr>
        <p:spPr>
          <a:xfrm>
            <a:off x="217488" y="231775"/>
            <a:ext cx="2478087" cy="1079500"/>
          </a:xfrm>
          <a:prstGeom prst="rect">
            <a:avLst/>
          </a:prstGeom>
          <a:ln w="76200">
            <a:solidFill>
              <a:schemeClr val="bg1"/>
            </a:solidFill>
            <a:prstDash val="solid"/>
          </a:ln>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s-ES" sz="3733" b="1" dirty="0">
                <a:solidFill>
                  <a:schemeClr val="lt1"/>
                </a:solidFill>
                <a:latin typeface="+mn-lt"/>
                <a:ea typeface="+mn-ea"/>
                <a:cs typeface="+mn-cs"/>
              </a:rPr>
              <a:t>Ciudad y Territorio</a:t>
            </a:r>
            <a:endParaRPr lang="es-ES" sz="2667" b="1" dirty="0">
              <a:solidFill>
                <a:schemeClr val="bg1"/>
              </a:solidFill>
              <a:ea typeface="+mn-ea"/>
              <a:cs typeface="+mn-cs"/>
            </a:endParaRPr>
          </a:p>
        </p:txBody>
      </p:sp>
      <p:sp>
        <p:nvSpPr>
          <p:cNvPr id="13" name="Rectángulo 8">
            <a:extLst>
              <a:ext uri="{FF2B5EF4-FFF2-40B4-BE49-F238E27FC236}">
                <a16:creationId xmlns:a16="http://schemas.microsoft.com/office/drawing/2014/main" id="{68C7E366-ACAD-47D3-9F0E-A8F903A52450}"/>
              </a:ext>
            </a:extLst>
          </p:cNvPr>
          <p:cNvSpPr/>
          <p:nvPr/>
        </p:nvSpPr>
        <p:spPr>
          <a:xfrm>
            <a:off x="100013" y="115888"/>
            <a:ext cx="2478087" cy="62366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L" sz="3733" b="1" dirty="0">
              <a:solidFill>
                <a:schemeClr val="bg1"/>
              </a:solidFill>
            </a:endParaRPr>
          </a:p>
        </p:txBody>
      </p:sp>
      <p:sp>
        <p:nvSpPr>
          <p:cNvPr id="14" name="1 Título">
            <a:extLst>
              <a:ext uri="{FF2B5EF4-FFF2-40B4-BE49-F238E27FC236}">
                <a16:creationId xmlns:a16="http://schemas.microsoft.com/office/drawing/2014/main" id="{6C341779-BF9C-46AF-AEB5-B3F84CA0C718}"/>
              </a:ext>
            </a:extLst>
          </p:cNvPr>
          <p:cNvSpPr txBox="1">
            <a:spLocks/>
          </p:cNvSpPr>
          <p:nvPr/>
        </p:nvSpPr>
        <p:spPr>
          <a:xfrm>
            <a:off x="286698" y="505460"/>
            <a:ext cx="2015813" cy="5620385"/>
          </a:xfrm>
          <a:prstGeom prst="rect">
            <a:avLst/>
          </a:prstGeom>
          <a:solidFill>
            <a:schemeClr val="tx2"/>
          </a:solidFill>
          <a:ln w="76200">
            <a:solidFill>
              <a:schemeClr val="bg1"/>
            </a:solidFill>
            <a:prstDash val="solid"/>
          </a:ln>
        </p:spPr>
        <p:txBody>
          <a:bodyPr anchor="ctr">
            <a:normAutofit fontScale="97500"/>
          </a:bodyPr>
          <a:lstStyle>
            <a:defPPr>
              <a:defRPr lang="es-CL"/>
            </a:defPPr>
            <a:lvl1pPr algn="ctr">
              <a:lnSpc>
                <a:spcPct val="90000"/>
              </a:lnSpc>
              <a:spcBef>
                <a:spcPct val="0"/>
              </a:spcBef>
              <a:buNone/>
              <a:defRPr sz="3200" b="1">
                <a:solidFill>
                  <a:schemeClr val="lt1"/>
                </a:solidFill>
              </a:defRPr>
            </a:lvl1pPr>
          </a:lstStyle>
          <a:p>
            <a:pPr eaLnBrk="1" fontAlgn="auto" hangingPunct="1">
              <a:spcAft>
                <a:spcPts val="0"/>
              </a:spcAft>
              <a:defRPr/>
            </a:pPr>
            <a:endParaRPr lang="es-CL" sz="2300" dirty="0">
              <a:solidFill>
                <a:schemeClr val="bg1"/>
              </a:solidFill>
              <a:latin typeface="+mn-lt"/>
            </a:endParaRPr>
          </a:p>
        </p:txBody>
      </p:sp>
      <p:grpSp>
        <p:nvGrpSpPr>
          <p:cNvPr id="8" name="Google Shape;242;p18">
            <a:extLst>
              <a:ext uri="{FF2B5EF4-FFF2-40B4-BE49-F238E27FC236}">
                <a16:creationId xmlns:a16="http://schemas.microsoft.com/office/drawing/2014/main" id="{BE6A4CF2-DAD4-44F2-9AC8-0F9ABB7DDF95}"/>
              </a:ext>
            </a:extLst>
          </p:cNvPr>
          <p:cNvGrpSpPr/>
          <p:nvPr/>
        </p:nvGrpSpPr>
        <p:grpSpPr>
          <a:xfrm>
            <a:off x="2694486" y="-2597267"/>
            <a:ext cx="5770538" cy="4583736"/>
            <a:chOff x="4930520" y="-2111601"/>
            <a:chExt cx="5717366" cy="5285064"/>
          </a:xfrm>
        </p:grpSpPr>
        <p:sp>
          <p:nvSpPr>
            <p:cNvPr id="10" name="Google Shape;243;p18">
              <a:extLst>
                <a:ext uri="{FF2B5EF4-FFF2-40B4-BE49-F238E27FC236}">
                  <a16:creationId xmlns:a16="http://schemas.microsoft.com/office/drawing/2014/main" id="{029EDAB7-1933-4739-992E-C5B76B578A0A}"/>
                </a:ext>
              </a:extLst>
            </p:cNvPr>
            <p:cNvSpPr/>
            <p:nvPr/>
          </p:nvSpPr>
          <p:spPr>
            <a:xfrm>
              <a:off x="4930520" y="1718682"/>
              <a:ext cx="5717366" cy="1454781"/>
            </a:xfrm>
            <a:custGeom>
              <a:avLst/>
              <a:gdLst/>
              <a:ahLst/>
              <a:cxnLst/>
              <a:rect l="l" t="t" r="r" b="b"/>
              <a:pathLst>
                <a:path w="5717366" h="1454781" extrusionOk="0">
                  <a:moveTo>
                    <a:pt x="5416677" y="72850"/>
                  </a:moveTo>
                  <a:cubicBezTo>
                    <a:pt x="5374593" y="72850"/>
                    <a:pt x="5340477" y="106966"/>
                    <a:pt x="5340477" y="149050"/>
                  </a:cubicBezTo>
                  <a:cubicBezTo>
                    <a:pt x="5340477" y="191134"/>
                    <a:pt x="5374593" y="225250"/>
                    <a:pt x="5416677" y="225250"/>
                  </a:cubicBezTo>
                  <a:cubicBezTo>
                    <a:pt x="5458761" y="225250"/>
                    <a:pt x="5492877" y="191134"/>
                    <a:pt x="5492877" y="149050"/>
                  </a:cubicBezTo>
                  <a:cubicBezTo>
                    <a:pt x="5492877" y="106966"/>
                    <a:pt x="5458761" y="72850"/>
                    <a:pt x="5416677" y="72850"/>
                  </a:cubicBezTo>
                  <a:close/>
                  <a:moveTo>
                    <a:pt x="297504" y="72850"/>
                  </a:moveTo>
                  <a:cubicBezTo>
                    <a:pt x="255420" y="72850"/>
                    <a:pt x="221304" y="106966"/>
                    <a:pt x="221304" y="149050"/>
                  </a:cubicBezTo>
                  <a:cubicBezTo>
                    <a:pt x="221304" y="191134"/>
                    <a:pt x="255420" y="225250"/>
                    <a:pt x="297504" y="225250"/>
                  </a:cubicBezTo>
                  <a:cubicBezTo>
                    <a:pt x="339588" y="225250"/>
                    <a:pt x="373704" y="191134"/>
                    <a:pt x="373704" y="149050"/>
                  </a:cubicBezTo>
                  <a:cubicBezTo>
                    <a:pt x="373704" y="106966"/>
                    <a:pt x="339588" y="72850"/>
                    <a:pt x="297504" y="72850"/>
                  </a:cubicBezTo>
                  <a:close/>
                  <a:moveTo>
                    <a:pt x="0" y="0"/>
                  </a:moveTo>
                  <a:lnTo>
                    <a:pt x="5717366" y="0"/>
                  </a:lnTo>
                  <a:lnTo>
                    <a:pt x="5717366" y="1454781"/>
                  </a:lnTo>
                  <a:lnTo>
                    <a:pt x="0" y="1454781"/>
                  </a:lnTo>
                  <a:close/>
                </a:path>
              </a:pathLst>
            </a:custGeom>
            <a:solidFill>
              <a:srgbClr val="1D71B8"/>
            </a:solidFill>
            <a:ln>
              <a:noFill/>
            </a:ln>
            <a:effectLst>
              <a:outerShdw blurRad="50800" dist="38100" dir="2700000" algn="tl" rotWithShape="0">
                <a:srgbClr val="171616">
                  <a:alpha val="635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1" name="Google Shape;244;p18">
              <a:extLst>
                <a:ext uri="{FF2B5EF4-FFF2-40B4-BE49-F238E27FC236}">
                  <a16:creationId xmlns:a16="http://schemas.microsoft.com/office/drawing/2014/main" id="{4E5FF779-76C2-4EF1-BE7A-404475EBE84B}"/>
                </a:ext>
              </a:extLst>
            </p:cNvPr>
            <p:cNvCxnSpPr/>
            <p:nvPr/>
          </p:nvCxnSpPr>
          <p:spPr>
            <a:xfrm flipH="1">
              <a:off x="5227994" y="-2111601"/>
              <a:ext cx="26700" cy="3903000"/>
            </a:xfrm>
            <a:prstGeom prst="straightConnector1">
              <a:avLst/>
            </a:prstGeom>
            <a:noFill/>
            <a:ln w="12700" cap="flat" cmpd="sng">
              <a:solidFill>
                <a:schemeClr val="lt1"/>
              </a:solidFill>
              <a:prstDash val="solid"/>
              <a:miter lim="800000"/>
              <a:headEnd type="none" w="sm" len="sm"/>
              <a:tailEnd type="none" w="sm" len="sm"/>
            </a:ln>
          </p:spPr>
        </p:cxnSp>
        <p:cxnSp>
          <p:nvCxnSpPr>
            <p:cNvPr id="12" name="Google Shape;245;p18">
              <a:extLst>
                <a:ext uri="{FF2B5EF4-FFF2-40B4-BE49-F238E27FC236}">
                  <a16:creationId xmlns:a16="http://schemas.microsoft.com/office/drawing/2014/main" id="{7CE52C0E-4BC0-42E4-8C8A-06758B216A8C}"/>
                </a:ext>
              </a:extLst>
            </p:cNvPr>
            <p:cNvCxnSpPr/>
            <p:nvPr/>
          </p:nvCxnSpPr>
          <p:spPr>
            <a:xfrm flipH="1">
              <a:off x="10342812" y="-2070505"/>
              <a:ext cx="26700" cy="3903000"/>
            </a:xfrm>
            <a:prstGeom prst="straightConnector1">
              <a:avLst/>
            </a:prstGeom>
            <a:noFill/>
            <a:ln w="12700" cap="flat" cmpd="sng">
              <a:solidFill>
                <a:schemeClr val="lt1"/>
              </a:solidFill>
              <a:prstDash val="solid"/>
              <a:miter lim="800000"/>
              <a:headEnd type="none" w="sm" len="sm"/>
              <a:tailEnd type="none" w="sm" len="sm"/>
            </a:ln>
          </p:spPr>
        </p:cxnSp>
      </p:grpSp>
      <p:sp>
        <p:nvSpPr>
          <p:cNvPr id="15" name="Google Shape;246;p18">
            <a:extLst>
              <a:ext uri="{FF2B5EF4-FFF2-40B4-BE49-F238E27FC236}">
                <a16:creationId xmlns:a16="http://schemas.microsoft.com/office/drawing/2014/main" id="{4FDDFFA8-5198-4F0A-86A2-DBFECA1CF649}"/>
              </a:ext>
            </a:extLst>
          </p:cNvPr>
          <p:cNvSpPr txBox="1"/>
          <p:nvPr/>
        </p:nvSpPr>
        <p:spPr>
          <a:xfrm>
            <a:off x="2694525" y="1054608"/>
            <a:ext cx="57705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s-CL" sz="3600" b="1" i="0" u="none" strike="noStrike" cap="none" dirty="0">
                <a:solidFill>
                  <a:schemeClr val="lt1"/>
                </a:solidFill>
                <a:latin typeface="Calibri"/>
                <a:ea typeface="Calibri"/>
                <a:cs typeface="Calibri"/>
                <a:sym typeface="Calibri"/>
              </a:rPr>
              <a:t>¿Qué es MINVU Preparado?</a:t>
            </a:r>
            <a:endParaRPr sz="3600" b="0" i="0" u="none" strike="noStrike" cap="none" dirty="0">
              <a:solidFill>
                <a:srgbClr val="000000"/>
              </a:solidFill>
              <a:latin typeface="Arial"/>
              <a:ea typeface="Arial"/>
              <a:cs typeface="Arial"/>
              <a:sym typeface="Arial"/>
            </a:endParaRPr>
          </a:p>
        </p:txBody>
      </p:sp>
      <p:sp>
        <p:nvSpPr>
          <p:cNvPr id="18" name="Google Shape;247;p18">
            <a:extLst>
              <a:ext uri="{FF2B5EF4-FFF2-40B4-BE49-F238E27FC236}">
                <a16:creationId xmlns:a16="http://schemas.microsoft.com/office/drawing/2014/main" id="{4F00EE23-9096-4CFC-A44E-1D94ACCEEBED}"/>
              </a:ext>
            </a:extLst>
          </p:cNvPr>
          <p:cNvSpPr txBox="1"/>
          <p:nvPr/>
        </p:nvSpPr>
        <p:spPr>
          <a:xfrm>
            <a:off x="2694486" y="1980126"/>
            <a:ext cx="9280026" cy="44337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None/>
            </a:pPr>
            <a:r>
              <a:rPr lang="es-CL" b="0" i="0" u="none" strike="noStrike" cap="none" dirty="0">
                <a:latin typeface="Arial"/>
                <a:ea typeface="Arial"/>
                <a:cs typeface="Arial"/>
                <a:sym typeface="Arial"/>
              </a:rPr>
              <a:t>Es un manual que contribuye </a:t>
            </a:r>
            <a:r>
              <a:rPr lang="es-CL" b="0" i="0" u="none" strike="noStrike" cap="none" dirty="0">
                <a:solidFill>
                  <a:srgbClr val="C00000"/>
                </a:solidFill>
                <a:latin typeface="Arial"/>
                <a:ea typeface="Arial"/>
                <a:cs typeface="Arial"/>
                <a:sym typeface="Arial"/>
              </a:rPr>
              <a:t>al FORTALECIMIENTO DE LAS CAPACIDADES REGIONALES</a:t>
            </a:r>
            <a:r>
              <a:rPr lang="es-CL" b="0" i="0" u="none" strike="noStrike" cap="none" dirty="0">
                <a:latin typeface="Arial"/>
                <a:ea typeface="Arial"/>
                <a:cs typeface="Arial"/>
                <a:sym typeface="Arial"/>
              </a:rPr>
              <a:t> que permite abordar institucionalmente las emergencias, desastres y catástrofes por parte de las Seremi Minvu y de los Serviu.</a:t>
            </a:r>
            <a:endParaRPr sz="1600" dirty="0"/>
          </a:p>
          <a:p>
            <a:pPr marL="342900" marR="0" lvl="0" indent="-266700" algn="l" rtl="0">
              <a:lnSpc>
                <a:spcPct val="150000"/>
              </a:lnSpc>
              <a:spcBef>
                <a:spcPts val="0"/>
              </a:spcBef>
              <a:spcAft>
                <a:spcPts val="0"/>
              </a:spcAft>
              <a:buClr>
                <a:srgbClr val="000000"/>
              </a:buClr>
              <a:buSzPts val="1200"/>
              <a:buFont typeface="Arial"/>
              <a:buNone/>
            </a:pPr>
            <a:endParaRPr sz="1100" b="0" i="0" u="none" strike="noStrike" cap="none" dirty="0">
              <a:latin typeface="Arial"/>
              <a:ea typeface="Arial"/>
              <a:cs typeface="Arial"/>
              <a:sym typeface="Arial"/>
            </a:endParaRPr>
          </a:p>
          <a:p>
            <a:pPr marL="0" marR="0" lvl="0" indent="0" algn="l" rtl="0">
              <a:lnSpc>
                <a:spcPct val="150000"/>
              </a:lnSpc>
              <a:spcBef>
                <a:spcPts val="0"/>
              </a:spcBef>
              <a:spcAft>
                <a:spcPts val="0"/>
              </a:spcAft>
              <a:buNone/>
            </a:pPr>
            <a:r>
              <a:rPr lang="es-CL" b="0" i="0" u="none" strike="noStrike" cap="none" dirty="0">
                <a:solidFill>
                  <a:srgbClr val="C00000"/>
                </a:solidFill>
                <a:latin typeface="Arial"/>
                <a:ea typeface="Arial"/>
                <a:cs typeface="Arial"/>
                <a:sym typeface="Arial"/>
              </a:rPr>
              <a:t>OTORGA UNA MAYOR AUTONOMÍA </a:t>
            </a:r>
            <a:r>
              <a:rPr lang="es-CL" b="0" i="0" u="none" strike="noStrike" cap="none" dirty="0">
                <a:latin typeface="Arial"/>
                <a:ea typeface="Arial"/>
                <a:cs typeface="Arial"/>
                <a:sym typeface="Arial"/>
              </a:rPr>
              <a:t>y favorece la coordinación con los otros organismos que intervienen en la respuesta frente a un evento, según lo dispuesto por el Sistema Nacional de Protección Civil (ONEMI).</a:t>
            </a:r>
            <a:endParaRPr sz="1600" dirty="0"/>
          </a:p>
          <a:p>
            <a:pPr marL="0" marR="0" lvl="0" indent="0" algn="l" rtl="0">
              <a:lnSpc>
                <a:spcPct val="150000"/>
              </a:lnSpc>
              <a:spcBef>
                <a:spcPts val="0"/>
              </a:spcBef>
              <a:spcAft>
                <a:spcPts val="0"/>
              </a:spcAft>
              <a:buNone/>
            </a:pPr>
            <a:endParaRPr sz="1100" b="0" i="0" u="none" strike="noStrike" cap="none" dirty="0">
              <a:latin typeface="Arial"/>
              <a:ea typeface="Arial"/>
              <a:cs typeface="Arial"/>
              <a:sym typeface="Arial"/>
            </a:endParaRPr>
          </a:p>
          <a:p>
            <a:pPr marL="0" marR="0" lvl="0" indent="0" algn="l" rtl="0">
              <a:lnSpc>
                <a:spcPct val="150000"/>
              </a:lnSpc>
              <a:spcBef>
                <a:spcPts val="0"/>
              </a:spcBef>
              <a:spcAft>
                <a:spcPts val="0"/>
              </a:spcAft>
              <a:buNone/>
            </a:pPr>
            <a:r>
              <a:rPr lang="es-CL" b="0" i="0" u="none" strike="noStrike" cap="none" dirty="0">
                <a:latin typeface="Arial"/>
                <a:ea typeface="Arial"/>
                <a:cs typeface="Arial"/>
                <a:sym typeface="Arial"/>
              </a:rPr>
              <a:t>Entrega orientaciones </a:t>
            </a:r>
            <a:r>
              <a:rPr lang="es-CL" b="0" i="0" u="none" strike="noStrike" cap="none" dirty="0">
                <a:solidFill>
                  <a:srgbClr val="C00000"/>
                </a:solidFill>
                <a:latin typeface="Arial"/>
                <a:ea typeface="Arial"/>
                <a:cs typeface="Arial"/>
                <a:sym typeface="Arial"/>
              </a:rPr>
              <a:t>ESTANDARIZADAS Y TRANSVERSALES </a:t>
            </a:r>
            <a:r>
              <a:rPr lang="es-CL" b="0" i="0" u="none" strike="noStrike" cap="none" dirty="0">
                <a:latin typeface="Arial"/>
                <a:ea typeface="Arial"/>
                <a:cs typeface="Arial"/>
                <a:sym typeface="Arial"/>
              </a:rPr>
              <a:t>para todas las regiones en los procesos de reconstrucción.</a:t>
            </a:r>
            <a:endParaRPr sz="2000" b="0" i="1" u="none" strike="noStrike" cap="none" dirty="0">
              <a:latin typeface="Calibri"/>
              <a:ea typeface="Calibri"/>
              <a:cs typeface="Calibri"/>
              <a:sym typeface="Calibri"/>
            </a:endParaRPr>
          </a:p>
        </p:txBody>
      </p:sp>
      <p:pic>
        <p:nvPicPr>
          <p:cNvPr id="19" name="Google Shape;241;p18">
            <a:extLst>
              <a:ext uri="{FF2B5EF4-FFF2-40B4-BE49-F238E27FC236}">
                <a16:creationId xmlns:a16="http://schemas.microsoft.com/office/drawing/2014/main" id="{99302A83-0638-44C9-AA6D-4CB47608808D}"/>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421138" y="2851041"/>
            <a:ext cx="1746935" cy="763805"/>
          </a:xfrm>
          <a:prstGeom prst="rect">
            <a:avLst/>
          </a:prstGeom>
          <a:noFill/>
          <a:ln>
            <a:noFill/>
          </a:ln>
        </p:spPr>
      </p:pic>
      <p:pic>
        <p:nvPicPr>
          <p:cNvPr id="17" name="Picture 3">
            <a:extLst>
              <a:ext uri="{FF2B5EF4-FFF2-40B4-BE49-F238E27FC236}">
                <a16:creationId xmlns:a16="http://schemas.microsoft.com/office/drawing/2014/main" id="{B66E7896-5C77-4E36-A066-54C6832403B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61222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oogle Shape;242;p18">
            <a:extLst>
              <a:ext uri="{FF2B5EF4-FFF2-40B4-BE49-F238E27FC236}">
                <a16:creationId xmlns:a16="http://schemas.microsoft.com/office/drawing/2014/main" id="{36ADF39C-F74E-4E9D-8AFC-CD7949B97E7A}"/>
              </a:ext>
            </a:extLst>
          </p:cNvPr>
          <p:cNvGrpSpPr/>
          <p:nvPr/>
        </p:nvGrpSpPr>
        <p:grpSpPr>
          <a:xfrm>
            <a:off x="2694486" y="-2597267"/>
            <a:ext cx="5770538" cy="4583736"/>
            <a:chOff x="4930520" y="-2111601"/>
            <a:chExt cx="5717366" cy="5285064"/>
          </a:xfrm>
        </p:grpSpPr>
        <p:sp>
          <p:nvSpPr>
            <p:cNvPr id="18" name="Google Shape;243;p18">
              <a:extLst>
                <a:ext uri="{FF2B5EF4-FFF2-40B4-BE49-F238E27FC236}">
                  <a16:creationId xmlns:a16="http://schemas.microsoft.com/office/drawing/2014/main" id="{4464A71F-D3A4-4A46-BA73-92B083FBD395}"/>
                </a:ext>
              </a:extLst>
            </p:cNvPr>
            <p:cNvSpPr/>
            <p:nvPr/>
          </p:nvSpPr>
          <p:spPr>
            <a:xfrm>
              <a:off x="4930520" y="1718682"/>
              <a:ext cx="5717366" cy="1454781"/>
            </a:xfrm>
            <a:custGeom>
              <a:avLst/>
              <a:gdLst/>
              <a:ahLst/>
              <a:cxnLst/>
              <a:rect l="l" t="t" r="r" b="b"/>
              <a:pathLst>
                <a:path w="5717366" h="1454781" extrusionOk="0">
                  <a:moveTo>
                    <a:pt x="5416677" y="72850"/>
                  </a:moveTo>
                  <a:cubicBezTo>
                    <a:pt x="5374593" y="72850"/>
                    <a:pt x="5340477" y="106966"/>
                    <a:pt x="5340477" y="149050"/>
                  </a:cubicBezTo>
                  <a:cubicBezTo>
                    <a:pt x="5340477" y="191134"/>
                    <a:pt x="5374593" y="225250"/>
                    <a:pt x="5416677" y="225250"/>
                  </a:cubicBezTo>
                  <a:cubicBezTo>
                    <a:pt x="5458761" y="225250"/>
                    <a:pt x="5492877" y="191134"/>
                    <a:pt x="5492877" y="149050"/>
                  </a:cubicBezTo>
                  <a:cubicBezTo>
                    <a:pt x="5492877" y="106966"/>
                    <a:pt x="5458761" y="72850"/>
                    <a:pt x="5416677" y="72850"/>
                  </a:cubicBezTo>
                  <a:close/>
                  <a:moveTo>
                    <a:pt x="297504" y="72850"/>
                  </a:moveTo>
                  <a:cubicBezTo>
                    <a:pt x="255420" y="72850"/>
                    <a:pt x="221304" y="106966"/>
                    <a:pt x="221304" y="149050"/>
                  </a:cubicBezTo>
                  <a:cubicBezTo>
                    <a:pt x="221304" y="191134"/>
                    <a:pt x="255420" y="225250"/>
                    <a:pt x="297504" y="225250"/>
                  </a:cubicBezTo>
                  <a:cubicBezTo>
                    <a:pt x="339588" y="225250"/>
                    <a:pt x="373704" y="191134"/>
                    <a:pt x="373704" y="149050"/>
                  </a:cubicBezTo>
                  <a:cubicBezTo>
                    <a:pt x="373704" y="106966"/>
                    <a:pt x="339588" y="72850"/>
                    <a:pt x="297504" y="72850"/>
                  </a:cubicBezTo>
                  <a:close/>
                  <a:moveTo>
                    <a:pt x="0" y="0"/>
                  </a:moveTo>
                  <a:lnTo>
                    <a:pt x="5717366" y="0"/>
                  </a:lnTo>
                  <a:lnTo>
                    <a:pt x="5717366" y="1454781"/>
                  </a:lnTo>
                  <a:lnTo>
                    <a:pt x="0" y="1454781"/>
                  </a:lnTo>
                  <a:close/>
                </a:path>
              </a:pathLst>
            </a:custGeom>
            <a:solidFill>
              <a:srgbClr val="1D71B8"/>
            </a:solidFill>
            <a:ln>
              <a:noFill/>
            </a:ln>
            <a:effectLst>
              <a:outerShdw blurRad="50800" dist="38100" dir="2700000" algn="tl" rotWithShape="0">
                <a:srgbClr val="171616">
                  <a:alpha val="635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5" name="Google Shape;244;p18">
              <a:extLst>
                <a:ext uri="{FF2B5EF4-FFF2-40B4-BE49-F238E27FC236}">
                  <a16:creationId xmlns:a16="http://schemas.microsoft.com/office/drawing/2014/main" id="{59BA7019-2B69-4FB4-AE0A-949AF43FD13F}"/>
                </a:ext>
              </a:extLst>
            </p:cNvPr>
            <p:cNvCxnSpPr/>
            <p:nvPr/>
          </p:nvCxnSpPr>
          <p:spPr>
            <a:xfrm flipH="1">
              <a:off x="5227994" y="-2111601"/>
              <a:ext cx="26700" cy="3903000"/>
            </a:xfrm>
            <a:prstGeom prst="straightConnector1">
              <a:avLst/>
            </a:prstGeom>
            <a:noFill/>
            <a:ln w="12700" cap="flat" cmpd="sng">
              <a:solidFill>
                <a:schemeClr val="lt1"/>
              </a:solidFill>
              <a:prstDash val="solid"/>
              <a:miter lim="800000"/>
              <a:headEnd type="none" w="sm" len="sm"/>
              <a:tailEnd type="none" w="sm" len="sm"/>
            </a:ln>
          </p:spPr>
        </p:cxnSp>
        <p:cxnSp>
          <p:nvCxnSpPr>
            <p:cNvPr id="26" name="Google Shape;245;p18">
              <a:extLst>
                <a:ext uri="{FF2B5EF4-FFF2-40B4-BE49-F238E27FC236}">
                  <a16:creationId xmlns:a16="http://schemas.microsoft.com/office/drawing/2014/main" id="{F77F36BA-E3FD-4F5F-8D48-7605A6C10DFB}"/>
                </a:ext>
              </a:extLst>
            </p:cNvPr>
            <p:cNvCxnSpPr/>
            <p:nvPr/>
          </p:nvCxnSpPr>
          <p:spPr>
            <a:xfrm flipH="1">
              <a:off x="10342812" y="-2070505"/>
              <a:ext cx="26700" cy="3903000"/>
            </a:xfrm>
            <a:prstGeom prst="straightConnector1">
              <a:avLst/>
            </a:prstGeom>
            <a:noFill/>
            <a:ln w="12700" cap="flat" cmpd="sng">
              <a:solidFill>
                <a:schemeClr val="lt1"/>
              </a:solidFill>
              <a:prstDash val="solid"/>
              <a:miter lim="800000"/>
              <a:headEnd type="none" w="sm" len="sm"/>
              <a:tailEnd type="none" w="sm" len="sm"/>
            </a:ln>
          </p:spPr>
        </p:cxnSp>
      </p:grpSp>
      <p:sp>
        <p:nvSpPr>
          <p:cNvPr id="13" name="Rectángulo 8">
            <a:extLst>
              <a:ext uri="{FF2B5EF4-FFF2-40B4-BE49-F238E27FC236}">
                <a16:creationId xmlns:a16="http://schemas.microsoft.com/office/drawing/2014/main" id="{68C7E366-ACAD-47D3-9F0E-A8F903A52450}"/>
              </a:ext>
            </a:extLst>
          </p:cNvPr>
          <p:cNvSpPr/>
          <p:nvPr/>
        </p:nvSpPr>
        <p:spPr>
          <a:xfrm>
            <a:off x="100013" y="115888"/>
            <a:ext cx="2389187" cy="62785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L" sz="3733" b="1" dirty="0">
              <a:solidFill>
                <a:schemeClr val="bg1"/>
              </a:solidFill>
            </a:endParaRPr>
          </a:p>
        </p:txBody>
      </p:sp>
      <p:sp>
        <p:nvSpPr>
          <p:cNvPr id="14" name="1 Título">
            <a:extLst>
              <a:ext uri="{FF2B5EF4-FFF2-40B4-BE49-F238E27FC236}">
                <a16:creationId xmlns:a16="http://schemas.microsoft.com/office/drawing/2014/main" id="{6C341779-BF9C-46AF-AEB5-B3F84CA0C718}"/>
              </a:ext>
            </a:extLst>
          </p:cNvPr>
          <p:cNvSpPr txBox="1">
            <a:spLocks/>
          </p:cNvSpPr>
          <p:nvPr/>
        </p:nvSpPr>
        <p:spPr>
          <a:xfrm>
            <a:off x="217488" y="231775"/>
            <a:ext cx="2165350" cy="6002338"/>
          </a:xfrm>
          <a:prstGeom prst="rect">
            <a:avLst/>
          </a:prstGeom>
          <a:solidFill>
            <a:schemeClr val="tx2"/>
          </a:solidFill>
          <a:ln w="76200">
            <a:solidFill>
              <a:schemeClr val="bg1"/>
            </a:solidFill>
            <a:prstDash val="solid"/>
          </a:ln>
        </p:spPr>
        <p:txBody>
          <a:bodyPr anchor="ctr">
            <a:normAutofit fontScale="97500"/>
          </a:bodyPr>
          <a:lstStyle>
            <a:defPPr>
              <a:defRPr lang="es-CL"/>
            </a:defPPr>
            <a:lvl1pPr algn="ctr">
              <a:lnSpc>
                <a:spcPct val="90000"/>
              </a:lnSpc>
              <a:spcBef>
                <a:spcPct val="0"/>
              </a:spcBef>
              <a:buNone/>
              <a:defRPr sz="3200" b="1">
                <a:solidFill>
                  <a:schemeClr val="lt1"/>
                </a:solidFill>
              </a:defRPr>
            </a:lvl1pPr>
          </a:lstStyle>
          <a:p>
            <a:pPr eaLnBrk="1" fontAlgn="auto" hangingPunct="1">
              <a:spcAft>
                <a:spcPts val="0"/>
              </a:spcAft>
              <a:defRPr/>
            </a:pPr>
            <a:endParaRPr lang="es-CL" sz="2300" dirty="0">
              <a:solidFill>
                <a:schemeClr val="bg1"/>
              </a:solidFill>
              <a:latin typeface="+mn-lt"/>
            </a:endParaRPr>
          </a:p>
        </p:txBody>
      </p:sp>
      <p:pic>
        <p:nvPicPr>
          <p:cNvPr id="19" name="Google Shape;241;p18">
            <a:extLst>
              <a:ext uri="{FF2B5EF4-FFF2-40B4-BE49-F238E27FC236}">
                <a16:creationId xmlns:a16="http://schemas.microsoft.com/office/drawing/2014/main" id="{99302A83-0638-44C9-AA6D-4CB47608808D}"/>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421138" y="2851041"/>
            <a:ext cx="1746935" cy="763805"/>
          </a:xfrm>
          <a:prstGeom prst="rect">
            <a:avLst/>
          </a:prstGeom>
          <a:noFill/>
          <a:ln>
            <a:noFill/>
          </a:ln>
        </p:spPr>
      </p:pic>
      <p:sp>
        <p:nvSpPr>
          <p:cNvPr id="23" name="Google Shape;259;p19">
            <a:extLst>
              <a:ext uri="{FF2B5EF4-FFF2-40B4-BE49-F238E27FC236}">
                <a16:creationId xmlns:a16="http://schemas.microsoft.com/office/drawing/2014/main" id="{D5DA4A8C-9CB7-432B-A5F3-49282606C861}"/>
              </a:ext>
            </a:extLst>
          </p:cNvPr>
          <p:cNvSpPr txBox="1"/>
          <p:nvPr/>
        </p:nvSpPr>
        <p:spPr>
          <a:xfrm>
            <a:off x="2784635" y="1062560"/>
            <a:ext cx="57705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s-CL" sz="3200" b="1" i="0" u="none" strike="noStrike" cap="none" dirty="0">
                <a:solidFill>
                  <a:schemeClr val="lt1"/>
                </a:solidFill>
                <a:latin typeface="Calibri"/>
                <a:ea typeface="Calibri"/>
                <a:cs typeface="Calibri"/>
                <a:sym typeface="Calibri"/>
              </a:rPr>
              <a:t>Objetivos de MINVU Preparado</a:t>
            </a:r>
            <a:endParaRPr sz="3600" b="0" i="0" u="none" strike="noStrike" cap="none" dirty="0">
              <a:solidFill>
                <a:srgbClr val="000000"/>
              </a:solidFill>
              <a:latin typeface="Arial"/>
              <a:ea typeface="Arial"/>
              <a:cs typeface="Arial"/>
              <a:sym typeface="Arial"/>
            </a:endParaRPr>
          </a:p>
        </p:txBody>
      </p:sp>
      <p:sp>
        <p:nvSpPr>
          <p:cNvPr id="24" name="Google Shape;260;p19">
            <a:extLst>
              <a:ext uri="{FF2B5EF4-FFF2-40B4-BE49-F238E27FC236}">
                <a16:creationId xmlns:a16="http://schemas.microsoft.com/office/drawing/2014/main" id="{F8DF2FF6-568A-4634-9FA3-1C5387078F37}"/>
              </a:ext>
            </a:extLst>
          </p:cNvPr>
          <p:cNvSpPr txBox="1"/>
          <p:nvPr/>
        </p:nvSpPr>
        <p:spPr>
          <a:xfrm>
            <a:off x="2710525" y="2348881"/>
            <a:ext cx="8857971" cy="3672300"/>
          </a:xfrm>
          <a:prstGeom prst="rect">
            <a:avLst/>
          </a:prstGeom>
          <a:noFill/>
          <a:ln>
            <a:noFill/>
          </a:ln>
        </p:spPr>
        <p:txBody>
          <a:bodyPr spcFirstLastPara="1" wrap="square" lIns="91425" tIns="91425" rIns="91425" bIns="91425" anchor="t" anchorCtr="0">
            <a:noAutofit/>
          </a:bodyPr>
          <a:lstStyle/>
          <a:p>
            <a:pPr marL="342900" marR="0" lvl="0" indent="-342900" algn="just" rtl="0">
              <a:lnSpc>
                <a:spcPct val="150000"/>
              </a:lnSpc>
              <a:spcBef>
                <a:spcPts val="0"/>
              </a:spcBef>
              <a:spcAft>
                <a:spcPts val="0"/>
              </a:spcAft>
              <a:buClr>
                <a:srgbClr val="000000"/>
              </a:buClr>
              <a:buSzPts val="2000"/>
              <a:buFont typeface="Noto Sans Symbols"/>
              <a:buChar char="✔"/>
            </a:pPr>
            <a:r>
              <a:rPr lang="es-CL" sz="2000" b="0" i="0" u="none" strike="noStrike" cap="none" dirty="0">
                <a:latin typeface="Arial"/>
                <a:ea typeface="Arial"/>
                <a:cs typeface="Arial"/>
                <a:sym typeface="Arial"/>
              </a:rPr>
              <a:t>Entregar un </a:t>
            </a:r>
            <a:r>
              <a:rPr lang="es-CL" sz="2000" b="0" i="0" u="none" strike="noStrike" cap="none" dirty="0">
                <a:solidFill>
                  <a:srgbClr val="C00000"/>
                </a:solidFill>
                <a:latin typeface="Arial"/>
                <a:ea typeface="Arial"/>
                <a:cs typeface="Arial"/>
                <a:sym typeface="Arial"/>
              </a:rPr>
              <a:t>protocolo de acción enfocado en la recuperación de las viviendas dañadas </a:t>
            </a:r>
            <a:r>
              <a:rPr lang="es-CL" sz="2000" b="0" i="0" u="none" strike="noStrike" cap="none" dirty="0">
                <a:latin typeface="Arial"/>
                <a:ea typeface="Arial"/>
                <a:cs typeface="Arial"/>
                <a:sym typeface="Arial"/>
              </a:rPr>
              <a:t>por una emergencia, desastre y/o catástrofe para la pronta atención a las familias y operatividad de las </a:t>
            </a:r>
            <a:r>
              <a:rPr lang="es-CL" sz="2000" b="0" i="0" u="none" strike="noStrike" cap="none" dirty="0">
                <a:solidFill>
                  <a:srgbClr val="C00000"/>
                </a:solidFill>
                <a:latin typeface="Arial"/>
                <a:ea typeface="Arial"/>
                <a:cs typeface="Arial"/>
                <a:sym typeface="Arial"/>
              </a:rPr>
              <a:t>Seremi Minvu y Serviu de todo el país.</a:t>
            </a:r>
            <a:endParaRPr dirty="0">
              <a:solidFill>
                <a:srgbClr val="C00000"/>
              </a:solidFill>
            </a:endParaRPr>
          </a:p>
          <a:p>
            <a:pPr marL="342900" marR="0" lvl="0" indent="-266700" algn="just" rtl="0">
              <a:lnSpc>
                <a:spcPct val="150000"/>
              </a:lnSpc>
              <a:spcBef>
                <a:spcPts val="0"/>
              </a:spcBef>
              <a:spcAft>
                <a:spcPts val="0"/>
              </a:spcAft>
              <a:buClr>
                <a:srgbClr val="000000"/>
              </a:buClr>
              <a:buSzPts val="1200"/>
              <a:buFont typeface="Noto Sans Symbols"/>
              <a:buNone/>
            </a:pPr>
            <a:endParaRPr sz="1200" b="0" i="0" u="none" strike="noStrike" cap="none" dirty="0">
              <a:latin typeface="Arial"/>
              <a:ea typeface="Arial"/>
              <a:cs typeface="Arial"/>
              <a:sym typeface="Arial"/>
            </a:endParaRPr>
          </a:p>
          <a:p>
            <a:pPr marL="342900" marR="0" lvl="0" indent="-342900" algn="just" rtl="0">
              <a:lnSpc>
                <a:spcPct val="150000"/>
              </a:lnSpc>
              <a:spcBef>
                <a:spcPts val="0"/>
              </a:spcBef>
              <a:spcAft>
                <a:spcPts val="0"/>
              </a:spcAft>
              <a:buClr>
                <a:srgbClr val="000000"/>
              </a:buClr>
              <a:buSzPts val="2000"/>
              <a:buFont typeface="Noto Sans Symbols"/>
              <a:buChar char="✔"/>
            </a:pPr>
            <a:r>
              <a:rPr lang="es-CL" sz="2000" b="0" i="0" u="none" strike="noStrike" cap="none" dirty="0">
                <a:latin typeface="Arial"/>
                <a:ea typeface="Arial"/>
                <a:cs typeface="Arial"/>
                <a:sym typeface="Arial"/>
              </a:rPr>
              <a:t>Promover el actuar con </a:t>
            </a:r>
            <a:r>
              <a:rPr lang="es-CL" sz="2000" b="0" i="0" u="none" strike="noStrike" cap="none" dirty="0">
                <a:solidFill>
                  <a:srgbClr val="C00000"/>
                </a:solidFill>
                <a:latin typeface="Arial"/>
                <a:ea typeface="Arial"/>
                <a:cs typeface="Arial"/>
                <a:sym typeface="Arial"/>
              </a:rPr>
              <a:t>PERTINENCIA y SENTIDO DE URGENCIA </a:t>
            </a:r>
            <a:r>
              <a:rPr lang="es-CL" sz="2000" b="0" i="0" u="none" strike="noStrike" cap="none" dirty="0">
                <a:latin typeface="Arial"/>
                <a:ea typeface="Arial"/>
                <a:cs typeface="Arial"/>
                <a:sym typeface="Arial"/>
              </a:rPr>
              <a:t>para favorecer la atención y recuperación oportuna del parque habitacional y urbano que haya sufrido daños por causa directa del evento destructivo. </a:t>
            </a:r>
            <a:endParaRPr sz="1600" b="0" i="0" u="sng" strike="noStrike" cap="none" dirty="0">
              <a:latin typeface="Arial"/>
              <a:ea typeface="Arial"/>
              <a:cs typeface="Arial"/>
              <a:sym typeface="Arial"/>
            </a:endParaRPr>
          </a:p>
          <a:p>
            <a:pPr marL="0" marR="0" lvl="0" indent="0" algn="just" rtl="0">
              <a:lnSpc>
                <a:spcPct val="150000"/>
              </a:lnSpc>
              <a:spcBef>
                <a:spcPts val="0"/>
              </a:spcBef>
              <a:spcAft>
                <a:spcPts val="0"/>
              </a:spcAft>
              <a:buNone/>
            </a:pPr>
            <a:r>
              <a:rPr lang="es-CL" sz="2000" b="0" i="0" u="none" strike="noStrike" cap="none" dirty="0">
                <a:solidFill>
                  <a:srgbClr val="000000"/>
                </a:solidFill>
                <a:latin typeface="Arial"/>
                <a:ea typeface="Arial"/>
                <a:cs typeface="Arial"/>
                <a:sym typeface="Arial"/>
              </a:rPr>
              <a:t/>
            </a:r>
            <a:br>
              <a:rPr lang="es-CL" sz="2000" b="0" i="0" u="none" strike="noStrike" cap="none" dirty="0">
                <a:solidFill>
                  <a:srgbClr val="000000"/>
                </a:solidFill>
                <a:latin typeface="Arial"/>
                <a:ea typeface="Arial"/>
                <a:cs typeface="Arial"/>
                <a:sym typeface="Arial"/>
              </a:rPr>
            </a:br>
            <a:endParaRPr sz="2000" b="0" i="0" u="none" strike="noStrike" cap="none" dirty="0">
              <a:solidFill>
                <a:schemeClr val="lt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endParaRPr sz="2400" b="0" i="1" u="none" strike="noStrike" cap="none" dirty="0">
              <a:solidFill>
                <a:schemeClr val="lt1"/>
              </a:solidFill>
              <a:latin typeface="Calibri"/>
              <a:ea typeface="Calibri"/>
              <a:cs typeface="Calibri"/>
              <a:sym typeface="Calibri"/>
            </a:endParaRPr>
          </a:p>
        </p:txBody>
      </p:sp>
      <p:pic>
        <p:nvPicPr>
          <p:cNvPr id="12" name="Picture 3">
            <a:extLst>
              <a:ext uri="{FF2B5EF4-FFF2-40B4-BE49-F238E27FC236}">
                <a16:creationId xmlns:a16="http://schemas.microsoft.com/office/drawing/2014/main" id="{AF8EADC7-6F1E-434D-9143-6A5BA6C56D3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24800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id="{F0019E37-3AA4-4CA0-9A7E-4100D62D775C}"/>
              </a:ext>
            </a:extLst>
          </p:cNvPr>
          <p:cNvSpPr txBox="1">
            <a:spLocks/>
          </p:cNvSpPr>
          <p:nvPr/>
        </p:nvSpPr>
        <p:spPr>
          <a:xfrm>
            <a:off x="217488" y="231775"/>
            <a:ext cx="2478087" cy="1079500"/>
          </a:xfrm>
          <a:prstGeom prst="rect">
            <a:avLst/>
          </a:prstGeom>
          <a:ln w="76200">
            <a:solidFill>
              <a:schemeClr val="bg1"/>
            </a:solidFill>
            <a:prstDash val="solid"/>
          </a:ln>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s-ES" sz="3733" b="1" dirty="0">
                <a:solidFill>
                  <a:schemeClr val="lt1"/>
                </a:solidFill>
                <a:latin typeface="+mn-lt"/>
                <a:ea typeface="+mn-ea"/>
                <a:cs typeface="+mn-cs"/>
              </a:rPr>
              <a:t>Ciudad y Territorio</a:t>
            </a:r>
            <a:endParaRPr lang="es-ES" sz="2667" b="1" dirty="0">
              <a:solidFill>
                <a:schemeClr val="bg1"/>
              </a:solidFill>
              <a:ea typeface="+mn-ea"/>
              <a:cs typeface="+mn-cs"/>
            </a:endParaRPr>
          </a:p>
        </p:txBody>
      </p:sp>
      <p:sp>
        <p:nvSpPr>
          <p:cNvPr id="9" name="1 Título">
            <a:extLst>
              <a:ext uri="{FF2B5EF4-FFF2-40B4-BE49-F238E27FC236}">
                <a16:creationId xmlns:a16="http://schemas.microsoft.com/office/drawing/2014/main" id="{814448F9-9B09-47C7-920F-274813533208}"/>
              </a:ext>
            </a:extLst>
          </p:cNvPr>
          <p:cNvSpPr txBox="1">
            <a:spLocks/>
          </p:cNvSpPr>
          <p:nvPr/>
        </p:nvSpPr>
        <p:spPr>
          <a:xfrm>
            <a:off x="217488" y="231775"/>
            <a:ext cx="2478087" cy="1079500"/>
          </a:xfrm>
          <a:prstGeom prst="rect">
            <a:avLst/>
          </a:prstGeom>
          <a:ln w="76200">
            <a:solidFill>
              <a:schemeClr val="bg1"/>
            </a:solidFill>
            <a:prstDash val="solid"/>
          </a:ln>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s-ES" sz="3733" b="1" dirty="0">
                <a:solidFill>
                  <a:schemeClr val="lt1"/>
                </a:solidFill>
                <a:latin typeface="+mn-lt"/>
                <a:ea typeface="+mn-ea"/>
                <a:cs typeface="+mn-cs"/>
              </a:rPr>
              <a:t>Ciudad y Territorio</a:t>
            </a:r>
            <a:endParaRPr lang="es-ES" sz="2667" b="1" dirty="0">
              <a:solidFill>
                <a:schemeClr val="bg1"/>
              </a:solidFill>
              <a:ea typeface="+mn-ea"/>
              <a:cs typeface="+mn-cs"/>
            </a:endParaRPr>
          </a:p>
        </p:txBody>
      </p:sp>
      <p:sp>
        <p:nvSpPr>
          <p:cNvPr id="13" name="Rectángulo 8">
            <a:extLst>
              <a:ext uri="{FF2B5EF4-FFF2-40B4-BE49-F238E27FC236}">
                <a16:creationId xmlns:a16="http://schemas.microsoft.com/office/drawing/2014/main" id="{68C7E366-ACAD-47D3-9F0E-A8F903A52450}"/>
              </a:ext>
            </a:extLst>
          </p:cNvPr>
          <p:cNvSpPr/>
          <p:nvPr/>
        </p:nvSpPr>
        <p:spPr>
          <a:xfrm>
            <a:off x="100013" y="115888"/>
            <a:ext cx="2389187" cy="62785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L" sz="3733" b="1" dirty="0">
              <a:solidFill>
                <a:schemeClr val="bg1"/>
              </a:solidFill>
            </a:endParaRPr>
          </a:p>
        </p:txBody>
      </p:sp>
      <p:sp>
        <p:nvSpPr>
          <p:cNvPr id="14" name="1 Título">
            <a:extLst>
              <a:ext uri="{FF2B5EF4-FFF2-40B4-BE49-F238E27FC236}">
                <a16:creationId xmlns:a16="http://schemas.microsoft.com/office/drawing/2014/main" id="{6C341779-BF9C-46AF-AEB5-B3F84CA0C718}"/>
              </a:ext>
            </a:extLst>
          </p:cNvPr>
          <p:cNvSpPr txBox="1">
            <a:spLocks/>
          </p:cNvSpPr>
          <p:nvPr/>
        </p:nvSpPr>
        <p:spPr>
          <a:xfrm>
            <a:off x="217488" y="231775"/>
            <a:ext cx="2165350" cy="6002338"/>
          </a:xfrm>
          <a:prstGeom prst="rect">
            <a:avLst/>
          </a:prstGeom>
          <a:solidFill>
            <a:schemeClr val="tx2"/>
          </a:solidFill>
          <a:ln w="76200">
            <a:solidFill>
              <a:schemeClr val="bg1"/>
            </a:solidFill>
            <a:prstDash val="solid"/>
          </a:ln>
        </p:spPr>
        <p:txBody>
          <a:bodyPr anchor="ctr">
            <a:normAutofit fontScale="97500"/>
          </a:bodyPr>
          <a:lstStyle>
            <a:defPPr>
              <a:defRPr lang="es-CL"/>
            </a:defPPr>
            <a:lvl1pPr algn="ctr">
              <a:lnSpc>
                <a:spcPct val="90000"/>
              </a:lnSpc>
              <a:spcBef>
                <a:spcPct val="0"/>
              </a:spcBef>
              <a:buNone/>
              <a:defRPr sz="3200" b="1">
                <a:solidFill>
                  <a:schemeClr val="lt1"/>
                </a:solidFill>
              </a:defRPr>
            </a:lvl1pPr>
          </a:lstStyle>
          <a:p>
            <a:pPr eaLnBrk="1" fontAlgn="auto" hangingPunct="1">
              <a:spcAft>
                <a:spcPts val="0"/>
              </a:spcAft>
              <a:defRPr/>
            </a:pPr>
            <a:endParaRPr lang="es-CL" sz="2300" dirty="0">
              <a:solidFill>
                <a:schemeClr val="bg1"/>
              </a:solidFill>
              <a:latin typeface="+mn-lt"/>
            </a:endParaRPr>
          </a:p>
        </p:txBody>
      </p:sp>
      <p:sp>
        <p:nvSpPr>
          <p:cNvPr id="7" name="12 Rectángulo redondeado">
            <a:extLst>
              <a:ext uri="{FF2B5EF4-FFF2-40B4-BE49-F238E27FC236}">
                <a16:creationId xmlns:a16="http://schemas.microsoft.com/office/drawing/2014/main" id="{9EE860AE-92BC-4EDA-92F0-7B11741ECEBA}"/>
              </a:ext>
            </a:extLst>
          </p:cNvPr>
          <p:cNvSpPr/>
          <p:nvPr/>
        </p:nvSpPr>
        <p:spPr>
          <a:xfrm>
            <a:off x="3813996" y="231775"/>
            <a:ext cx="4564008" cy="850763"/>
          </a:xfrm>
          <a:prstGeom prst="roundRect">
            <a:avLst/>
          </a:prstGeom>
          <a:solidFill>
            <a:schemeClr val="accent1"/>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INSTRUMENTOS DE PLANIFICACIÓN TERRITORIAL</a:t>
            </a:r>
          </a:p>
        </p:txBody>
      </p:sp>
      <p:sp>
        <p:nvSpPr>
          <p:cNvPr id="2" name="Rectángulo 1">
            <a:extLst>
              <a:ext uri="{FF2B5EF4-FFF2-40B4-BE49-F238E27FC236}">
                <a16:creationId xmlns:a16="http://schemas.microsoft.com/office/drawing/2014/main" id="{1DCD81E8-DB5E-4FA6-B1FB-3625CA776592}"/>
              </a:ext>
            </a:extLst>
          </p:cNvPr>
          <p:cNvSpPr/>
          <p:nvPr/>
        </p:nvSpPr>
        <p:spPr>
          <a:xfrm>
            <a:off x="2692850" y="1454676"/>
            <a:ext cx="9363677" cy="3600986"/>
          </a:xfrm>
          <a:prstGeom prst="rect">
            <a:avLst/>
          </a:prstGeom>
        </p:spPr>
        <p:txBody>
          <a:bodyPr wrap="square">
            <a:spAutoFit/>
          </a:bodyPr>
          <a:lstStyle/>
          <a:p>
            <a:pPr algn="just">
              <a:spcAft>
                <a:spcPts val="600"/>
              </a:spcAft>
            </a:pPr>
            <a:r>
              <a:rPr lang="es-CL" b="1" dirty="0">
                <a:latin typeface="Calibri" panose="020F0502020204030204" pitchFamily="34" charset="0"/>
                <a:ea typeface="Times New Roman" panose="02020603050405020304" pitchFamily="18" charset="0"/>
                <a:cs typeface="Times New Roman" panose="02020603050405020304" pitchFamily="18" charset="0"/>
              </a:rPr>
              <a:t>El 2018, con una inversión sectorial total de 250 millones de pesos, se concluyó la ejecución de las consultorías de IPT:</a:t>
            </a:r>
          </a:p>
          <a:p>
            <a:pPr marL="285750" indent="-285750" algn="just">
              <a:spcAft>
                <a:spcPts val="600"/>
              </a:spcAft>
              <a:buFont typeface="Arial" panose="020B0604020202020204" pitchFamily="34" charset="0"/>
              <a:buChar char="•"/>
            </a:pPr>
            <a:r>
              <a:rPr 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“Modificación del Plan Regulador Comunal de Putre y Zapahuira”</a:t>
            </a:r>
          </a:p>
          <a:p>
            <a:pPr marL="285750" indent="-285750" algn="just">
              <a:spcAft>
                <a:spcPts val="600"/>
              </a:spcAft>
              <a:buFont typeface="Arial" panose="020B0604020202020204" pitchFamily="34" charset="0"/>
              <a:buChar char="•"/>
            </a:pPr>
            <a:r>
              <a:rPr 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“Formulación del Plan Seccional Codpa-Guañacagua”</a:t>
            </a:r>
          </a:p>
          <a:p>
            <a:pPr marL="285750" indent="-285750" algn="just">
              <a:spcAft>
                <a:spcPts val="600"/>
              </a:spcAft>
              <a:buFont typeface="Arial" panose="020B0604020202020204" pitchFamily="34" charset="0"/>
              <a:buChar char="•"/>
            </a:pPr>
            <a:r>
              <a:rPr 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“Formulación del Plan Seccional Cuya-Caleta Camarones”. </a:t>
            </a:r>
          </a:p>
          <a:p>
            <a:pPr algn="just">
              <a:spcAft>
                <a:spcPts val="600"/>
              </a:spcAft>
            </a:pPr>
            <a:endParaRPr lang="es-CL" b="1"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600"/>
              </a:spcAft>
            </a:pPr>
            <a:r>
              <a:rPr lang="es-CL" b="1" dirty="0">
                <a:latin typeface="Calibri" panose="020F0502020204030204" pitchFamily="34" charset="0"/>
                <a:ea typeface="Times New Roman" panose="02020603050405020304" pitchFamily="18" charset="0"/>
                <a:cs typeface="Times New Roman" panose="02020603050405020304" pitchFamily="18" charset="0"/>
              </a:rPr>
              <a:t>El presente año continúa la consultoría de IPT </a:t>
            </a:r>
            <a:r>
              <a:rPr 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del  “Estudio Formulación Plan Regulador Intercomunal Arica-Putre”, </a:t>
            </a:r>
            <a:r>
              <a:rPr lang="es-CL" b="1" dirty="0">
                <a:latin typeface="Calibri" panose="020F0502020204030204" pitchFamily="34" charset="0"/>
                <a:ea typeface="Times New Roman" panose="02020603050405020304" pitchFamily="18" charset="0"/>
                <a:cs typeface="Times New Roman" panose="02020603050405020304" pitchFamily="18" charset="0"/>
              </a:rPr>
              <a:t>el cual debe concluir el año 2021. Con una inversión sectorial total de 128 millones de pesos. Además se dispuso de recursos sectoriales para el </a:t>
            </a:r>
            <a:r>
              <a:rPr lang="es-CL"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acompañamiento al proceso aprobatorio del Plan Regulador Comunal de Arica.</a:t>
            </a:r>
          </a:p>
          <a:p>
            <a:pPr algn="just">
              <a:spcAft>
                <a:spcPts val="600"/>
              </a:spcAft>
            </a:pPr>
            <a:endParaRPr lang="es-CL" b="1" dirty="0">
              <a:solidFill>
                <a:srgbClr val="C00000"/>
              </a:solidFill>
              <a:latin typeface="Calibri" panose="020F0502020204030204" pitchFamily="34" charset="0"/>
              <a:ea typeface="Cambria" panose="02040503050406030204" pitchFamily="18" charset="0"/>
              <a:cs typeface="Times New Roman" panose="02020603050405020304" pitchFamily="18" charset="0"/>
            </a:endParaRPr>
          </a:p>
        </p:txBody>
      </p:sp>
      <p:pic>
        <p:nvPicPr>
          <p:cNvPr id="8" name="Google Shape;241;p18">
            <a:extLst>
              <a:ext uri="{FF2B5EF4-FFF2-40B4-BE49-F238E27FC236}">
                <a16:creationId xmlns:a16="http://schemas.microsoft.com/office/drawing/2014/main" id="{E98E35F2-8F14-4389-8743-DAED88AFC695}"/>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421138" y="2851041"/>
            <a:ext cx="1746935" cy="763805"/>
          </a:xfrm>
          <a:prstGeom prst="rect">
            <a:avLst/>
          </a:prstGeom>
          <a:noFill/>
          <a:ln>
            <a:noFill/>
          </a:ln>
        </p:spPr>
      </p:pic>
      <p:pic>
        <p:nvPicPr>
          <p:cNvPr id="10" name="Picture 3">
            <a:extLst>
              <a:ext uri="{FF2B5EF4-FFF2-40B4-BE49-F238E27FC236}">
                <a16:creationId xmlns:a16="http://schemas.microsoft.com/office/drawing/2014/main" id="{A7B7E40F-5C24-4D7A-9C21-A37F218821F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59567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id="{F0019E37-3AA4-4CA0-9A7E-4100D62D775C}"/>
              </a:ext>
            </a:extLst>
          </p:cNvPr>
          <p:cNvSpPr txBox="1">
            <a:spLocks/>
          </p:cNvSpPr>
          <p:nvPr/>
        </p:nvSpPr>
        <p:spPr>
          <a:xfrm>
            <a:off x="217488" y="231775"/>
            <a:ext cx="2478087" cy="1079500"/>
          </a:xfrm>
          <a:prstGeom prst="rect">
            <a:avLst/>
          </a:prstGeom>
          <a:ln w="76200">
            <a:solidFill>
              <a:schemeClr val="bg1"/>
            </a:solidFill>
            <a:prstDash val="solid"/>
          </a:ln>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s-ES" sz="3733" b="1" dirty="0">
                <a:solidFill>
                  <a:schemeClr val="lt1"/>
                </a:solidFill>
                <a:latin typeface="+mn-lt"/>
                <a:ea typeface="+mn-ea"/>
                <a:cs typeface="+mn-cs"/>
              </a:rPr>
              <a:t>Ciudad y Territorio</a:t>
            </a:r>
            <a:endParaRPr lang="es-ES" sz="2667" b="1" dirty="0">
              <a:solidFill>
                <a:schemeClr val="bg1"/>
              </a:solidFill>
              <a:ea typeface="+mn-ea"/>
              <a:cs typeface="+mn-cs"/>
            </a:endParaRPr>
          </a:p>
        </p:txBody>
      </p:sp>
      <p:sp>
        <p:nvSpPr>
          <p:cNvPr id="9" name="1 Título">
            <a:extLst>
              <a:ext uri="{FF2B5EF4-FFF2-40B4-BE49-F238E27FC236}">
                <a16:creationId xmlns:a16="http://schemas.microsoft.com/office/drawing/2014/main" id="{814448F9-9B09-47C7-920F-274813533208}"/>
              </a:ext>
            </a:extLst>
          </p:cNvPr>
          <p:cNvSpPr txBox="1">
            <a:spLocks/>
          </p:cNvSpPr>
          <p:nvPr/>
        </p:nvSpPr>
        <p:spPr>
          <a:xfrm>
            <a:off x="217488" y="231775"/>
            <a:ext cx="2478087" cy="1079500"/>
          </a:xfrm>
          <a:prstGeom prst="rect">
            <a:avLst/>
          </a:prstGeom>
          <a:ln w="76200">
            <a:solidFill>
              <a:schemeClr val="bg1"/>
            </a:solidFill>
            <a:prstDash val="solid"/>
          </a:ln>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s-ES" sz="3733" b="1" dirty="0">
                <a:solidFill>
                  <a:schemeClr val="lt1"/>
                </a:solidFill>
                <a:latin typeface="+mn-lt"/>
                <a:ea typeface="+mn-ea"/>
                <a:cs typeface="+mn-cs"/>
              </a:rPr>
              <a:t>Ciudad y Territorio</a:t>
            </a:r>
            <a:endParaRPr lang="es-ES" sz="2667" b="1" dirty="0">
              <a:solidFill>
                <a:schemeClr val="bg1"/>
              </a:solidFill>
              <a:ea typeface="+mn-ea"/>
              <a:cs typeface="+mn-cs"/>
            </a:endParaRPr>
          </a:p>
        </p:txBody>
      </p:sp>
      <p:sp>
        <p:nvSpPr>
          <p:cNvPr id="13" name="Rectángulo 8">
            <a:extLst>
              <a:ext uri="{FF2B5EF4-FFF2-40B4-BE49-F238E27FC236}">
                <a16:creationId xmlns:a16="http://schemas.microsoft.com/office/drawing/2014/main" id="{68C7E366-ACAD-47D3-9F0E-A8F903A52450}"/>
              </a:ext>
            </a:extLst>
          </p:cNvPr>
          <p:cNvSpPr/>
          <p:nvPr/>
        </p:nvSpPr>
        <p:spPr>
          <a:xfrm>
            <a:off x="100013" y="115888"/>
            <a:ext cx="2389187" cy="62785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L" sz="3733" b="1" dirty="0">
              <a:solidFill>
                <a:schemeClr val="bg1"/>
              </a:solidFill>
            </a:endParaRPr>
          </a:p>
        </p:txBody>
      </p:sp>
      <p:sp>
        <p:nvSpPr>
          <p:cNvPr id="14" name="1 Título">
            <a:extLst>
              <a:ext uri="{FF2B5EF4-FFF2-40B4-BE49-F238E27FC236}">
                <a16:creationId xmlns:a16="http://schemas.microsoft.com/office/drawing/2014/main" id="{6C341779-BF9C-46AF-AEB5-B3F84CA0C718}"/>
              </a:ext>
            </a:extLst>
          </p:cNvPr>
          <p:cNvSpPr txBox="1">
            <a:spLocks/>
          </p:cNvSpPr>
          <p:nvPr/>
        </p:nvSpPr>
        <p:spPr>
          <a:xfrm>
            <a:off x="217488" y="231775"/>
            <a:ext cx="2165350" cy="6002338"/>
          </a:xfrm>
          <a:prstGeom prst="rect">
            <a:avLst/>
          </a:prstGeom>
          <a:solidFill>
            <a:schemeClr val="tx2"/>
          </a:solidFill>
          <a:ln w="76200">
            <a:solidFill>
              <a:schemeClr val="bg1"/>
            </a:solidFill>
            <a:prstDash val="solid"/>
          </a:ln>
        </p:spPr>
        <p:txBody>
          <a:bodyPr anchor="ctr">
            <a:normAutofit fontScale="97500"/>
          </a:bodyPr>
          <a:lstStyle>
            <a:defPPr>
              <a:defRPr lang="es-CL"/>
            </a:defPPr>
            <a:lvl1pPr algn="ctr">
              <a:lnSpc>
                <a:spcPct val="90000"/>
              </a:lnSpc>
              <a:spcBef>
                <a:spcPct val="0"/>
              </a:spcBef>
              <a:buNone/>
              <a:defRPr sz="3200" b="1">
                <a:solidFill>
                  <a:schemeClr val="lt1"/>
                </a:solidFill>
              </a:defRPr>
            </a:lvl1pPr>
          </a:lstStyle>
          <a:p>
            <a:pPr eaLnBrk="1" fontAlgn="auto" hangingPunct="1">
              <a:spcAft>
                <a:spcPts val="0"/>
              </a:spcAft>
              <a:defRPr/>
            </a:pPr>
            <a:endParaRPr lang="es-CL" sz="2300" dirty="0">
              <a:solidFill>
                <a:schemeClr val="bg1"/>
              </a:solidFill>
              <a:latin typeface="+mn-lt"/>
            </a:endParaRPr>
          </a:p>
        </p:txBody>
      </p:sp>
      <p:pic>
        <p:nvPicPr>
          <p:cNvPr id="4103" name="1 Imagen">
            <a:extLst>
              <a:ext uri="{FF2B5EF4-FFF2-40B4-BE49-F238E27FC236}">
                <a16:creationId xmlns:a16="http://schemas.microsoft.com/office/drawing/2014/main" id="{CA6BB4F8-249D-4747-A070-47EB24F2E4A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22550" y="1178446"/>
            <a:ext cx="9256713" cy="5679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241;p18">
            <a:extLst>
              <a:ext uri="{FF2B5EF4-FFF2-40B4-BE49-F238E27FC236}">
                <a16:creationId xmlns:a16="http://schemas.microsoft.com/office/drawing/2014/main" id="{9FD65313-874B-4B5E-9293-AD04636A7AD9}"/>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21138" y="2851041"/>
            <a:ext cx="1746935" cy="763805"/>
          </a:xfrm>
          <a:prstGeom prst="rect">
            <a:avLst/>
          </a:prstGeom>
          <a:noFill/>
          <a:ln>
            <a:noFill/>
          </a:ln>
        </p:spPr>
      </p:pic>
      <p:pic>
        <p:nvPicPr>
          <p:cNvPr id="11" name="Picture 3">
            <a:extLst>
              <a:ext uri="{FF2B5EF4-FFF2-40B4-BE49-F238E27FC236}">
                <a16:creationId xmlns:a16="http://schemas.microsoft.com/office/drawing/2014/main" id="{8BAB71E9-8DB2-49AF-BD3A-111EAA7972B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n 1">
            <a:extLst>
              <a:ext uri="{FF2B5EF4-FFF2-40B4-BE49-F238E27FC236}">
                <a16:creationId xmlns:a16="http://schemas.microsoft.com/office/drawing/2014/main" id="{3D3CDA35-CE1A-449F-9D41-344989BEC144}"/>
              </a:ext>
            </a:extLst>
          </p:cNvPr>
          <p:cNvPicPr>
            <a:picLocks noChangeAspect="1"/>
          </p:cNvPicPr>
          <p:nvPr/>
        </p:nvPicPr>
        <p:blipFill>
          <a:blip r:embed="rId5"/>
          <a:stretch>
            <a:fillRect/>
          </a:stretch>
        </p:blipFill>
        <p:spPr>
          <a:xfrm>
            <a:off x="3670029" y="115888"/>
            <a:ext cx="4590686" cy="896190"/>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id="{6C7042F2-10E3-475F-8B6C-6D8684DAA8A8}"/>
              </a:ext>
            </a:extLst>
          </p:cNvPr>
          <p:cNvSpPr txBox="1">
            <a:spLocks/>
          </p:cNvSpPr>
          <p:nvPr/>
        </p:nvSpPr>
        <p:spPr>
          <a:xfrm>
            <a:off x="217488" y="231775"/>
            <a:ext cx="2478087" cy="1079500"/>
          </a:xfrm>
          <a:prstGeom prst="rect">
            <a:avLst/>
          </a:prstGeom>
          <a:ln w="76200">
            <a:solidFill>
              <a:schemeClr val="bg1"/>
            </a:solidFill>
            <a:prstDash val="solid"/>
          </a:ln>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s-ES" sz="3733" b="1" dirty="0">
                <a:solidFill>
                  <a:schemeClr val="lt1"/>
                </a:solidFill>
                <a:latin typeface="+mn-lt"/>
                <a:ea typeface="+mn-ea"/>
                <a:cs typeface="+mn-cs"/>
              </a:rPr>
              <a:t>Ciudad y Territorio</a:t>
            </a:r>
            <a:endParaRPr lang="es-ES" sz="2667" b="1" dirty="0">
              <a:solidFill>
                <a:schemeClr val="bg1"/>
              </a:solidFill>
              <a:ea typeface="+mn-ea"/>
              <a:cs typeface="+mn-cs"/>
            </a:endParaRPr>
          </a:p>
        </p:txBody>
      </p:sp>
      <p:sp>
        <p:nvSpPr>
          <p:cNvPr id="9" name="1 Título">
            <a:extLst>
              <a:ext uri="{FF2B5EF4-FFF2-40B4-BE49-F238E27FC236}">
                <a16:creationId xmlns:a16="http://schemas.microsoft.com/office/drawing/2014/main" id="{493664C8-C020-4F74-ABFD-E5D10AFA775E}"/>
              </a:ext>
            </a:extLst>
          </p:cNvPr>
          <p:cNvSpPr txBox="1">
            <a:spLocks/>
          </p:cNvSpPr>
          <p:nvPr/>
        </p:nvSpPr>
        <p:spPr>
          <a:xfrm>
            <a:off x="217488" y="231775"/>
            <a:ext cx="2478087" cy="1079500"/>
          </a:xfrm>
          <a:prstGeom prst="rect">
            <a:avLst/>
          </a:prstGeom>
          <a:ln w="76200">
            <a:solidFill>
              <a:schemeClr val="bg1"/>
            </a:solidFill>
            <a:prstDash val="solid"/>
          </a:ln>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s-ES" sz="3733" b="1" dirty="0">
                <a:solidFill>
                  <a:schemeClr val="lt1"/>
                </a:solidFill>
                <a:latin typeface="+mn-lt"/>
                <a:ea typeface="+mn-ea"/>
                <a:cs typeface="+mn-cs"/>
              </a:rPr>
              <a:t>Ciudad y Territorio</a:t>
            </a:r>
            <a:endParaRPr lang="es-ES" sz="2667" b="1" dirty="0">
              <a:solidFill>
                <a:schemeClr val="bg1"/>
              </a:solidFill>
              <a:ea typeface="+mn-ea"/>
              <a:cs typeface="+mn-cs"/>
            </a:endParaRPr>
          </a:p>
        </p:txBody>
      </p:sp>
      <p:sp>
        <p:nvSpPr>
          <p:cNvPr id="13" name="Rectángulo 8">
            <a:extLst>
              <a:ext uri="{FF2B5EF4-FFF2-40B4-BE49-F238E27FC236}">
                <a16:creationId xmlns:a16="http://schemas.microsoft.com/office/drawing/2014/main" id="{78A58B93-ED36-4C0A-91A5-A275EF3CAD04}"/>
              </a:ext>
            </a:extLst>
          </p:cNvPr>
          <p:cNvSpPr/>
          <p:nvPr/>
        </p:nvSpPr>
        <p:spPr>
          <a:xfrm>
            <a:off x="100013" y="115888"/>
            <a:ext cx="2389187" cy="62785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L" sz="3733" b="1" dirty="0">
              <a:solidFill>
                <a:schemeClr val="bg1"/>
              </a:solidFill>
            </a:endParaRPr>
          </a:p>
        </p:txBody>
      </p:sp>
      <p:sp>
        <p:nvSpPr>
          <p:cNvPr id="14" name="1 Título">
            <a:extLst>
              <a:ext uri="{FF2B5EF4-FFF2-40B4-BE49-F238E27FC236}">
                <a16:creationId xmlns:a16="http://schemas.microsoft.com/office/drawing/2014/main" id="{D4B1EE81-AD59-42EB-ACA5-C8FCCDE6A39A}"/>
              </a:ext>
            </a:extLst>
          </p:cNvPr>
          <p:cNvSpPr txBox="1">
            <a:spLocks/>
          </p:cNvSpPr>
          <p:nvPr/>
        </p:nvSpPr>
        <p:spPr>
          <a:xfrm>
            <a:off x="217488" y="231775"/>
            <a:ext cx="2165350" cy="6002338"/>
          </a:xfrm>
          <a:prstGeom prst="rect">
            <a:avLst/>
          </a:prstGeom>
          <a:solidFill>
            <a:schemeClr val="tx2"/>
          </a:solidFill>
          <a:ln w="76200">
            <a:solidFill>
              <a:schemeClr val="bg1"/>
            </a:solidFill>
            <a:prstDash val="solid"/>
          </a:ln>
        </p:spPr>
        <p:txBody>
          <a:bodyPr anchor="ctr">
            <a:normAutofit fontScale="97500"/>
          </a:bodyPr>
          <a:lstStyle>
            <a:defPPr>
              <a:defRPr lang="es-CL"/>
            </a:defPPr>
            <a:lvl1pPr algn="ctr">
              <a:lnSpc>
                <a:spcPct val="90000"/>
              </a:lnSpc>
              <a:spcBef>
                <a:spcPct val="0"/>
              </a:spcBef>
              <a:buNone/>
              <a:defRPr sz="3200" b="1">
                <a:solidFill>
                  <a:schemeClr val="lt1"/>
                </a:solidFill>
              </a:defRPr>
            </a:lvl1pPr>
          </a:lstStyle>
          <a:p>
            <a:pPr eaLnBrk="1" fontAlgn="auto" hangingPunct="1">
              <a:spcAft>
                <a:spcPts val="0"/>
              </a:spcAft>
              <a:defRPr/>
            </a:pPr>
            <a:endParaRPr lang="es-CL" sz="2300" dirty="0">
              <a:solidFill>
                <a:schemeClr val="bg1"/>
              </a:solidFill>
              <a:latin typeface="+mn-lt"/>
            </a:endParaRPr>
          </a:p>
        </p:txBody>
      </p:sp>
      <p:pic>
        <p:nvPicPr>
          <p:cNvPr id="5127" name="2 Imagen">
            <a:extLst>
              <a:ext uri="{FF2B5EF4-FFF2-40B4-BE49-F238E27FC236}">
                <a16:creationId xmlns:a16="http://schemas.microsoft.com/office/drawing/2014/main" id="{E2A59407-48CD-4436-AD94-3EABD617953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95575" y="1178447"/>
            <a:ext cx="7435023" cy="46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241;p18">
            <a:extLst>
              <a:ext uri="{FF2B5EF4-FFF2-40B4-BE49-F238E27FC236}">
                <a16:creationId xmlns:a16="http://schemas.microsoft.com/office/drawing/2014/main" id="{99163CC8-95C2-407E-AAD2-72A34F515253}"/>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21138" y="2851041"/>
            <a:ext cx="1746935" cy="763805"/>
          </a:xfrm>
          <a:prstGeom prst="rect">
            <a:avLst/>
          </a:prstGeom>
          <a:noFill/>
          <a:ln>
            <a:noFill/>
          </a:ln>
        </p:spPr>
      </p:pic>
      <p:pic>
        <p:nvPicPr>
          <p:cNvPr id="11" name="Picture 3">
            <a:extLst>
              <a:ext uri="{FF2B5EF4-FFF2-40B4-BE49-F238E27FC236}">
                <a16:creationId xmlns:a16="http://schemas.microsoft.com/office/drawing/2014/main" id="{677726EB-FAFD-474C-9DD6-3C1DD706E02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Imagen 11">
            <a:extLst>
              <a:ext uri="{FF2B5EF4-FFF2-40B4-BE49-F238E27FC236}">
                <a16:creationId xmlns:a16="http://schemas.microsoft.com/office/drawing/2014/main" id="{8CF873E3-FA67-4E59-9243-BE93C4D21162}"/>
              </a:ext>
            </a:extLst>
          </p:cNvPr>
          <p:cNvPicPr>
            <a:picLocks noChangeAspect="1"/>
          </p:cNvPicPr>
          <p:nvPr/>
        </p:nvPicPr>
        <p:blipFill>
          <a:blip r:embed="rId5"/>
          <a:stretch>
            <a:fillRect/>
          </a:stretch>
        </p:blipFill>
        <p:spPr>
          <a:xfrm>
            <a:off x="3670029" y="115888"/>
            <a:ext cx="4590686" cy="89619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9"/>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2667">
                <a:solidFill>
                  <a:srgbClr val="595959"/>
                </a:solidFill>
                <a:latin typeface="Calibri" pitchFamily="34" charset="0"/>
                <a:ea typeface="ヒラギノ角ゴ Pro W3" charset="-128"/>
              </a:defRPr>
            </a:lvl1pPr>
            <a:lvl2pPr marL="990575" indent="-380990" eaLnBrk="0" hangingPunct="0">
              <a:spcBef>
                <a:spcPct val="20000"/>
              </a:spcBef>
              <a:buFont typeface="Arial" pitchFamily="34" charset="0"/>
              <a:buChar char="–"/>
              <a:defRPr>
                <a:solidFill>
                  <a:srgbClr val="595959"/>
                </a:solidFill>
                <a:latin typeface="Calibri" pitchFamily="34" charset="0"/>
                <a:ea typeface="ヒラギノ角ゴ Pro W3" charset="-128"/>
              </a:defRPr>
            </a:lvl2pPr>
            <a:lvl3pPr marL="1523962" indent="-304792" eaLnBrk="0" hangingPunct="0">
              <a:spcBef>
                <a:spcPct val="20000"/>
              </a:spcBef>
              <a:buFont typeface="Arial" pitchFamily="34" charset="0"/>
              <a:buChar char="•"/>
              <a:defRPr sz="2133">
                <a:solidFill>
                  <a:srgbClr val="595959"/>
                </a:solidFill>
                <a:latin typeface="Calibri" pitchFamily="34" charset="0"/>
                <a:ea typeface="ヒラギノ角ゴ Pro W3" charset="-128"/>
              </a:defRPr>
            </a:lvl3pPr>
            <a:lvl4pPr marL="2133547" indent="-304792" eaLnBrk="0" hangingPunct="0">
              <a:spcBef>
                <a:spcPct val="20000"/>
              </a:spcBef>
              <a:buFont typeface="Arial" pitchFamily="34" charset="0"/>
              <a:buChar char="–"/>
              <a:defRPr sz="1867">
                <a:solidFill>
                  <a:srgbClr val="595959"/>
                </a:solidFill>
                <a:latin typeface="Calibri" pitchFamily="34" charset="0"/>
                <a:ea typeface="ヒラギノ角ゴ Pro W3" charset="-128"/>
              </a:defRPr>
            </a:lvl4pPr>
            <a:lvl5pPr marL="2743131" indent="-304792" eaLnBrk="0" hangingPunct="0">
              <a:spcBef>
                <a:spcPct val="20000"/>
              </a:spcBef>
              <a:buFont typeface="Arial" pitchFamily="34" charset="0"/>
              <a:buChar char="»"/>
              <a:defRPr sz="1867">
                <a:solidFill>
                  <a:srgbClr val="595959"/>
                </a:solidFill>
                <a:latin typeface="Calibri" pitchFamily="34" charset="0"/>
                <a:ea typeface="ヒラギノ角ゴ Pro W3" charset="-128"/>
              </a:defRPr>
            </a:lvl5pPr>
            <a:lvl6pPr marL="3352716" indent="-304792" defTabSz="609585" eaLnBrk="0" fontAlgn="base" hangingPunct="0">
              <a:spcBef>
                <a:spcPct val="20000"/>
              </a:spcBef>
              <a:spcAft>
                <a:spcPct val="0"/>
              </a:spcAft>
              <a:buFont typeface="Arial" pitchFamily="34" charset="0"/>
              <a:buChar char="»"/>
              <a:defRPr sz="1867">
                <a:solidFill>
                  <a:srgbClr val="595959"/>
                </a:solidFill>
                <a:latin typeface="Calibri" pitchFamily="34" charset="0"/>
                <a:ea typeface="ヒラギノ角ゴ Pro W3" charset="-128"/>
              </a:defRPr>
            </a:lvl6pPr>
            <a:lvl7pPr marL="3962301" indent="-304792" defTabSz="609585" eaLnBrk="0" fontAlgn="base" hangingPunct="0">
              <a:spcBef>
                <a:spcPct val="20000"/>
              </a:spcBef>
              <a:spcAft>
                <a:spcPct val="0"/>
              </a:spcAft>
              <a:buFont typeface="Arial" pitchFamily="34" charset="0"/>
              <a:buChar char="»"/>
              <a:defRPr sz="1867">
                <a:solidFill>
                  <a:srgbClr val="595959"/>
                </a:solidFill>
                <a:latin typeface="Calibri" pitchFamily="34" charset="0"/>
                <a:ea typeface="ヒラギノ角ゴ Pro W3" charset="-128"/>
              </a:defRPr>
            </a:lvl7pPr>
            <a:lvl8pPr marL="4571886" indent="-304792" defTabSz="609585" eaLnBrk="0" fontAlgn="base" hangingPunct="0">
              <a:spcBef>
                <a:spcPct val="20000"/>
              </a:spcBef>
              <a:spcAft>
                <a:spcPct val="0"/>
              </a:spcAft>
              <a:buFont typeface="Arial" pitchFamily="34" charset="0"/>
              <a:buChar char="»"/>
              <a:defRPr sz="1867">
                <a:solidFill>
                  <a:srgbClr val="595959"/>
                </a:solidFill>
                <a:latin typeface="Calibri" pitchFamily="34" charset="0"/>
                <a:ea typeface="ヒラギノ角ゴ Pro W3" charset="-128"/>
              </a:defRPr>
            </a:lvl8pPr>
            <a:lvl9pPr marL="5181470" indent="-304792" defTabSz="609585" eaLnBrk="0" fontAlgn="base" hangingPunct="0">
              <a:spcBef>
                <a:spcPct val="20000"/>
              </a:spcBef>
              <a:spcAft>
                <a:spcPct val="0"/>
              </a:spcAft>
              <a:buFont typeface="Arial" pitchFamily="34" charset="0"/>
              <a:buChar char="»"/>
              <a:defRPr sz="1867">
                <a:solidFill>
                  <a:srgbClr val="595959"/>
                </a:solidFill>
                <a:latin typeface="Calibri" pitchFamily="34" charset="0"/>
                <a:ea typeface="ヒラギノ角ゴ Pro W3" charset="-128"/>
              </a:defRPr>
            </a:lvl9pPr>
          </a:lstStyle>
          <a:p>
            <a:pPr eaLnBrk="1" hangingPunct="1">
              <a:spcBef>
                <a:spcPct val="0"/>
              </a:spcBef>
              <a:buFontTx/>
              <a:buNone/>
            </a:pPr>
            <a:fld id="{ACDEED44-2317-467E-9576-EE51F61F27F6}" type="slidenum">
              <a:rPr lang="en-US" altLang="es-CL" sz="1333">
                <a:solidFill>
                  <a:srgbClr val="898989"/>
                </a:solidFill>
                <a:latin typeface="Verdana" pitchFamily="34" charset="0"/>
              </a:rPr>
              <a:pPr eaLnBrk="1" hangingPunct="1">
                <a:spcBef>
                  <a:spcPct val="0"/>
                </a:spcBef>
                <a:buFontTx/>
                <a:buNone/>
              </a:pPr>
              <a:t>9</a:t>
            </a:fld>
            <a:endParaRPr lang="en-US" altLang="es-CL" sz="1333" dirty="0">
              <a:solidFill>
                <a:srgbClr val="898989"/>
              </a:solidFill>
              <a:latin typeface="Verdana" pitchFamily="34" charset="0"/>
            </a:endParaRPr>
          </a:p>
        </p:txBody>
      </p:sp>
      <p:sp>
        <p:nvSpPr>
          <p:cNvPr id="17" name="12 Rectángulo redondeado">
            <a:extLst>
              <a:ext uri="{FF2B5EF4-FFF2-40B4-BE49-F238E27FC236}">
                <a16:creationId xmlns:a16="http://schemas.microsoft.com/office/drawing/2014/main" id="{E411C009-1B27-44FC-B968-CC2A1F4607A5}"/>
              </a:ext>
            </a:extLst>
          </p:cNvPr>
          <p:cNvSpPr/>
          <p:nvPr/>
        </p:nvSpPr>
        <p:spPr>
          <a:xfrm>
            <a:off x="2876746" y="450419"/>
            <a:ext cx="3414006" cy="946651"/>
          </a:xfrm>
          <a:prstGeom prst="roundRect">
            <a:avLst/>
          </a:prstGeom>
          <a:solidFill>
            <a:srgbClr val="C0000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PROYECTOS HABITACIONALES</a:t>
            </a:r>
          </a:p>
          <a:p>
            <a:pPr algn="ctr"/>
            <a:r>
              <a:rPr lang="es-CL" altLang="es-CL" sz="2000" b="1" dirty="0">
                <a:solidFill>
                  <a:schemeClr val="bg1"/>
                </a:solidFill>
              </a:rPr>
              <a:t>TERMINADOS</a:t>
            </a:r>
          </a:p>
        </p:txBody>
      </p:sp>
      <p:sp>
        <p:nvSpPr>
          <p:cNvPr id="2" name="Rectángulo 1">
            <a:extLst>
              <a:ext uri="{FF2B5EF4-FFF2-40B4-BE49-F238E27FC236}">
                <a16:creationId xmlns:a16="http://schemas.microsoft.com/office/drawing/2014/main" id="{99E3D0F5-F1F6-447F-89C9-3D9542AE428B}"/>
              </a:ext>
            </a:extLst>
          </p:cNvPr>
          <p:cNvSpPr/>
          <p:nvPr/>
        </p:nvSpPr>
        <p:spPr>
          <a:xfrm>
            <a:off x="2876746" y="1674237"/>
            <a:ext cx="8064856" cy="3181127"/>
          </a:xfrm>
          <a:prstGeom prst="rect">
            <a:avLst/>
          </a:prstGeom>
        </p:spPr>
        <p:txBody>
          <a:bodyPr wrap="square">
            <a:spAutoFit/>
          </a:bodyPr>
          <a:lstStyle/>
          <a:p>
            <a:pPr algn="just">
              <a:spcAft>
                <a:spcPts val="600"/>
              </a:spcAft>
            </a:pPr>
            <a:r>
              <a:rPr lang="es-CL" sz="2000" b="1" dirty="0">
                <a:latin typeface="Calibri" panose="020F0502020204030204" pitchFamily="34" charset="0"/>
                <a:ea typeface="Cambria" panose="02040503050406030204" pitchFamily="18" charset="0"/>
                <a:cs typeface="Times New Roman" panose="02020603050405020304" pitchFamily="18" charset="0"/>
              </a:rPr>
              <a:t>Se han terminado y entregado </a:t>
            </a:r>
            <a:r>
              <a:rPr lang="es-CL" sz="2000"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10 conjuntos habitacionales </a:t>
            </a:r>
            <a:r>
              <a:rPr lang="es-CL" sz="2000" b="1" dirty="0">
                <a:latin typeface="Calibri" panose="020F0502020204030204" pitchFamily="34" charset="0"/>
                <a:ea typeface="Cambria" panose="02040503050406030204" pitchFamily="18" charset="0"/>
                <a:cs typeface="Times New Roman" panose="02020603050405020304" pitchFamily="18" charset="0"/>
              </a:rPr>
              <a:t>financiados con el Fondo Solidario de Elección de Vivienda, para un total de</a:t>
            </a:r>
            <a:r>
              <a:rPr lang="es-CL" sz="2000"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 1.321 familias.</a:t>
            </a:r>
          </a:p>
          <a:p>
            <a:pPr algn="just">
              <a:spcAft>
                <a:spcPts val="600"/>
              </a:spcAft>
            </a:pPr>
            <a:endParaRPr lang="es-CL" sz="900" b="1" dirty="0">
              <a:solidFill>
                <a:srgbClr val="C00000"/>
              </a:solidFill>
              <a:latin typeface="Calibri" panose="020F0502020204030204" pitchFamily="34" charset="0"/>
              <a:ea typeface="Cambria" panose="02040503050406030204" pitchFamily="18" charset="0"/>
              <a:cs typeface="Times New Roman" panose="02020603050405020304" pitchFamily="18" charset="0"/>
            </a:endParaRPr>
          </a:p>
          <a:p>
            <a:pPr algn="just">
              <a:spcAft>
                <a:spcPts val="600"/>
              </a:spcAft>
            </a:pPr>
            <a:r>
              <a:rPr lang="es-CL" sz="2000" b="1" dirty="0">
                <a:solidFill>
                  <a:srgbClr val="C00000"/>
                </a:solidFill>
                <a:latin typeface="Calibri" panose="020F0502020204030204" pitchFamily="34" charset="0"/>
                <a:ea typeface="Cambria" panose="02040503050406030204" pitchFamily="18" charset="0"/>
                <a:cs typeface="Times New Roman" panose="02020603050405020304" pitchFamily="18" charset="0"/>
              </a:rPr>
              <a:t>El 2019 fueron 4 proyectos entregados, para 612 familias: </a:t>
            </a:r>
          </a:p>
          <a:p>
            <a:pPr marL="457200" lvl="0" indent="-457200" algn="just">
              <a:lnSpc>
                <a:spcPct val="115000"/>
              </a:lnSpc>
              <a:spcAft>
                <a:spcPts val="600"/>
              </a:spcAft>
              <a:buFont typeface="+mj-lt"/>
              <a:buAutoNum type="arabicPeriod"/>
            </a:pPr>
            <a:r>
              <a:rPr lang="es-ES" sz="2200" b="1" dirty="0">
                <a:solidFill>
                  <a:srgbClr val="0070C0"/>
                </a:solidFill>
                <a:latin typeface="Calibri" panose="020F0502020204030204" pitchFamily="34" charset="0"/>
                <a:cs typeface="Times New Roman" panose="02020603050405020304" pitchFamily="18" charset="0"/>
              </a:rPr>
              <a:t>El Pedregal </a:t>
            </a:r>
            <a:r>
              <a:rPr lang="es-ES" dirty="0">
                <a:latin typeface="Calibri" panose="020F0502020204030204" pitchFamily="34" charset="0"/>
                <a:ea typeface="Calibri" panose="020F0502020204030204" pitchFamily="34" charset="0"/>
                <a:cs typeface="Times New Roman" panose="02020603050405020304" pitchFamily="18" charset="0"/>
              </a:rPr>
              <a:t>(</a:t>
            </a:r>
            <a:r>
              <a:rPr lang="es-ES" b="1" dirty="0">
                <a:latin typeface="Calibri" panose="020F0502020204030204" pitchFamily="34" charset="0"/>
                <a:ea typeface="Calibri" panose="020F0502020204030204" pitchFamily="34" charset="0"/>
                <a:cs typeface="Times New Roman" panose="02020603050405020304" pitchFamily="18" charset="0"/>
              </a:rPr>
              <a:t>96</a:t>
            </a:r>
            <a:r>
              <a:rPr lang="es-ES" dirty="0">
                <a:latin typeface="Calibri" panose="020F0502020204030204" pitchFamily="34" charset="0"/>
                <a:ea typeface="Calibri" panose="020F0502020204030204" pitchFamily="34" charset="0"/>
                <a:cs typeface="Times New Roman" panose="02020603050405020304" pitchFamily="18" charset="0"/>
              </a:rPr>
              <a:t> familias campamentos, Lotes 2-6 A y 2-6 B, Taurus SPA, DyR).</a:t>
            </a:r>
            <a:endParaRPr lang="es-CL" dirty="0">
              <a:latin typeface="Calibri" panose="020F0502020204030204" pitchFamily="34" charset="0"/>
              <a:ea typeface="Calibri" panose="020F0502020204030204" pitchFamily="34" charset="0"/>
              <a:cs typeface="Times New Roman" panose="02020603050405020304" pitchFamily="18" charset="0"/>
            </a:endParaRPr>
          </a:p>
          <a:p>
            <a:pPr marL="457200" lvl="0" indent="-457200" algn="just">
              <a:lnSpc>
                <a:spcPct val="115000"/>
              </a:lnSpc>
              <a:spcAft>
                <a:spcPts val="600"/>
              </a:spcAft>
              <a:buFont typeface="+mj-lt"/>
              <a:buAutoNum type="arabicPeriod"/>
            </a:pPr>
            <a:r>
              <a:rPr lang="es-ES" sz="2200" b="1" dirty="0">
                <a:solidFill>
                  <a:srgbClr val="0070C0"/>
                </a:solidFill>
                <a:latin typeface="Calibri" panose="020F0502020204030204" pitchFamily="34" charset="0"/>
                <a:cs typeface="Times New Roman" panose="02020603050405020304" pitchFamily="18" charset="0"/>
              </a:rPr>
              <a:t>Vista Hermosa </a:t>
            </a:r>
            <a:r>
              <a:rPr lang="es-ES" dirty="0">
                <a:latin typeface="Calibri" panose="020F0502020204030204" pitchFamily="34" charset="0"/>
                <a:ea typeface="Calibri" panose="020F0502020204030204" pitchFamily="34" charset="0"/>
                <a:cs typeface="Times New Roman" panose="02020603050405020304" pitchFamily="18" charset="0"/>
              </a:rPr>
              <a:t>(</a:t>
            </a:r>
            <a:r>
              <a:rPr lang="es-ES" b="1" dirty="0">
                <a:latin typeface="Calibri" panose="020F0502020204030204" pitchFamily="34" charset="0"/>
                <a:ea typeface="Calibri" panose="020F0502020204030204" pitchFamily="34" charset="0"/>
                <a:cs typeface="Times New Roman" panose="02020603050405020304" pitchFamily="18" charset="0"/>
              </a:rPr>
              <a:t>224</a:t>
            </a:r>
            <a:r>
              <a:rPr lang="es-ES" dirty="0">
                <a:latin typeface="Calibri" panose="020F0502020204030204" pitchFamily="34" charset="0"/>
                <a:ea typeface="Calibri" panose="020F0502020204030204" pitchFamily="34" charset="0"/>
                <a:cs typeface="Times New Roman" panose="02020603050405020304" pitchFamily="18" charset="0"/>
              </a:rPr>
              <a:t> familias, Lote G Cerro La Cruz, DyM, Guzmán y Larraín).</a:t>
            </a:r>
            <a:endParaRPr lang="es-CL" dirty="0">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15000"/>
              </a:lnSpc>
              <a:spcAft>
                <a:spcPts val="600"/>
              </a:spcAft>
              <a:buFont typeface="+mj-lt"/>
              <a:buAutoNum type="arabicPeriod"/>
            </a:pPr>
            <a:r>
              <a:rPr lang="es-ES" sz="2200" b="1" dirty="0">
                <a:solidFill>
                  <a:srgbClr val="0070C0"/>
                </a:solidFill>
                <a:latin typeface="Calibri" panose="020F0502020204030204" pitchFamily="34" charset="0"/>
                <a:cs typeface="Times New Roman" panose="02020603050405020304" pitchFamily="18" charset="0"/>
              </a:rPr>
              <a:t>Vista Norte </a:t>
            </a:r>
            <a:r>
              <a:rPr lang="es-ES" dirty="0">
                <a:latin typeface="Calibri" panose="020F0502020204030204" pitchFamily="34" charset="0"/>
                <a:ea typeface="Calibri" panose="020F0502020204030204" pitchFamily="34" charset="0"/>
                <a:cs typeface="Times New Roman" panose="02020603050405020304" pitchFamily="18" charset="0"/>
              </a:rPr>
              <a:t>(</a:t>
            </a:r>
            <a:r>
              <a:rPr lang="es-ES" b="1" dirty="0">
                <a:latin typeface="Calibri" panose="020F0502020204030204" pitchFamily="34" charset="0"/>
                <a:ea typeface="Calibri" panose="020F0502020204030204" pitchFamily="34" charset="0"/>
                <a:cs typeface="Times New Roman" panose="02020603050405020304" pitchFamily="18" charset="0"/>
              </a:rPr>
              <a:t>142 </a:t>
            </a:r>
            <a:r>
              <a:rPr lang="es-ES" dirty="0">
                <a:latin typeface="Calibri" panose="020F0502020204030204" pitchFamily="34" charset="0"/>
                <a:ea typeface="Calibri" panose="020F0502020204030204" pitchFamily="34" charset="0"/>
                <a:cs typeface="Times New Roman" panose="02020603050405020304" pitchFamily="18" charset="0"/>
              </a:rPr>
              <a:t>familias, Lote E Cerro La Cruz, DyM, Guzmán y Larraín).</a:t>
            </a:r>
            <a:endParaRPr lang="es-CL" dirty="0">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15000"/>
              </a:lnSpc>
              <a:spcAft>
                <a:spcPts val="600"/>
              </a:spcAft>
              <a:buFont typeface="+mj-lt"/>
              <a:buAutoNum type="arabicPeriod"/>
            </a:pPr>
            <a:r>
              <a:rPr lang="es-ES" sz="2200" b="1" dirty="0">
                <a:solidFill>
                  <a:srgbClr val="0070C0"/>
                </a:solidFill>
                <a:latin typeface="Calibri" panose="020F0502020204030204" pitchFamily="34" charset="0"/>
                <a:cs typeface="Times New Roman" panose="02020603050405020304" pitchFamily="18" charset="0"/>
              </a:rPr>
              <a:t>Vista Horizonte </a:t>
            </a:r>
            <a:r>
              <a:rPr lang="es-ES" dirty="0">
                <a:latin typeface="Calibri" panose="020F0502020204030204" pitchFamily="34" charset="0"/>
                <a:ea typeface="Calibri" panose="020F0502020204030204" pitchFamily="34" charset="0"/>
                <a:cs typeface="Times New Roman" panose="02020603050405020304" pitchFamily="18" charset="0"/>
              </a:rPr>
              <a:t>(</a:t>
            </a:r>
            <a:r>
              <a:rPr lang="es-ES" b="1" dirty="0">
                <a:latin typeface="Calibri" panose="020F0502020204030204" pitchFamily="34" charset="0"/>
                <a:ea typeface="Calibri" panose="020F0502020204030204" pitchFamily="34" charset="0"/>
                <a:cs typeface="Times New Roman" panose="02020603050405020304" pitchFamily="18" charset="0"/>
              </a:rPr>
              <a:t>150</a:t>
            </a:r>
            <a:r>
              <a:rPr lang="es-ES" dirty="0">
                <a:latin typeface="Calibri" panose="020F0502020204030204" pitchFamily="34" charset="0"/>
                <a:ea typeface="Calibri" panose="020F0502020204030204" pitchFamily="34" charset="0"/>
                <a:cs typeface="Times New Roman" panose="02020603050405020304" pitchFamily="18" charset="0"/>
              </a:rPr>
              <a:t> familias, Lote F Cerro La Cruz, DyM, Guzmán y Larraín).</a:t>
            </a:r>
            <a:endParaRPr lang="es-CL"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3">
            <a:extLst>
              <a:ext uri="{FF2B5EF4-FFF2-40B4-BE49-F238E27FC236}">
                <a16:creationId xmlns:a16="http://schemas.microsoft.com/office/drawing/2014/main" id="{1C4B96D7-9D12-405A-951F-45D48A09F94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n 7">
            <a:extLst>
              <a:ext uri="{FF2B5EF4-FFF2-40B4-BE49-F238E27FC236}">
                <a16:creationId xmlns:a16="http://schemas.microsoft.com/office/drawing/2014/main" id="{AE97AC53-ABAE-4A90-8914-F14C89ABAE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5433" y="1499101"/>
            <a:ext cx="2181939" cy="1450757"/>
          </a:xfrm>
          <a:prstGeom prst="rect">
            <a:avLst/>
          </a:prstGeom>
          <a:ln>
            <a:solidFill>
              <a:schemeClr val="accent1"/>
            </a:solidFill>
          </a:ln>
          <a:effectLst>
            <a:outerShdw blurRad="292100" dist="139700" dir="2700000" algn="tl" rotWithShape="0">
              <a:srgbClr val="333333">
                <a:alpha val="65000"/>
              </a:srgbClr>
            </a:outerShdw>
          </a:effectLst>
        </p:spPr>
      </p:pic>
      <p:pic>
        <p:nvPicPr>
          <p:cNvPr id="9" name="Imagen 8">
            <a:extLst>
              <a:ext uri="{FF2B5EF4-FFF2-40B4-BE49-F238E27FC236}">
                <a16:creationId xmlns:a16="http://schemas.microsoft.com/office/drawing/2014/main" id="{7A1425D3-DD00-43EA-8A00-5E9F76CDCE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3480" y="115908"/>
            <a:ext cx="2181939" cy="1227341"/>
          </a:xfrm>
          <a:prstGeom prst="rect">
            <a:avLst/>
          </a:prstGeom>
          <a:ln>
            <a:solidFill>
              <a:schemeClr val="accent1"/>
            </a:solidFill>
          </a:ln>
          <a:effectLst>
            <a:outerShdw blurRad="292100" dist="139700" dir="2700000" algn="tl" rotWithShape="0">
              <a:srgbClr val="333333">
                <a:alpha val="65000"/>
              </a:srgbClr>
            </a:outerShdw>
          </a:effectLst>
        </p:spPr>
      </p:pic>
      <p:sp>
        <p:nvSpPr>
          <p:cNvPr id="11" name="Rectángulo 10">
            <a:extLst>
              <a:ext uri="{FF2B5EF4-FFF2-40B4-BE49-F238E27FC236}">
                <a16:creationId xmlns:a16="http://schemas.microsoft.com/office/drawing/2014/main" id="{D966A7C9-DE75-499C-9F75-D2949FFB67E1}"/>
              </a:ext>
            </a:extLst>
          </p:cNvPr>
          <p:cNvSpPr/>
          <p:nvPr/>
        </p:nvSpPr>
        <p:spPr>
          <a:xfrm>
            <a:off x="162964" y="2641897"/>
            <a:ext cx="1043940" cy="307777"/>
          </a:xfrm>
          <a:prstGeom prst="rect">
            <a:avLst/>
          </a:prstGeom>
          <a:solidFill>
            <a:schemeClr val="bg1"/>
          </a:solidFill>
        </p:spPr>
        <p:txBody>
          <a:bodyPr wrap="none">
            <a:spAutoFit/>
          </a:bodyPr>
          <a:lstStyle/>
          <a:p>
            <a:r>
              <a:rPr lang="es-ES" sz="1400" b="1" dirty="0">
                <a:latin typeface="Calibri" panose="020F0502020204030204" pitchFamily="34" charset="0"/>
                <a:ea typeface="Calibri" panose="020F0502020204030204" pitchFamily="34" charset="0"/>
                <a:cs typeface="Times New Roman" panose="02020603050405020304" pitchFamily="18" charset="0"/>
              </a:rPr>
              <a:t>El Pedregal </a:t>
            </a:r>
            <a:endParaRPr lang="es-CL" sz="1400" dirty="0"/>
          </a:p>
        </p:txBody>
      </p:sp>
      <p:sp>
        <p:nvSpPr>
          <p:cNvPr id="12" name="Rectángulo 11">
            <a:extLst>
              <a:ext uri="{FF2B5EF4-FFF2-40B4-BE49-F238E27FC236}">
                <a16:creationId xmlns:a16="http://schemas.microsoft.com/office/drawing/2014/main" id="{8F2E6B5D-D8B5-466E-9091-F608801FB60F}"/>
              </a:ext>
            </a:extLst>
          </p:cNvPr>
          <p:cNvSpPr/>
          <p:nvPr/>
        </p:nvSpPr>
        <p:spPr>
          <a:xfrm>
            <a:off x="203480" y="1035472"/>
            <a:ext cx="1264577" cy="307777"/>
          </a:xfrm>
          <a:prstGeom prst="rect">
            <a:avLst/>
          </a:prstGeom>
          <a:solidFill>
            <a:schemeClr val="bg1"/>
          </a:solidFill>
        </p:spPr>
        <p:txBody>
          <a:bodyPr wrap="none">
            <a:spAutoFit/>
          </a:bodyPr>
          <a:lstStyle/>
          <a:p>
            <a:r>
              <a:rPr lang="es-ES" sz="1400" b="1" dirty="0">
                <a:latin typeface="Calibri" panose="020F0502020204030204" pitchFamily="34" charset="0"/>
                <a:ea typeface="Calibri" panose="020F0502020204030204" pitchFamily="34" charset="0"/>
                <a:cs typeface="Times New Roman" panose="02020603050405020304" pitchFamily="18" charset="0"/>
              </a:rPr>
              <a:t>Vista Hermosa</a:t>
            </a:r>
          </a:p>
        </p:txBody>
      </p:sp>
      <p:pic>
        <p:nvPicPr>
          <p:cNvPr id="13" name="Imagen 12">
            <a:extLst>
              <a:ext uri="{FF2B5EF4-FFF2-40B4-BE49-F238E27FC236}">
                <a16:creationId xmlns:a16="http://schemas.microsoft.com/office/drawing/2014/main" id="{27B8158E-BE7D-465D-8AE7-E135123EE2F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8002" y="3038714"/>
            <a:ext cx="2182631" cy="1450757"/>
          </a:xfrm>
          <a:prstGeom prst="rect">
            <a:avLst/>
          </a:prstGeom>
          <a:ln>
            <a:solidFill>
              <a:schemeClr val="accent1"/>
            </a:solidFill>
          </a:ln>
          <a:effectLst>
            <a:outerShdw blurRad="292100" dist="139700" dir="2700000" algn="tl" rotWithShape="0">
              <a:srgbClr val="333333">
                <a:alpha val="65000"/>
              </a:srgbClr>
            </a:outerShdw>
          </a:effectLst>
        </p:spPr>
      </p:pic>
      <p:sp>
        <p:nvSpPr>
          <p:cNvPr id="14" name="Rectángulo 13">
            <a:extLst>
              <a:ext uri="{FF2B5EF4-FFF2-40B4-BE49-F238E27FC236}">
                <a16:creationId xmlns:a16="http://schemas.microsoft.com/office/drawing/2014/main" id="{36AB6894-EC7A-49EA-A704-A4CB72D35FBB}"/>
              </a:ext>
            </a:extLst>
          </p:cNvPr>
          <p:cNvSpPr/>
          <p:nvPr/>
        </p:nvSpPr>
        <p:spPr>
          <a:xfrm>
            <a:off x="178002" y="4198168"/>
            <a:ext cx="1325235" cy="307777"/>
          </a:xfrm>
          <a:prstGeom prst="rect">
            <a:avLst/>
          </a:prstGeom>
          <a:solidFill>
            <a:schemeClr val="bg1"/>
          </a:solidFill>
        </p:spPr>
        <p:txBody>
          <a:bodyPr wrap="square">
            <a:spAutoFit/>
          </a:bodyPr>
          <a:lstStyle/>
          <a:p>
            <a:r>
              <a:rPr lang="es-ES" sz="1400" b="1" dirty="0">
                <a:latin typeface="Calibri" panose="020F0502020204030204" pitchFamily="34" charset="0"/>
                <a:ea typeface="Calibri" panose="020F0502020204030204" pitchFamily="34" charset="0"/>
                <a:cs typeface="Times New Roman" panose="02020603050405020304" pitchFamily="18" charset="0"/>
              </a:rPr>
              <a:t>Vista Horizonte </a:t>
            </a:r>
            <a:endParaRPr lang="es-CL" sz="1400" dirty="0"/>
          </a:p>
        </p:txBody>
      </p:sp>
      <p:pic>
        <p:nvPicPr>
          <p:cNvPr id="16" name="Imagen 15">
            <a:extLst>
              <a:ext uri="{FF2B5EF4-FFF2-40B4-BE49-F238E27FC236}">
                <a16:creationId xmlns:a16="http://schemas.microsoft.com/office/drawing/2014/main" id="{DF559E0B-B621-4FC7-8CEE-CCD075B07B6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8642" y="4683656"/>
            <a:ext cx="2145546" cy="1426560"/>
          </a:xfrm>
          <a:prstGeom prst="rect">
            <a:avLst/>
          </a:prstGeom>
          <a:ln>
            <a:solidFill>
              <a:schemeClr val="accent1"/>
            </a:solidFill>
          </a:ln>
          <a:effectLst>
            <a:outerShdw blurRad="292100" dist="139700" dir="2700000" algn="tl" rotWithShape="0">
              <a:srgbClr val="333333">
                <a:alpha val="65000"/>
              </a:srgbClr>
            </a:outerShdw>
          </a:effectLst>
        </p:spPr>
      </p:pic>
      <p:sp>
        <p:nvSpPr>
          <p:cNvPr id="19" name="Rectángulo 18">
            <a:extLst>
              <a:ext uri="{FF2B5EF4-FFF2-40B4-BE49-F238E27FC236}">
                <a16:creationId xmlns:a16="http://schemas.microsoft.com/office/drawing/2014/main" id="{12BD1F70-216A-4510-A6C0-9B21BBBF4357}"/>
              </a:ext>
            </a:extLst>
          </p:cNvPr>
          <p:cNvSpPr/>
          <p:nvPr/>
        </p:nvSpPr>
        <p:spPr>
          <a:xfrm>
            <a:off x="218642" y="5822528"/>
            <a:ext cx="1028777" cy="307777"/>
          </a:xfrm>
          <a:prstGeom prst="rect">
            <a:avLst/>
          </a:prstGeom>
          <a:solidFill>
            <a:schemeClr val="bg1"/>
          </a:solidFill>
        </p:spPr>
        <p:txBody>
          <a:bodyPr wrap="square">
            <a:spAutoFit/>
          </a:bodyPr>
          <a:lstStyle/>
          <a:p>
            <a:r>
              <a:rPr lang="es-ES" sz="1400" b="1" dirty="0">
                <a:latin typeface="Calibri" panose="020F0502020204030204" pitchFamily="34" charset="0"/>
                <a:ea typeface="Calibri" panose="020F0502020204030204" pitchFamily="34" charset="0"/>
                <a:cs typeface="Times New Roman" panose="02020603050405020304" pitchFamily="18" charset="0"/>
              </a:rPr>
              <a:t>Vista Norte </a:t>
            </a:r>
            <a:endParaRPr lang="es-CL" sz="1400" dirty="0"/>
          </a:p>
        </p:txBody>
      </p:sp>
    </p:spTree>
    <p:extLst>
      <p:ext uri="{BB962C8B-B14F-4D97-AF65-F5344CB8AC3E}">
        <p14:creationId xmlns:p14="http://schemas.microsoft.com/office/powerpoint/2010/main" val="36722132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id="{AC82300E-66FA-4DA2-B5F8-4DD69F11BAA9}"/>
              </a:ext>
            </a:extLst>
          </p:cNvPr>
          <p:cNvSpPr txBox="1">
            <a:spLocks/>
          </p:cNvSpPr>
          <p:nvPr/>
        </p:nvSpPr>
        <p:spPr>
          <a:xfrm>
            <a:off x="217488" y="231775"/>
            <a:ext cx="2478087" cy="1079500"/>
          </a:xfrm>
          <a:prstGeom prst="rect">
            <a:avLst/>
          </a:prstGeom>
          <a:ln w="76200">
            <a:solidFill>
              <a:schemeClr val="bg1"/>
            </a:solidFill>
            <a:prstDash val="solid"/>
          </a:ln>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s-ES" sz="3733" b="1" dirty="0">
                <a:solidFill>
                  <a:schemeClr val="lt1"/>
                </a:solidFill>
                <a:latin typeface="+mn-lt"/>
                <a:ea typeface="+mn-ea"/>
                <a:cs typeface="+mn-cs"/>
              </a:rPr>
              <a:t>Ciudad y Territorio</a:t>
            </a:r>
            <a:endParaRPr lang="es-ES" sz="2667" b="1" dirty="0">
              <a:solidFill>
                <a:schemeClr val="bg1"/>
              </a:solidFill>
              <a:ea typeface="+mn-ea"/>
              <a:cs typeface="+mn-cs"/>
            </a:endParaRPr>
          </a:p>
        </p:txBody>
      </p:sp>
      <p:sp>
        <p:nvSpPr>
          <p:cNvPr id="9" name="1 Título">
            <a:extLst>
              <a:ext uri="{FF2B5EF4-FFF2-40B4-BE49-F238E27FC236}">
                <a16:creationId xmlns:a16="http://schemas.microsoft.com/office/drawing/2014/main" id="{AEE4AF5B-8A31-430F-B950-A4BCDA236EF1}"/>
              </a:ext>
            </a:extLst>
          </p:cNvPr>
          <p:cNvSpPr txBox="1">
            <a:spLocks/>
          </p:cNvSpPr>
          <p:nvPr/>
        </p:nvSpPr>
        <p:spPr>
          <a:xfrm>
            <a:off x="217488" y="231775"/>
            <a:ext cx="2478087" cy="1079500"/>
          </a:xfrm>
          <a:prstGeom prst="rect">
            <a:avLst/>
          </a:prstGeom>
          <a:ln w="76200">
            <a:solidFill>
              <a:schemeClr val="bg1"/>
            </a:solidFill>
            <a:prstDash val="solid"/>
          </a:ln>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s-ES" sz="3733" b="1" dirty="0">
                <a:solidFill>
                  <a:schemeClr val="lt1"/>
                </a:solidFill>
                <a:latin typeface="+mn-lt"/>
                <a:ea typeface="+mn-ea"/>
                <a:cs typeface="+mn-cs"/>
              </a:rPr>
              <a:t>Ciudad y Territorio</a:t>
            </a:r>
            <a:endParaRPr lang="es-ES" sz="2667" b="1" dirty="0">
              <a:solidFill>
                <a:schemeClr val="bg1"/>
              </a:solidFill>
              <a:ea typeface="+mn-ea"/>
              <a:cs typeface="+mn-cs"/>
            </a:endParaRPr>
          </a:p>
        </p:txBody>
      </p:sp>
      <p:sp>
        <p:nvSpPr>
          <p:cNvPr id="13" name="Rectángulo 8">
            <a:extLst>
              <a:ext uri="{FF2B5EF4-FFF2-40B4-BE49-F238E27FC236}">
                <a16:creationId xmlns:a16="http://schemas.microsoft.com/office/drawing/2014/main" id="{A7B0D5A0-3A25-4D32-968F-56E104526D30}"/>
              </a:ext>
            </a:extLst>
          </p:cNvPr>
          <p:cNvSpPr/>
          <p:nvPr/>
        </p:nvSpPr>
        <p:spPr>
          <a:xfrm>
            <a:off x="100013" y="115888"/>
            <a:ext cx="2389187" cy="62785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L" sz="3733" b="1" dirty="0">
              <a:solidFill>
                <a:schemeClr val="bg1"/>
              </a:solidFill>
            </a:endParaRPr>
          </a:p>
        </p:txBody>
      </p:sp>
      <p:sp>
        <p:nvSpPr>
          <p:cNvPr id="14" name="1 Título">
            <a:extLst>
              <a:ext uri="{FF2B5EF4-FFF2-40B4-BE49-F238E27FC236}">
                <a16:creationId xmlns:a16="http://schemas.microsoft.com/office/drawing/2014/main" id="{0B21BF43-D548-4407-AFD3-E1A5FFE8205F}"/>
              </a:ext>
            </a:extLst>
          </p:cNvPr>
          <p:cNvSpPr txBox="1">
            <a:spLocks/>
          </p:cNvSpPr>
          <p:nvPr/>
        </p:nvSpPr>
        <p:spPr>
          <a:xfrm>
            <a:off x="217488" y="231775"/>
            <a:ext cx="2165350" cy="6002338"/>
          </a:xfrm>
          <a:prstGeom prst="rect">
            <a:avLst/>
          </a:prstGeom>
          <a:solidFill>
            <a:schemeClr val="tx2"/>
          </a:solidFill>
          <a:ln w="76200">
            <a:solidFill>
              <a:schemeClr val="bg1"/>
            </a:solidFill>
            <a:prstDash val="solid"/>
          </a:ln>
        </p:spPr>
        <p:txBody>
          <a:bodyPr anchor="ctr">
            <a:normAutofit fontScale="97500"/>
          </a:bodyPr>
          <a:lstStyle>
            <a:defPPr>
              <a:defRPr lang="es-CL"/>
            </a:defPPr>
            <a:lvl1pPr algn="ctr">
              <a:lnSpc>
                <a:spcPct val="90000"/>
              </a:lnSpc>
              <a:spcBef>
                <a:spcPct val="0"/>
              </a:spcBef>
              <a:buNone/>
              <a:defRPr sz="3200" b="1">
                <a:solidFill>
                  <a:schemeClr val="lt1"/>
                </a:solidFill>
              </a:defRPr>
            </a:lvl1pPr>
          </a:lstStyle>
          <a:p>
            <a:pPr eaLnBrk="1" fontAlgn="auto" hangingPunct="1">
              <a:spcAft>
                <a:spcPts val="0"/>
              </a:spcAft>
              <a:defRPr/>
            </a:pPr>
            <a:endParaRPr lang="es-CL" sz="2300" dirty="0">
              <a:solidFill>
                <a:schemeClr val="bg1"/>
              </a:solidFill>
              <a:latin typeface="+mn-lt"/>
            </a:endParaRPr>
          </a:p>
        </p:txBody>
      </p:sp>
      <p:pic>
        <p:nvPicPr>
          <p:cNvPr id="6151" name="2 Imagen">
            <a:extLst>
              <a:ext uri="{FF2B5EF4-FFF2-40B4-BE49-F238E27FC236}">
                <a16:creationId xmlns:a16="http://schemas.microsoft.com/office/drawing/2014/main" id="{241B27D8-153C-42F7-B4E0-993B3778DE2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03500" y="1311275"/>
            <a:ext cx="8718550"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241;p18">
            <a:extLst>
              <a:ext uri="{FF2B5EF4-FFF2-40B4-BE49-F238E27FC236}">
                <a16:creationId xmlns:a16="http://schemas.microsoft.com/office/drawing/2014/main" id="{25E3A2F8-D8B9-454A-8BC9-D9946A7398AB}"/>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21138" y="2851041"/>
            <a:ext cx="1746935" cy="763805"/>
          </a:xfrm>
          <a:prstGeom prst="rect">
            <a:avLst/>
          </a:prstGeom>
          <a:noFill/>
          <a:ln>
            <a:noFill/>
          </a:ln>
        </p:spPr>
      </p:pic>
      <p:pic>
        <p:nvPicPr>
          <p:cNvPr id="11" name="Picture 3">
            <a:extLst>
              <a:ext uri="{FF2B5EF4-FFF2-40B4-BE49-F238E27FC236}">
                <a16:creationId xmlns:a16="http://schemas.microsoft.com/office/drawing/2014/main" id="{96A43E94-DC05-4D22-96FF-C93CA5B34B2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Imagen 11">
            <a:extLst>
              <a:ext uri="{FF2B5EF4-FFF2-40B4-BE49-F238E27FC236}">
                <a16:creationId xmlns:a16="http://schemas.microsoft.com/office/drawing/2014/main" id="{5D640594-E0FA-481B-B262-62D8ACE05414}"/>
              </a:ext>
            </a:extLst>
          </p:cNvPr>
          <p:cNvPicPr>
            <a:picLocks noChangeAspect="1"/>
          </p:cNvPicPr>
          <p:nvPr/>
        </p:nvPicPr>
        <p:blipFill>
          <a:blip r:embed="rId5"/>
          <a:stretch>
            <a:fillRect/>
          </a:stretch>
        </p:blipFill>
        <p:spPr>
          <a:xfrm>
            <a:off x="3670029" y="115888"/>
            <a:ext cx="4590686" cy="89619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217925" y="231820"/>
            <a:ext cx="2477339" cy="1079853"/>
          </a:xfrm>
          <a:prstGeom prst="rect">
            <a:avLst/>
          </a:prstGeom>
          <a:ln w="76200">
            <a:solidFill>
              <a:schemeClr val="bg1"/>
            </a:solidFill>
            <a:prstDash val="solid"/>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733" b="1" i="0" u="none" strike="noStrike" kern="1200" cap="none" spc="0" normalizeH="0" baseline="0" noProof="0" dirty="0">
                <a:ln>
                  <a:noFill/>
                </a:ln>
                <a:solidFill>
                  <a:prstClr val="white"/>
                </a:solidFill>
                <a:effectLst/>
                <a:uLnTx/>
                <a:uFillTx/>
                <a:latin typeface="Calibri" panose="020F0502020204030204"/>
                <a:ea typeface="+mj-ea"/>
                <a:cs typeface="+mj-cs"/>
              </a:rPr>
              <a:t>Ciudad y Territorio</a:t>
            </a:r>
            <a:endParaRPr kumimoji="0" lang="es-ES" sz="2667"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9" name="1 Título"/>
          <p:cNvSpPr txBox="1">
            <a:spLocks/>
          </p:cNvSpPr>
          <p:nvPr/>
        </p:nvSpPr>
        <p:spPr>
          <a:xfrm>
            <a:off x="217925" y="231820"/>
            <a:ext cx="2477339" cy="1079853"/>
          </a:xfrm>
          <a:prstGeom prst="rect">
            <a:avLst/>
          </a:prstGeom>
          <a:ln w="76200">
            <a:solidFill>
              <a:schemeClr val="bg1"/>
            </a:solidFill>
            <a:prstDash val="solid"/>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733" b="1" i="0" u="none" strike="noStrike" kern="1200" cap="none" spc="0" normalizeH="0" baseline="0" noProof="0" dirty="0">
                <a:ln>
                  <a:noFill/>
                </a:ln>
                <a:solidFill>
                  <a:prstClr val="white"/>
                </a:solidFill>
                <a:effectLst/>
                <a:uLnTx/>
                <a:uFillTx/>
                <a:latin typeface="Calibri" panose="020F0502020204030204"/>
                <a:ea typeface="+mj-ea"/>
                <a:cs typeface="+mj-cs"/>
              </a:rPr>
              <a:t>Ciudad y Territorio</a:t>
            </a:r>
            <a:endParaRPr kumimoji="0" lang="es-ES" sz="2667"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14" name="12 Rectángulo redondeado">
            <a:extLst>
              <a:ext uri="{FF2B5EF4-FFF2-40B4-BE49-F238E27FC236}">
                <a16:creationId xmlns:a16="http://schemas.microsoft.com/office/drawing/2014/main" id="{1662B828-8174-47F8-9250-5396545AC4F1}"/>
              </a:ext>
            </a:extLst>
          </p:cNvPr>
          <p:cNvSpPr/>
          <p:nvPr/>
        </p:nvSpPr>
        <p:spPr>
          <a:xfrm>
            <a:off x="217925" y="219500"/>
            <a:ext cx="3414006" cy="946651"/>
          </a:xfrm>
          <a:prstGeom prst="roundRect">
            <a:avLst/>
          </a:prstGeom>
          <a:solidFill>
            <a:srgbClr val="C00000"/>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altLang="es-CL" sz="2000" b="1" i="0" u="none" strike="noStrike" kern="1200" cap="none" spc="0" normalizeH="0" baseline="0" noProof="0" dirty="0">
                <a:ln>
                  <a:noFill/>
                </a:ln>
                <a:solidFill>
                  <a:prstClr val="white"/>
                </a:solidFill>
                <a:effectLst/>
                <a:uLnTx/>
                <a:uFillTx/>
                <a:latin typeface="Calibri" panose="020F0502020204030204"/>
                <a:ea typeface="+mn-ea"/>
                <a:cs typeface="+mn-cs"/>
              </a:rPr>
              <a:t>EJECUCIÓN PRESUPUESTARIA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altLang="es-CL" sz="2000" b="1" i="0" u="none" strike="noStrike" kern="1200" cap="none" spc="0" normalizeH="0" baseline="0" noProof="0" dirty="0">
                <a:ln>
                  <a:noFill/>
                </a:ln>
                <a:solidFill>
                  <a:prstClr val="white"/>
                </a:solidFill>
                <a:effectLst/>
                <a:uLnTx/>
                <a:uFillTx/>
                <a:latin typeface="Calibri" panose="020F0502020204030204"/>
                <a:ea typeface="+mn-ea"/>
                <a:cs typeface="+mn-cs"/>
              </a:rPr>
              <a:t>2019</a:t>
            </a:r>
          </a:p>
        </p:txBody>
      </p:sp>
      <p:sp>
        <p:nvSpPr>
          <p:cNvPr id="2" name="Rectangle 3">
            <a:extLst>
              <a:ext uri="{FF2B5EF4-FFF2-40B4-BE49-F238E27FC236}">
                <a16:creationId xmlns:a16="http://schemas.microsoft.com/office/drawing/2014/main" id="{442B4226-F3E7-48A9-BA53-569FEC4DD350}"/>
              </a:ext>
            </a:extLst>
          </p:cNvPr>
          <p:cNvSpPr>
            <a:spLocks noChangeArrowheads="1"/>
          </p:cNvSpPr>
          <p:nvPr/>
        </p:nvSpPr>
        <p:spPr bwMode="auto">
          <a:xfrm>
            <a:off x="217925" y="1323993"/>
            <a:ext cx="11403057" cy="792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s-CL" altLang="es-CL" sz="1600" b="1" i="0" u="none" strike="noStrike" kern="1200" cap="none" spc="0" normalizeH="0" baseline="0" noProof="0" dirty="0">
                <a:ln>
                  <a:noFill/>
                </a:ln>
                <a:solidFill>
                  <a:srgbClr val="C00000"/>
                </a:solidFill>
                <a:effectLst/>
                <a:uLnTx/>
                <a:uFillTx/>
                <a:latin typeface="Calibri" panose="020F0502020204030204" pitchFamily="34" charset="0"/>
                <a:ea typeface="Cambria" panose="02040503050406030204" pitchFamily="18" charset="0"/>
                <a:cs typeface="Calibri" panose="020F0502020204030204" pitchFamily="34" charset="0"/>
              </a:rPr>
              <a:t>El año 2019 Serviu ejecutó un presupuesto sectorial de 59 mil 830 millones de pesos</a:t>
            </a:r>
            <a:r>
              <a:rPr kumimoji="0" lang="es-CL" altLang="es-CL" sz="16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para financiar iniciativas de inversión, subsidios y otras líneas presupuestarias.</a:t>
            </a:r>
            <a:endParaRPr kumimoji="0" lang="es-CL" altLang="es-CL"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4">
            <a:extLst>
              <a:ext uri="{FF2B5EF4-FFF2-40B4-BE49-F238E27FC236}">
                <a16:creationId xmlns:a16="http://schemas.microsoft.com/office/drawing/2014/main" id="{D845284F-259E-4549-99CF-E6A06F894BA3}"/>
              </a:ext>
            </a:extLst>
          </p:cNvPr>
          <p:cNvSpPr>
            <a:spLocks noChangeArrowheads="1"/>
          </p:cNvSpPr>
          <p:nvPr/>
        </p:nvSpPr>
        <p:spPr bwMode="auto">
          <a:xfrm>
            <a:off x="0" y="16668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3">
            <a:extLst>
              <a:ext uri="{FF2B5EF4-FFF2-40B4-BE49-F238E27FC236}">
                <a16:creationId xmlns:a16="http://schemas.microsoft.com/office/drawing/2014/main" id="{5FBE1534-21B7-410F-87C1-90C8C230F48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n 3"/>
          <p:cNvPicPr>
            <a:picLocks noChangeAspect="1"/>
          </p:cNvPicPr>
          <p:nvPr/>
        </p:nvPicPr>
        <p:blipFill>
          <a:blip r:embed="rId3"/>
          <a:stretch>
            <a:fillRect/>
          </a:stretch>
        </p:blipFill>
        <p:spPr>
          <a:xfrm>
            <a:off x="217925" y="2436502"/>
            <a:ext cx="4968029" cy="3663356"/>
          </a:xfrm>
          <a:prstGeom prst="rect">
            <a:avLst/>
          </a:prstGeom>
        </p:spPr>
      </p:pic>
      <p:pic>
        <p:nvPicPr>
          <p:cNvPr id="6" name="Imagen 5"/>
          <p:cNvPicPr>
            <a:picLocks noChangeAspect="1"/>
          </p:cNvPicPr>
          <p:nvPr/>
        </p:nvPicPr>
        <p:blipFill>
          <a:blip r:embed="rId4"/>
          <a:stretch>
            <a:fillRect/>
          </a:stretch>
        </p:blipFill>
        <p:spPr>
          <a:xfrm>
            <a:off x="5363873" y="2471976"/>
            <a:ext cx="6257109" cy="3640202"/>
          </a:xfrm>
          <a:prstGeom prst="rect">
            <a:avLst/>
          </a:prstGeom>
        </p:spPr>
      </p:pic>
    </p:spTree>
    <p:extLst>
      <p:ext uri="{BB962C8B-B14F-4D97-AF65-F5344CB8AC3E}">
        <p14:creationId xmlns:p14="http://schemas.microsoft.com/office/powerpoint/2010/main" val="22798900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217925" y="231820"/>
            <a:ext cx="2477339" cy="1079853"/>
          </a:xfrm>
          <a:prstGeom prst="rect">
            <a:avLst/>
          </a:prstGeom>
          <a:ln w="76200">
            <a:solidFill>
              <a:schemeClr val="bg1"/>
            </a:solidFill>
            <a:prstDash val="solid"/>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733" b="1" i="0" u="none" strike="noStrike" kern="1200" cap="none" spc="0" normalizeH="0" baseline="0" noProof="0" dirty="0">
                <a:ln>
                  <a:noFill/>
                </a:ln>
                <a:solidFill>
                  <a:prstClr val="white"/>
                </a:solidFill>
                <a:effectLst/>
                <a:uLnTx/>
                <a:uFillTx/>
                <a:latin typeface="Calibri" panose="020F0502020204030204"/>
                <a:ea typeface="+mj-ea"/>
                <a:cs typeface="+mj-cs"/>
              </a:rPr>
              <a:t>Ciudad y Territorio</a:t>
            </a:r>
            <a:endParaRPr kumimoji="0" lang="es-ES" sz="2667"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9" name="1 Título"/>
          <p:cNvSpPr txBox="1">
            <a:spLocks/>
          </p:cNvSpPr>
          <p:nvPr/>
        </p:nvSpPr>
        <p:spPr>
          <a:xfrm>
            <a:off x="217925" y="231820"/>
            <a:ext cx="2477339" cy="1079853"/>
          </a:xfrm>
          <a:prstGeom prst="rect">
            <a:avLst/>
          </a:prstGeom>
          <a:ln w="76200">
            <a:solidFill>
              <a:schemeClr val="bg1"/>
            </a:solidFill>
            <a:prstDash val="solid"/>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733" b="1" i="0" u="none" strike="noStrike" kern="1200" cap="none" spc="0" normalizeH="0" baseline="0" noProof="0" dirty="0">
                <a:ln>
                  <a:noFill/>
                </a:ln>
                <a:solidFill>
                  <a:prstClr val="white"/>
                </a:solidFill>
                <a:effectLst/>
                <a:uLnTx/>
                <a:uFillTx/>
                <a:latin typeface="Calibri" panose="020F0502020204030204"/>
                <a:ea typeface="+mj-ea"/>
                <a:cs typeface="+mj-cs"/>
              </a:rPr>
              <a:t>Ciudad y Territorio</a:t>
            </a:r>
            <a:endParaRPr kumimoji="0" lang="es-ES" sz="2667"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14" name="12 Rectángulo redondeado">
            <a:extLst>
              <a:ext uri="{FF2B5EF4-FFF2-40B4-BE49-F238E27FC236}">
                <a16:creationId xmlns:a16="http://schemas.microsoft.com/office/drawing/2014/main" id="{1662B828-8174-47F8-9250-5396545AC4F1}"/>
              </a:ext>
            </a:extLst>
          </p:cNvPr>
          <p:cNvSpPr/>
          <p:nvPr/>
        </p:nvSpPr>
        <p:spPr>
          <a:xfrm>
            <a:off x="217925" y="219500"/>
            <a:ext cx="3414006" cy="946651"/>
          </a:xfrm>
          <a:prstGeom prst="roundRect">
            <a:avLst/>
          </a:prstGeom>
          <a:solidFill>
            <a:schemeClr val="accent6">
              <a:lumMod val="75000"/>
            </a:schemeClr>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altLang="es-CL" sz="2000" b="1" i="0" u="none" strike="noStrike" kern="1200" cap="none" spc="0" normalizeH="0" baseline="0" noProof="0" dirty="0">
                <a:ln>
                  <a:noFill/>
                </a:ln>
                <a:solidFill>
                  <a:prstClr val="white"/>
                </a:solidFill>
                <a:effectLst/>
                <a:uLnTx/>
                <a:uFillTx/>
                <a:latin typeface="Calibri" panose="020F0502020204030204"/>
                <a:ea typeface="+mn-ea"/>
                <a:cs typeface="+mn-cs"/>
              </a:rPr>
              <a:t>PRESUPUESTO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altLang="es-CL" sz="2000" b="1" i="0" u="none" strike="noStrike" kern="1200" cap="none" spc="0" normalizeH="0" baseline="0" noProof="0" dirty="0">
                <a:ln>
                  <a:noFill/>
                </a:ln>
                <a:solidFill>
                  <a:prstClr val="white"/>
                </a:solidFill>
                <a:effectLst/>
                <a:uLnTx/>
                <a:uFillTx/>
                <a:latin typeface="Calibri" panose="020F0502020204030204"/>
                <a:ea typeface="+mn-ea"/>
                <a:cs typeface="+mn-cs"/>
              </a:rPr>
              <a:t>2020</a:t>
            </a:r>
          </a:p>
        </p:txBody>
      </p:sp>
      <p:sp>
        <p:nvSpPr>
          <p:cNvPr id="2" name="Rectangle 3">
            <a:extLst>
              <a:ext uri="{FF2B5EF4-FFF2-40B4-BE49-F238E27FC236}">
                <a16:creationId xmlns:a16="http://schemas.microsoft.com/office/drawing/2014/main" id="{442B4226-F3E7-48A9-BA53-569FEC4DD350}"/>
              </a:ext>
            </a:extLst>
          </p:cNvPr>
          <p:cNvSpPr>
            <a:spLocks noChangeArrowheads="1"/>
          </p:cNvSpPr>
          <p:nvPr/>
        </p:nvSpPr>
        <p:spPr bwMode="auto">
          <a:xfrm>
            <a:off x="217925" y="1323993"/>
            <a:ext cx="11403057" cy="792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s-CL" altLang="es-CL" sz="1600" b="1" i="0" u="none" strike="noStrike" kern="1200" cap="none" spc="0" normalizeH="0" baseline="0" noProof="0" dirty="0">
                <a:ln>
                  <a:noFill/>
                </a:ln>
                <a:solidFill>
                  <a:srgbClr val="C00000"/>
                </a:solidFill>
                <a:effectLst/>
                <a:uLnTx/>
                <a:uFillTx/>
                <a:latin typeface="Calibri" panose="020F0502020204030204" pitchFamily="34" charset="0"/>
                <a:ea typeface="Cambria" panose="02040503050406030204" pitchFamily="18" charset="0"/>
                <a:cs typeface="Calibri" panose="020F0502020204030204" pitchFamily="34" charset="0"/>
              </a:rPr>
              <a:t>Para el 2020, Serviu cuenta con un presupuesto sectorial de 71 mil 523 millones de pesos</a:t>
            </a:r>
            <a:r>
              <a:rPr kumimoji="0" lang="es-CL" altLang="es-CL" sz="16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para financiar iniciativas de inversión, subsidios y otras líneas presupuestarias.</a:t>
            </a:r>
            <a:endParaRPr kumimoji="0" lang="es-CL" altLang="es-CL"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4">
            <a:extLst>
              <a:ext uri="{FF2B5EF4-FFF2-40B4-BE49-F238E27FC236}">
                <a16:creationId xmlns:a16="http://schemas.microsoft.com/office/drawing/2014/main" id="{D845284F-259E-4549-99CF-E6A06F894BA3}"/>
              </a:ext>
            </a:extLst>
          </p:cNvPr>
          <p:cNvSpPr>
            <a:spLocks noChangeArrowheads="1"/>
          </p:cNvSpPr>
          <p:nvPr/>
        </p:nvSpPr>
        <p:spPr bwMode="auto">
          <a:xfrm>
            <a:off x="0" y="16668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3">
            <a:extLst>
              <a:ext uri="{FF2B5EF4-FFF2-40B4-BE49-F238E27FC236}">
                <a16:creationId xmlns:a16="http://schemas.microsoft.com/office/drawing/2014/main" id="{5FBE1534-21B7-410F-87C1-90C8C230F48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n 3"/>
          <p:cNvPicPr>
            <a:picLocks noChangeAspect="1"/>
          </p:cNvPicPr>
          <p:nvPr/>
        </p:nvPicPr>
        <p:blipFill>
          <a:blip r:embed="rId3"/>
          <a:stretch>
            <a:fillRect/>
          </a:stretch>
        </p:blipFill>
        <p:spPr>
          <a:xfrm>
            <a:off x="217925" y="2436502"/>
            <a:ext cx="5281538" cy="3663356"/>
          </a:xfrm>
          <a:prstGeom prst="rect">
            <a:avLst/>
          </a:prstGeom>
        </p:spPr>
      </p:pic>
      <p:pic>
        <p:nvPicPr>
          <p:cNvPr id="6" name="Imagen 5"/>
          <p:cNvPicPr>
            <a:picLocks noChangeAspect="1"/>
          </p:cNvPicPr>
          <p:nvPr/>
        </p:nvPicPr>
        <p:blipFill>
          <a:blip r:embed="rId4"/>
          <a:stretch>
            <a:fillRect/>
          </a:stretch>
        </p:blipFill>
        <p:spPr>
          <a:xfrm>
            <a:off x="5742432" y="2436502"/>
            <a:ext cx="6197020" cy="3663356"/>
          </a:xfrm>
          <a:prstGeom prst="rect">
            <a:avLst/>
          </a:prstGeom>
        </p:spPr>
      </p:pic>
    </p:spTree>
    <p:extLst>
      <p:ext uri="{BB962C8B-B14F-4D97-AF65-F5344CB8AC3E}">
        <p14:creationId xmlns:p14="http://schemas.microsoft.com/office/powerpoint/2010/main" val="40394442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217925" y="231820"/>
            <a:ext cx="2477339" cy="1079853"/>
          </a:xfrm>
          <a:prstGeom prst="rect">
            <a:avLst/>
          </a:prstGeom>
          <a:ln w="76200">
            <a:solidFill>
              <a:schemeClr val="bg1"/>
            </a:solidFill>
            <a:prstDash val="solid"/>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ES" sz="3733" b="1" dirty="0">
                <a:solidFill>
                  <a:schemeClr val="lt1"/>
                </a:solidFill>
                <a:latin typeface="+mn-lt"/>
                <a:ea typeface="+mn-ea"/>
                <a:cs typeface="+mn-cs"/>
              </a:rPr>
              <a:t>Ciudad y Territorio</a:t>
            </a:r>
            <a:endParaRPr lang="es-ES" sz="2667" b="1" dirty="0">
              <a:solidFill>
                <a:schemeClr val="bg1"/>
              </a:solidFill>
              <a:ea typeface="+mn-ea"/>
              <a:cs typeface="+mn-cs"/>
            </a:endParaRPr>
          </a:p>
        </p:txBody>
      </p:sp>
      <p:sp>
        <p:nvSpPr>
          <p:cNvPr id="9" name="1 Título"/>
          <p:cNvSpPr txBox="1">
            <a:spLocks/>
          </p:cNvSpPr>
          <p:nvPr/>
        </p:nvSpPr>
        <p:spPr>
          <a:xfrm>
            <a:off x="217925" y="231820"/>
            <a:ext cx="2477339" cy="1079853"/>
          </a:xfrm>
          <a:prstGeom prst="rect">
            <a:avLst/>
          </a:prstGeom>
          <a:ln w="76200">
            <a:solidFill>
              <a:schemeClr val="bg1"/>
            </a:solidFill>
            <a:prstDash val="solid"/>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ES" sz="3733" b="1" dirty="0">
                <a:solidFill>
                  <a:schemeClr val="lt1"/>
                </a:solidFill>
                <a:latin typeface="+mn-lt"/>
                <a:ea typeface="+mn-ea"/>
                <a:cs typeface="+mn-cs"/>
              </a:rPr>
              <a:t>Ciudad y Territorio</a:t>
            </a:r>
            <a:endParaRPr lang="es-ES" sz="2667" b="1" dirty="0">
              <a:solidFill>
                <a:schemeClr val="bg1"/>
              </a:solidFill>
              <a:ea typeface="+mn-ea"/>
              <a:cs typeface="+mn-cs"/>
            </a:endParaRPr>
          </a:p>
        </p:txBody>
      </p:sp>
      <p:sp>
        <p:nvSpPr>
          <p:cNvPr id="14" name="12 Rectángulo redondeado">
            <a:extLst>
              <a:ext uri="{FF2B5EF4-FFF2-40B4-BE49-F238E27FC236}">
                <a16:creationId xmlns:a16="http://schemas.microsoft.com/office/drawing/2014/main" id="{1662B828-8174-47F8-9250-5396545AC4F1}"/>
              </a:ext>
            </a:extLst>
          </p:cNvPr>
          <p:cNvSpPr/>
          <p:nvPr/>
        </p:nvSpPr>
        <p:spPr>
          <a:xfrm>
            <a:off x="217925" y="219500"/>
            <a:ext cx="3414006" cy="946651"/>
          </a:xfrm>
          <a:prstGeom prst="roundRect">
            <a:avLst/>
          </a:prstGeom>
          <a:solidFill>
            <a:schemeClr val="accent5"/>
          </a:solidFill>
          <a:ln w="28575">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anchor="ctr"/>
          <a:lstStyle/>
          <a:p>
            <a:pPr algn="ctr"/>
            <a:r>
              <a:rPr lang="es-CL" altLang="es-CL" sz="2000" b="1" dirty="0">
                <a:solidFill>
                  <a:schemeClr val="bg1"/>
                </a:solidFill>
              </a:rPr>
              <a:t>EVOLUCIÓN DE LA INVERSIÓN</a:t>
            </a:r>
          </a:p>
        </p:txBody>
      </p:sp>
      <p:sp>
        <p:nvSpPr>
          <p:cNvPr id="2" name="Rectangle 3">
            <a:extLst>
              <a:ext uri="{FF2B5EF4-FFF2-40B4-BE49-F238E27FC236}">
                <a16:creationId xmlns:a16="http://schemas.microsoft.com/office/drawing/2014/main" id="{442B4226-F3E7-48A9-BA53-569FEC4DD350}"/>
              </a:ext>
            </a:extLst>
          </p:cNvPr>
          <p:cNvSpPr>
            <a:spLocks noChangeArrowheads="1"/>
          </p:cNvSpPr>
          <p:nvPr/>
        </p:nvSpPr>
        <p:spPr bwMode="auto">
          <a:xfrm>
            <a:off x="217925" y="1264673"/>
            <a:ext cx="11403057" cy="423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s-CL" altLang="es-CL" sz="1600" b="1" i="0" u="none" strike="noStrike" cap="none" normalizeH="0" baseline="0" dirty="0">
                <a:ln>
                  <a:noFill/>
                </a:ln>
                <a:effectLst/>
                <a:latin typeface="Calibri" panose="020F0502020204030204" pitchFamily="34" charset="0"/>
                <a:ea typeface="Cambria" panose="02040503050406030204" pitchFamily="18" charset="0"/>
                <a:cs typeface="Calibri" panose="020F0502020204030204" pitchFamily="34" charset="0"/>
              </a:rPr>
              <a:t>La evolución de la ejecución presupuestaria sectorial durante los últimos años es la siguiente:</a:t>
            </a:r>
            <a:endParaRPr kumimoji="0" lang="es-CL" altLang="es-CL" sz="1600" b="1" i="0" u="none" strike="noStrike" cap="none" normalizeH="0" baseline="0" dirty="0">
              <a:ln>
                <a:noFill/>
              </a:ln>
              <a:effectLst/>
            </a:endParaRPr>
          </a:p>
        </p:txBody>
      </p:sp>
      <p:sp>
        <p:nvSpPr>
          <p:cNvPr id="3" name="Rectangle 4">
            <a:extLst>
              <a:ext uri="{FF2B5EF4-FFF2-40B4-BE49-F238E27FC236}">
                <a16:creationId xmlns:a16="http://schemas.microsoft.com/office/drawing/2014/main" id="{D845284F-259E-4549-99CF-E6A06F894BA3}"/>
              </a:ext>
            </a:extLst>
          </p:cNvPr>
          <p:cNvSpPr>
            <a:spLocks noChangeArrowheads="1"/>
          </p:cNvSpPr>
          <p:nvPr/>
        </p:nvSpPr>
        <p:spPr bwMode="auto">
          <a:xfrm>
            <a:off x="0" y="16668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pic>
        <p:nvPicPr>
          <p:cNvPr id="12" name="Picture 3">
            <a:extLst>
              <a:ext uri="{FF2B5EF4-FFF2-40B4-BE49-F238E27FC236}">
                <a16:creationId xmlns:a16="http://schemas.microsoft.com/office/drawing/2014/main" id="{5FBE1534-21B7-410F-87C1-90C8C230F48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62000" y="6715496"/>
            <a:ext cx="1727200" cy="16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n 3">
            <a:extLst>
              <a:ext uri="{FF2B5EF4-FFF2-40B4-BE49-F238E27FC236}">
                <a16:creationId xmlns:a16="http://schemas.microsoft.com/office/drawing/2014/main" id="{007FCCE6-0A0D-441F-868E-61CDE8BFE3DF}"/>
              </a:ext>
            </a:extLst>
          </p:cNvPr>
          <p:cNvPicPr>
            <a:picLocks noChangeAspect="1"/>
          </p:cNvPicPr>
          <p:nvPr/>
        </p:nvPicPr>
        <p:blipFill>
          <a:blip r:embed="rId3"/>
          <a:stretch>
            <a:fillRect/>
          </a:stretch>
        </p:blipFill>
        <p:spPr>
          <a:xfrm>
            <a:off x="1358536" y="1666875"/>
            <a:ext cx="9920945" cy="4250813"/>
          </a:xfrm>
          <a:prstGeom prst="rect">
            <a:avLst/>
          </a:prstGeom>
        </p:spPr>
      </p:pic>
    </p:spTree>
    <p:extLst>
      <p:ext uri="{BB962C8B-B14F-4D97-AF65-F5344CB8AC3E}">
        <p14:creationId xmlns:p14="http://schemas.microsoft.com/office/powerpoint/2010/main" val="11681213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D873AA83-D834-407E-A36E-6492BB4278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83" r="4818"/>
          <a:stretch/>
        </p:blipFill>
        <p:spPr bwMode="auto">
          <a:xfrm>
            <a:off x="0" y="0"/>
            <a:ext cx="12192000" cy="7667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n 2">
            <a:extLst>
              <a:ext uri="{FF2B5EF4-FFF2-40B4-BE49-F238E27FC236}">
                <a16:creationId xmlns:a16="http://schemas.microsoft.com/office/drawing/2014/main" id="{ABCB6F4D-3BF3-465F-8D9F-04FA32468809}"/>
              </a:ext>
            </a:extLst>
          </p:cNvPr>
          <p:cNvPicPr>
            <a:picLocks noChangeAspect="1"/>
          </p:cNvPicPr>
          <p:nvPr/>
        </p:nvPicPr>
        <p:blipFill>
          <a:blip r:embed="rId4"/>
          <a:stretch>
            <a:fillRect/>
          </a:stretch>
        </p:blipFill>
        <p:spPr>
          <a:xfrm>
            <a:off x="2760550" y="644861"/>
            <a:ext cx="7402351" cy="3758906"/>
          </a:xfrm>
          <a:prstGeom prst="rect">
            <a:avLst/>
          </a:prstGeom>
        </p:spPr>
      </p:pic>
    </p:spTree>
    <p:extLst>
      <p:ext uri="{BB962C8B-B14F-4D97-AF65-F5344CB8AC3E}">
        <p14:creationId xmlns:p14="http://schemas.microsoft.com/office/powerpoint/2010/main" val="226440696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94150D7CD0FC20479A859DB816C83C62" ma:contentTypeVersion="1" ma:contentTypeDescription="Crear nuevo documento." ma:contentTypeScope="" ma:versionID="b565ad84199aaf89a61ddcfae2adee44">
  <xsd:schema xmlns:xsd="http://www.w3.org/2001/XMLSchema" xmlns:xs="http://www.w3.org/2001/XMLSchema" xmlns:p="http://schemas.microsoft.com/office/2006/metadata/properties" xmlns:ns2="8c73aed4-32e2-461f-87e1-cec8cbd3e8e4" targetNamespace="http://schemas.microsoft.com/office/2006/metadata/properties" ma:root="true" ma:fieldsID="4faf9bc6416354bdc64b9d974d129099" ns2:_="">
    <xsd:import namespace="8c73aed4-32e2-461f-87e1-cec8cbd3e8e4"/>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73aed4-32e2-461f-87e1-cec8cbd3e8e4" elementFormDefault="qualified">
    <xsd:import namespace="http://schemas.microsoft.com/office/2006/documentManagement/types"/>
    <xsd:import namespace="http://schemas.microsoft.com/office/infopath/2007/PartnerControls"/>
    <xsd:element name="SharedWithUsers" ma:index="8" nillable="true" ma:displayName="Compartido con"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4DF0CF-9948-4EED-984D-C7F8B29EDF1E}">
  <ds:schemaRefs>
    <ds:schemaRef ds:uri="http://schemas.microsoft.com/office/infopath/2007/PartnerControls"/>
    <ds:schemaRef ds:uri="http://purl.org/dc/elements/1.1/"/>
    <ds:schemaRef ds:uri="http://schemas.microsoft.com/office/2006/documentManagement/types"/>
    <ds:schemaRef ds:uri="8c73aed4-32e2-461f-87e1-cec8cbd3e8e4"/>
    <ds:schemaRef ds:uri="http://purl.org/dc/terms/"/>
    <ds:schemaRef ds:uri="http://schemas.openxmlformats.org/package/2006/metadata/core-properties"/>
    <ds:schemaRef ds:uri="http://purl.org/dc/dcmitype/"/>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1FCCDBD6-01C3-40A1-8CFA-D97C1AF99B57}">
  <ds:schemaRefs>
    <ds:schemaRef ds:uri="http://schemas.microsoft.com/sharepoint/v3/contenttype/forms"/>
  </ds:schemaRefs>
</ds:datastoreItem>
</file>

<file path=customXml/itemProps3.xml><?xml version="1.0" encoding="utf-8"?>
<ds:datastoreItem xmlns:ds="http://schemas.openxmlformats.org/officeDocument/2006/customXml" ds:itemID="{4BA5999F-E89A-45D2-8718-2765E0D189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73aed4-32e2-461f-87e1-cec8cbd3e8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24816</TotalTime>
  <Words>8135</Words>
  <Application>Microsoft Office PowerPoint</Application>
  <PresentationFormat>Panorámica</PresentationFormat>
  <Paragraphs>1530</Paragraphs>
  <Slides>94</Slides>
  <Notes>79</Notes>
  <HiddenSlides>0</HiddenSlides>
  <MMClips>0</MMClips>
  <ScaleCrop>false</ScaleCrop>
  <HeadingPairs>
    <vt:vector size="6" baseType="variant">
      <vt:variant>
        <vt:lpstr>Fuentes usadas</vt:lpstr>
      </vt:variant>
      <vt:variant>
        <vt:i4>12</vt:i4>
      </vt:variant>
      <vt:variant>
        <vt:lpstr>Tema</vt:lpstr>
      </vt:variant>
      <vt:variant>
        <vt:i4>2</vt:i4>
      </vt:variant>
      <vt:variant>
        <vt:lpstr>Títulos de diapositiva</vt:lpstr>
      </vt:variant>
      <vt:variant>
        <vt:i4>94</vt:i4>
      </vt:variant>
    </vt:vector>
  </HeadingPairs>
  <TitlesOfParts>
    <vt:vector size="108" baseType="lpstr">
      <vt:lpstr>Arial</vt:lpstr>
      <vt:lpstr>Calibri</vt:lpstr>
      <vt:lpstr>Calibri Light</vt:lpstr>
      <vt:lpstr>Cambria</vt:lpstr>
      <vt:lpstr>Century Gothic</vt:lpstr>
      <vt:lpstr>gobCL</vt:lpstr>
      <vt:lpstr>Noto Sans Symbols</vt:lpstr>
      <vt:lpstr>Symbol</vt:lpstr>
      <vt:lpstr>Times New Roman</vt:lpstr>
      <vt:lpstr>Verdana</vt:lpstr>
      <vt:lpstr>Verdana Bold</vt:lpstr>
      <vt:lpstr>ヒラギノ角ゴ Pro W3</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Programa Habitacional </vt:lpstr>
      <vt:lpstr> Programa Habitacional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Ministerio de Vivienda Y Urbanismo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frobledo@minvu.cl</dc:creator>
  <cp:lastModifiedBy>Silvana Catalan Miranda</cp:lastModifiedBy>
  <cp:revision>2126</cp:revision>
  <cp:lastPrinted>2020-03-04T12:45:01Z</cp:lastPrinted>
  <dcterms:created xsi:type="dcterms:W3CDTF">2018-04-16T13:48:10Z</dcterms:created>
  <dcterms:modified xsi:type="dcterms:W3CDTF">2020-05-22T16:31:15Z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0x01010094150D7CD0FC20479A859DB816C83C62</vt:lpwstr>
  </property>
</Properties>
</file>